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75"/>
  </p:notesMasterIdLst>
  <p:sldIdLst>
    <p:sldId id="509" r:id="rId2"/>
    <p:sldId id="787" r:id="rId3"/>
    <p:sldId id="788" r:id="rId4"/>
    <p:sldId id="789" r:id="rId5"/>
    <p:sldId id="382" r:id="rId6"/>
    <p:sldId id="463" r:id="rId7"/>
    <p:sldId id="464" r:id="rId8"/>
    <p:sldId id="466" r:id="rId9"/>
    <p:sldId id="467" r:id="rId10"/>
    <p:sldId id="468" r:id="rId11"/>
    <p:sldId id="469" r:id="rId12"/>
    <p:sldId id="470" r:id="rId13"/>
    <p:sldId id="471" r:id="rId14"/>
    <p:sldId id="472" r:id="rId15"/>
    <p:sldId id="473" r:id="rId16"/>
    <p:sldId id="475" r:id="rId17"/>
    <p:sldId id="474" r:id="rId18"/>
    <p:sldId id="476" r:id="rId19"/>
    <p:sldId id="477" r:id="rId20"/>
    <p:sldId id="479" r:id="rId21"/>
    <p:sldId id="480" r:id="rId22"/>
    <p:sldId id="481" r:id="rId23"/>
    <p:sldId id="482" r:id="rId24"/>
    <p:sldId id="790" r:id="rId25"/>
    <p:sldId id="383" r:id="rId26"/>
    <p:sldId id="384" r:id="rId27"/>
    <p:sldId id="385" r:id="rId28"/>
    <p:sldId id="386" r:id="rId29"/>
    <p:sldId id="387" r:id="rId30"/>
    <p:sldId id="388" r:id="rId31"/>
    <p:sldId id="389" r:id="rId32"/>
    <p:sldId id="390" r:id="rId33"/>
    <p:sldId id="391" r:id="rId34"/>
    <p:sldId id="393" r:id="rId35"/>
    <p:sldId id="394" r:id="rId36"/>
    <p:sldId id="396" r:id="rId37"/>
    <p:sldId id="424" r:id="rId38"/>
    <p:sldId id="508" r:id="rId39"/>
    <p:sldId id="398" r:id="rId40"/>
    <p:sldId id="418" r:id="rId41"/>
    <p:sldId id="420" r:id="rId42"/>
    <p:sldId id="421" r:id="rId43"/>
    <p:sldId id="422" r:id="rId44"/>
    <p:sldId id="423" r:id="rId45"/>
    <p:sldId id="791" r:id="rId46"/>
    <p:sldId id="399" r:id="rId47"/>
    <p:sldId id="400" r:id="rId48"/>
    <p:sldId id="402" r:id="rId49"/>
    <p:sldId id="403" r:id="rId50"/>
    <p:sldId id="404" r:id="rId51"/>
    <p:sldId id="405" r:id="rId52"/>
    <p:sldId id="426" r:id="rId53"/>
    <p:sldId id="406" r:id="rId54"/>
    <p:sldId id="407" r:id="rId55"/>
    <p:sldId id="425" r:id="rId56"/>
    <p:sldId id="427" r:id="rId57"/>
    <p:sldId id="428" r:id="rId58"/>
    <p:sldId id="429" r:id="rId59"/>
    <p:sldId id="430" r:id="rId60"/>
    <p:sldId id="431" r:id="rId61"/>
    <p:sldId id="432" r:id="rId62"/>
    <p:sldId id="433" r:id="rId63"/>
    <p:sldId id="434" r:id="rId64"/>
    <p:sldId id="435" r:id="rId65"/>
    <p:sldId id="436" r:id="rId66"/>
    <p:sldId id="437" r:id="rId67"/>
    <p:sldId id="438" r:id="rId68"/>
    <p:sldId id="439" r:id="rId69"/>
    <p:sldId id="440" r:id="rId70"/>
    <p:sldId id="441" r:id="rId71"/>
    <p:sldId id="442" r:id="rId72"/>
    <p:sldId id="443" r:id="rId73"/>
    <p:sldId id="444" r:id="rId74"/>
    <p:sldId id="445" r:id="rId75"/>
    <p:sldId id="446" r:id="rId76"/>
    <p:sldId id="511" r:id="rId77"/>
    <p:sldId id="792" r:id="rId78"/>
    <p:sldId id="448" r:id="rId79"/>
    <p:sldId id="449" r:id="rId80"/>
    <p:sldId id="450" r:id="rId81"/>
    <p:sldId id="451" r:id="rId82"/>
    <p:sldId id="452" r:id="rId83"/>
    <p:sldId id="453" r:id="rId84"/>
    <p:sldId id="454" r:id="rId85"/>
    <p:sldId id="455" r:id="rId86"/>
    <p:sldId id="456" r:id="rId87"/>
    <p:sldId id="457" r:id="rId88"/>
    <p:sldId id="459" r:id="rId89"/>
    <p:sldId id="460" r:id="rId90"/>
    <p:sldId id="461" r:id="rId91"/>
    <p:sldId id="462" r:id="rId92"/>
    <p:sldId id="486" r:id="rId93"/>
    <p:sldId id="487" r:id="rId94"/>
    <p:sldId id="488" r:id="rId95"/>
    <p:sldId id="489" r:id="rId96"/>
    <p:sldId id="490" r:id="rId97"/>
    <p:sldId id="491" r:id="rId98"/>
    <p:sldId id="492" r:id="rId99"/>
    <p:sldId id="493" r:id="rId100"/>
    <p:sldId id="494" r:id="rId101"/>
    <p:sldId id="510" r:id="rId102"/>
    <p:sldId id="496" r:id="rId103"/>
    <p:sldId id="497" r:id="rId104"/>
    <p:sldId id="498" r:id="rId105"/>
    <p:sldId id="499" r:id="rId106"/>
    <p:sldId id="500" r:id="rId107"/>
    <p:sldId id="501" r:id="rId108"/>
    <p:sldId id="502" r:id="rId109"/>
    <p:sldId id="503" r:id="rId110"/>
    <p:sldId id="504" r:id="rId111"/>
    <p:sldId id="505" r:id="rId112"/>
    <p:sldId id="506" r:id="rId113"/>
    <p:sldId id="507" r:id="rId114"/>
    <p:sldId id="793" r:id="rId115"/>
    <p:sldId id="512" r:id="rId116"/>
    <p:sldId id="513" r:id="rId117"/>
    <p:sldId id="515" r:id="rId118"/>
    <p:sldId id="516" r:id="rId119"/>
    <p:sldId id="517" r:id="rId120"/>
    <p:sldId id="519" r:id="rId121"/>
    <p:sldId id="794" r:id="rId122"/>
    <p:sldId id="521" r:id="rId123"/>
    <p:sldId id="522" r:id="rId124"/>
    <p:sldId id="537" r:id="rId125"/>
    <p:sldId id="523" r:id="rId126"/>
    <p:sldId id="524" r:id="rId127"/>
    <p:sldId id="526" r:id="rId128"/>
    <p:sldId id="527" r:id="rId129"/>
    <p:sldId id="528" r:id="rId130"/>
    <p:sldId id="529" r:id="rId131"/>
    <p:sldId id="530" r:id="rId132"/>
    <p:sldId id="531" r:id="rId133"/>
    <p:sldId id="533" r:id="rId134"/>
    <p:sldId id="534" r:id="rId135"/>
    <p:sldId id="535" r:id="rId136"/>
    <p:sldId id="536" r:id="rId137"/>
    <p:sldId id="538" r:id="rId138"/>
    <p:sldId id="539" r:id="rId139"/>
    <p:sldId id="614" r:id="rId140"/>
    <p:sldId id="540" r:id="rId141"/>
    <p:sldId id="541" r:id="rId142"/>
    <p:sldId id="542" r:id="rId143"/>
    <p:sldId id="543" r:id="rId144"/>
    <p:sldId id="544" r:id="rId145"/>
    <p:sldId id="545" r:id="rId146"/>
    <p:sldId id="546" r:id="rId147"/>
    <p:sldId id="547" r:id="rId148"/>
    <p:sldId id="548" r:id="rId149"/>
    <p:sldId id="549" r:id="rId150"/>
    <p:sldId id="550" r:id="rId151"/>
    <p:sldId id="551" r:id="rId152"/>
    <p:sldId id="552" r:id="rId153"/>
    <p:sldId id="553" r:id="rId154"/>
    <p:sldId id="554" r:id="rId155"/>
    <p:sldId id="555" r:id="rId156"/>
    <p:sldId id="556" r:id="rId157"/>
    <p:sldId id="557" r:id="rId158"/>
    <p:sldId id="558" r:id="rId159"/>
    <p:sldId id="560" r:id="rId160"/>
    <p:sldId id="567" r:id="rId161"/>
    <p:sldId id="593" r:id="rId162"/>
    <p:sldId id="595" r:id="rId163"/>
    <p:sldId id="594" r:id="rId164"/>
    <p:sldId id="570" r:id="rId165"/>
    <p:sldId id="572" r:id="rId166"/>
    <p:sldId id="573" r:id="rId167"/>
    <p:sldId id="574" r:id="rId168"/>
    <p:sldId id="575" r:id="rId169"/>
    <p:sldId id="576" r:id="rId170"/>
    <p:sldId id="577" r:id="rId171"/>
    <p:sldId id="578" r:id="rId172"/>
    <p:sldId id="579" r:id="rId173"/>
    <p:sldId id="580" r:id="rId174"/>
    <p:sldId id="581" r:id="rId175"/>
    <p:sldId id="597" r:id="rId176"/>
    <p:sldId id="598" r:id="rId177"/>
    <p:sldId id="587" r:id="rId178"/>
    <p:sldId id="596" r:id="rId179"/>
    <p:sldId id="589" r:id="rId180"/>
    <p:sldId id="590" r:id="rId181"/>
    <p:sldId id="591" r:id="rId182"/>
    <p:sldId id="592" r:id="rId183"/>
    <p:sldId id="795" r:id="rId184"/>
    <p:sldId id="599" r:id="rId185"/>
    <p:sldId id="600" r:id="rId186"/>
    <p:sldId id="601" r:id="rId187"/>
    <p:sldId id="602" r:id="rId188"/>
    <p:sldId id="603" r:id="rId189"/>
    <p:sldId id="604" r:id="rId190"/>
    <p:sldId id="605" r:id="rId191"/>
    <p:sldId id="606" r:id="rId192"/>
    <p:sldId id="607" r:id="rId193"/>
    <p:sldId id="608" r:id="rId194"/>
    <p:sldId id="609" r:id="rId195"/>
    <p:sldId id="610" r:id="rId196"/>
    <p:sldId id="611" r:id="rId197"/>
    <p:sldId id="612" r:id="rId198"/>
    <p:sldId id="613" r:id="rId199"/>
    <p:sldId id="615" r:id="rId200"/>
    <p:sldId id="616" r:id="rId201"/>
    <p:sldId id="617" r:id="rId202"/>
    <p:sldId id="618" r:id="rId203"/>
    <p:sldId id="619" r:id="rId204"/>
    <p:sldId id="620" r:id="rId205"/>
    <p:sldId id="621" r:id="rId206"/>
    <p:sldId id="622" r:id="rId207"/>
    <p:sldId id="623" r:id="rId208"/>
    <p:sldId id="799" r:id="rId209"/>
    <p:sldId id="801" r:id="rId210"/>
    <p:sldId id="802" r:id="rId211"/>
    <p:sldId id="804" r:id="rId212"/>
    <p:sldId id="800" r:id="rId213"/>
    <p:sldId id="803" r:id="rId214"/>
    <p:sldId id="805" r:id="rId215"/>
    <p:sldId id="807" r:id="rId216"/>
    <p:sldId id="808" r:id="rId217"/>
    <p:sldId id="809" r:id="rId218"/>
    <p:sldId id="810" r:id="rId219"/>
    <p:sldId id="811" r:id="rId220"/>
    <p:sldId id="812" r:id="rId221"/>
    <p:sldId id="813" r:id="rId222"/>
    <p:sldId id="814" r:id="rId223"/>
    <p:sldId id="815" r:id="rId224"/>
    <p:sldId id="816" r:id="rId225"/>
    <p:sldId id="796" r:id="rId226"/>
    <p:sldId id="624" r:id="rId227"/>
    <p:sldId id="625" r:id="rId228"/>
    <p:sldId id="626" r:id="rId229"/>
    <p:sldId id="627" r:id="rId230"/>
    <p:sldId id="628" r:id="rId231"/>
    <p:sldId id="630" r:id="rId232"/>
    <p:sldId id="629" r:id="rId233"/>
    <p:sldId id="631" r:id="rId234"/>
    <p:sldId id="632" r:id="rId235"/>
    <p:sldId id="633" r:id="rId236"/>
    <p:sldId id="634" r:id="rId237"/>
    <p:sldId id="635" r:id="rId238"/>
    <p:sldId id="636" r:id="rId239"/>
    <p:sldId id="637" r:id="rId240"/>
    <p:sldId id="638" r:id="rId241"/>
    <p:sldId id="639" r:id="rId242"/>
    <p:sldId id="640" r:id="rId243"/>
    <p:sldId id="641" r:id="rId244"/>
    <p:sldId id="642" r:id="rId245"/>
    <p:sldId id="644" r:id="rId246"/>
    <p:sldId id="645" r:id="rId247"/>
    <p:sldId id="646" r:id="rId248"/>
    <p:sldId id="647" r:id="rId249"/>
    <p:sldId id="648" r:id="rId250"/>
    <p:sldId id="649" r:id="rId251"/>
    <p:sldId id="797" r:id="rId252"/>
    <p:sldId id="650" r:id="rId253"/>
    <p:sldId id="651" r:id="rId254"/>
    <p:sldId id="652" r:id="rId255"/>
    <p:sldId id="653" r:id="rId256"/>
    <p:sldId id="654" r:id="rId257"/>
    <p:sldId id="659" r:id="rId258"/>
    <p:sldId id="660" r:id="rId259"/>
    <p:sldId id="661" r:id="rId260"/>
    <p:sldId id="655" r:id="rId261"/>
    <p:sldId id="656" r:id="rId262"/>
    <p:sldId id="657" r:id="rId263"/>
    <p:sldId id="658" r:id="rId264"/>
    <p:sldId id="662" r:id="rId265"/>
    <p:sldId id="663" r:id="rId266"/>
    <p:sldId id="664" r:id="rId267"/>
    <p:sldId id="665" r:id="rId268"/>
    <p:sldId id="666" r:id="rId269"/>
    <p:sldId id="667" r:id="rId270"/>
    <p:sldId id="668" r:id="rId271"/>
    <p:sldId id="669" r:id="rId272"/>
    <p:sldId id="670" r:id="rId273"/>
    <p:sldId id="671" r:id="rId274"/>
    <p:sldId id="672" r:id="rId275"/>
    <p:sldId id="673" r:id="rId276"/>
    <p:sldId id="674" r:id="rId277"/>
    <p:sldId id="675" r:id="rId278"/>
    <p:sldId id="676" r:id="rId279"/>
    <p:sldId id="677" r:id="rId280"/>
    <p:sldId id="678" r:id="rId281"/>
    <p:sldId id="679" r:id="rId282"/>
    <p:sldId id="683" r:id="rId283"/>
    <p:sldId id="682" r:id="rId284"/>
    <p:sldId id="680" r:id="rId285"/>
    <p:sldId id="684" r:id="rId286"/>
    <p:sldId id="685" r:id="rId287"/>
    <p:sldId id="686" r:id="rId288"/>
    <p:sldId id="687" r:id="rId289"/>
    <p:sldId id="688" r:id="rId290"/>
    <p:sldId id="689" r:id="rId291"/>
    <p:sldId id="690" r:id="rId292"/>
    <p:sldId id="691" r:id="rId293"/>
    <p:sldId id="692" r:id="rId294"/>
    <p:sldId id="693" r:id="rId295"/>
    <p:sldId id="694" r:id="rId296"/>
    <p:sldId id="695" r:id="rId297"/>
    <p:sldId id="696" r:id="rId298"/>
    <p:sldId id="697" r:id="rId299"/>
    <p:sldId id="698" r:id="rId300"/>
    <p:sldId id="699" r:id="rId301"/>
    <p:sldId id="701" r:id="rId302"/>
    <p:sldId id="702" r:id="rId303"/>
    <p:sldId id="703" r:id="rId304"/>
    <p:sldId id="704" r:id="rId305"/>
    <p:sldId id="705" r:id="rId306"/>
    <p:sldId id="706" r:id="rId307"/>
    <p:sldId id="707" r:id="rId308"/>
    <p:sldId id="708" r:id="rId309"/>
    <p:sldId id="709" r:id="rId310"/>
    <p:sldId id="710" r:id="rId311"/>
    <p:sldId id="711" r:id="rId312"/>
    <p:sldId id="712" r:id="rId313"/>
    <p:sldId id="713" r:id="rId314"/>
    <p:sldId id="714" r:id="rId315"/>
    <p:sldId id="798" r:id="rId316"/>
    <p:sldId id="717" r:id="rId317"/>
    <p:sldId id="719" r:id="rId318"/>
    <p:sldId id="722" r:id="rId319"/>
    <p:sldId id="723" r:id="rId320"/>
    <p:sldId id="724" r:id="rId321"/>
    <p:sldId id="718" r:id="rId322"/>
    <p:sldId id="725" r:id="rId323"/>
    <p:sldId id="726" r:id="rId324"/>
    <p:sldId id="727" r:id="rId325"/>
    <p:sldId id="728" r:id="rId326"/>
    <p:sldId id="729" r:id="rId327"/>
    <p:sldId id="730" r:id="rId328"/>
    <p:sldId id="731" r:id="rId329"/>
    <p:sldId id="732" r:id="rId330"/>
    <p:sldId id="733" r:id="rId331"/>
    <p:sldId id="735" r:id="rId332"/>
    <p:sldId id="737" r:id="rId333"/>
    <p:sldId id="739" r:id="rId334"/>
    <p:sldId id="740" r:id="rId335"/>
    <p:sldId id="741" r:id="rId336"/>
    <p:sldId id="744" r:id="rId337"/>
    <p:sldId id="746" r:id="rId338"/>
    <p:sldId id="747" r:id="rId339"/>
    <p:sldId id="748" r:id="rId340"/>
    <p:sldId id="749" r:id="rId341"/>
    <p:sldId id="750" r:id="rId342"/>
    <p:sldId id="751" r:id="rId343"/>
    <p:sldId id="752" r:id="rId344"/>
    <p:sldId id="753" r:id="rId345"/>
    <p:sldId id="754" r:id="rId346"/>
    <p:sldId id="755" r:id="rId347"/>
    <p:sldId id="756" r:id="rId348"/>
    <p:sldId id="757" r:id="rId349"/>
    <p:sldId id="758" r:id="rId350"/>
    <p:sldId id="759" r:id="rId351"/>
    <p:sldId id="760" r:id="rId352"/>
    <p:sldId id="762" r:id="rId353"/>
    <p:sldId id="765" r:id="rId354"/>
    <p:sldId id="766" r:id="rId355"/>
    <p:sldId id="767" r:id="rId356"/>
    <p:sldId id="768" r:id="rId357"/>
    <p:sldId id="769" r:id="rId358"/>
    <p:sldId id="770" r:id="rId359"/>
    <p:sldId id="771" r:id="rId360"/>
    <p:sldId id="772" r:id="rId361"/>
    <p:sldId id="773" r:id="rId362"/>
    <p:sldId id="774" r:id="rId363"/>
    <p:sldId id="775" r:id="rId364"/>
    <p:sldId id="776" r:id="rId365"/>
    <p:sldId id="781" r:id="rId366"/>
    <p:sldId id="777" r:id="rId367"/>
    <p:sldId id="778" r:id="rId368"/>
    <p:sldId id="780" r:id="rId369"/>
    <p:sldId id="782" r:id="rId370"/>
    <p:sldId id="783" r:id="rId371"/>
    <p:sldId id="784" r:id="rId372"/>
    <p:sldId id="785" r:id="rId373"/>
    <p:sldId id="786" r:id="rId3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6F34"/>
    <a:srgbClr val="2580DA"/>
    <a:srgbClr val="07D3EF"/>
    <a:srgbClr val="235318"/>
    <a:srgbClr val="00FFFF"/>
    <a:srgbClr val="FF00FF"/>
    <a:srgbClr val="75EBFB"/>
    <a:srgbClr val="159BFF"/>
    <a:srgbClr val="3333FF"/>
    <a:srgbClr val="EB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82" autoAdjust="0"/>
  </p:normalViewPr>
  <p:slideViewPr>
    <p:cSldViewPr>
      <p:cViewPr varScale="1">
        <p:scale>
          <a:sx n="165" d="100"/>
          <a:sy n="165" d="100"/>
        </p:scale>
        <p:origin x="-96" y="-3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viewProps" Target="view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tableStyles" Target="tableStyle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5.wmf"/><Relationship Id="rId1" Type="http://schemas.openxmlformats.org/officeDocument/2006/relationships/image" Target="../media/image15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ACEE41-D71D-408F-949C-CA4708EFF3A6}" type="datetimeFigureOut">
              <a:rPr lang="en-US" smtClean="0"/>
              <a:pPr/>
              <a:t>9/7/2011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5B5604-F0F3-402E-ADB4-32C80E2DDAA8}" type="slidenum">
              <a:rPr lang="en-US" smtClean="0"/>
              <a:pPr/>
              <a:t>‹#›</a:t>
            </a:fld>
            <a:endParaRPr lang="en-US"/>
          </a:p>
        </p:txBody>
      </p:sp>
    </p:spTree>
    <p:extLst>
      <p:ext uri="{BB962C8B-B14F-4D97-AF65-F5344CB8AC3E}">
        <p14:creationId xmlns:p14="http://schemas.microsoft.com/office/powerpoint/2010/main" val="1018126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That’s “frustum”, not “</a:t>
            </a:r>
            <a:r>
              <a:rPr lang="en-US" dirty="0" err="1" smtClean="0"/>
              <a:t>frustrum</a:t>
            </a:r>
            <a:r>
              <a:rPr lang="en-US" dirty="0" smtClean="0"/>
              <a:t>”. Make sure you get it right!</a:t>
            </a:r>
            <a:endParaRPr lang="en-US" dirty="0"/>
          </a:p>
        </p:txBody>
      </p:sp>
      <p:sp>
        <p:nvSpPr>
          <p:cNvPr id="4" name="Slide Number Placeholder 3"/>
          <p:cNvSpPr>
            <a:spLocks noGrp="1"/>
          </p:cNvSpPr>
          <p:nvPr>
            <p:ph type="sldNum" sz="quarter" idx="10"/>
          </p:nvPr>
        </p:nvSpPr>
        <p:spPr/>
        <p:txBody>
          <a:bodyPr/>
          <a:lstStyle/>
          <a:p>
            <a:fld id="{C85B5604-F0F3-402E-ADB4-32C80E2DDAA8}" type="slidenum">
              <a:rPr lang="en-US" smtClean="0"/>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ctrTitle" hasCustomPrompt="1"/>
          </p:nvPr>
        </p:nvSpPr>
        <p:spPr>
          <a:xfrm>
            <a:off x="685800" y="2130425"/>
            <a:ext cx="7772400" cy="1679575"/>
          </a:xfrm>
        </p:spPr>
        <p:txBody>
          <a:bodyPr/>
          <a:lstStyle>
            <a:lvl1pPr>
              <a:defRPr/>
            </a:lvl1pPr>
          </a:lstStyle>
          <a:p>
            <a:r>
              <a:rPr lang="en-US" dirty="0" smtClean="0"/>
              <a:t>Chapter 10</a:t>
            </a:r>
            <a:endParaRPr lang="en-US" dirty="0"/>
          </a:p>
        </p:txBody>
      </p:sp>
      <p:sp>
        <p:nvSpPr>
          <p:cNvPr id="3" name="Subtitle 2"/>
          <p:cNvSpPr>
            <a:spLocks noGrp="1"/>
          </p:cNvSpPr>
          <p:nvPr>
            <p:ph type="subTitle" idx="1" hasCustomPrompt="1"/>
          </p:nvPr>
        </p:nvSpPr>
        <p:spPr>
          <a:xfrm>
            <a:off x="685800" y="4267200"/>
            <a:ext cx="7772400" cy="762000"/>
          </a:xfr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32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Fletcher Dunn and Ian Parberry</a:t>
            </a:r>
            <a:endParaRPr lang="en-US" dirty="0"/>
          </a:p>
        </p:txBody>
      </p:sp>
      <p:sp>
        <p:nvSpPr>
          <p:cNvPr id="4" name="Date Placeholder 3"/>
          <p:cNvSpPr>
            <a:spLocks noGrp="1"/>
          </p:cNvSpPr>
          <p:nvPr>
            <p:ph type="dt" sz="half" idx="10"/>
          </p:nvPr>
        </p:nvSpPr>
        <p:spPr>
          <a:xfrm>
            <a:off x="457200" y="6248400"/>
            <a:ext cx="2133600" cy="365125"/>
          </a:xfrm>
        </p:spPr>
        <p:txBody>
          <a:bodyPr/>
          <a:lstStyle/>
          <a:p>
            <a:r>
              <a:rPr lang="en-US" smtClean="0"/>
              <a:t>Chapter 10  Notes</a:t>
            </a:r>
            <a:endParaRPr lang="en-US"/>
          </a:p>
        </p:txBody>
      </p:sp>
      <p:sp>
        <p:nvSpPr>
          <p:cNvPr id="5" name="Footer Placeholder 4"/>
          <p:cNvSpPr>
            <a:spLocks noGrp="1"/>
          </p:cNvSpPr>
          <p:nvPr>
            <p:ph type="ftr" sz="quarter" idx="11"/>
          </p:nvPr>
        </p:nvSpPr>
        <p:spPr>
          <a:xfrm>
            <a:off x="3124200" y="6248400"/>
            <a:ext cx="2895600" cy="365125"/>
          </a:xfrm>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pPr/>
              <a:t>‹#›</a:t>
            </a:fld>
            <a:endParaRPr lang="en-US"/>
          </a:p>
        </p:txBody>
      </p:sp>
      <p:pic>
        <p:nvPicPr>
          <p:cNvPr id="10"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p:spPr>
      </p:pic>
      <p:pic>
        <p:nvPicPr>
          <p:cNvPr id="4101" name="Picture 5"/>
          <p:cNvPicPr>
            <a:picLocks noChangeAspect="1" noChangeArrowheads="1"/>
          </p:cNvPicPr>
          <p:nvPr/>
        </p:nvPicPr>
        <p:blipFill>
          <a:blip r:embed="rId4" cstate="print"/>
          <a:srcRect/>
          <a:stretch>
            <a:fillRect/>
          </a:stretch>
        </p:blipFill>
        <p:spPr bwMode="auto">
          <a:xfrm>
            <a:off x="0" y="2133600"/>
            <a:ext cx="9144000" cy="1655896"/>
          </a:xfrm>
          <a:prstGeom prst="rect">
            <a:avLst/>
          </a:prstGeom>
          <a:noFill/>
          <a:ln w="9525">
            <a:noFill/>
            <a:miter lim="800000"/>
            <a:headEnd/>
            <a:tailEnd/>
          </a:ln>
        </p:spPr>
      </p:pic>
      <p:pic>
        <p:nvPicPr>
          <p:cNvPr id="11" name="Picture 6"/>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2" name="Picture 3"/>
          <p:cNvPicPr>
            <a:picLocks noChangeAspect="1" noChangeArrowheads="1"/>
          </p:cNvPicPr>
          <p:nvPr userDrawn="1"/>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13" name="Picture 5"/>
          <p:cNvPicPr>
            <a:picLocks noChangeAspect="1" noChangeArrowheads="1"/>
          </p:cNvPicPr>
          <p:nvPr userDrawn="1"/>
        </p:nvPicPr>
        <p:blipFill>
          <a:blip r:embed="rId4" cstate="print"/>
          <a:srcRect/>
          <a:stretch>
            <a:fillRect/>
          </a:stretch>
        </p:blipFill>
        <p:spPr bwMode="auto">
          <a:xfrm>
            <a:off x="0" y="2133600"/>
            <a:ext cx="9144000" cy="1655896"/>
          </a:xfrm>
          <a:prstGeom prst="rect">
            <a:avLst/>
          </a:prstGeom>
          <a:noFill/>
          <a:ln w="9525">
            <a:noFill/>
            <a:miter lim="800000"/>
            <a:headEnd/>
            <a:tailEnd/>
          </a:ln>
          <a:effectLst>
            <a:outerShdw blurRad="50800" dist="38100" dir="5400000" algn="t"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pic>
        <p:nvPicPr>
          <p:cNvPr id="10"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p:spPr>
      </p:pic>
      <p:pic>
        <p:nvPicPr>
          <p:cNvPr id="2053" name="Picture 5"/>
          <p:cNvPicPr>
            <a:picLocks noChangeAspect="1" noChangeArrowheads="1"/>
          </p:cNvPicPr>
          <p:nvPr/>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228600"/>
            <a:ext cx="6781800" cy="1189038"/>
          </a:xfr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248400"/>
            <a:ext cx="2133600" cy="365125"/>
          </a:xfrm>
        </p:spPr>
        <p:txBody>
          <a:bodyPr/>
          <a:lstStyle>
            <a:lvl1pPr>
              <a:defRPr>
                <a:solidFill>
                  <a:schemeClr val="bg1"/>
                </a:solidFill>
              </a:defRPr>
            </a:lvl1pPr>
          </a:lstStyle>
          <a:p>
            <a:r>
              <a:rPr lang="en-US" smtClean="0"/>
              <a:t>Chapter 10  Notes</a:t>
            </a:r>
            <a:endParaRPr lang="en-US" dirty="0"/>
          </a:p>
        </p:txBody>
      </p:sp>
      <p:sp>
        <p:nvSpPr>
          <p:cNvPr id="5" name="Footer Placeholder 4"/>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dirty="0"/>
          </a:p>
        </p:txBody>
      </p:sp>
      <p:sp>
        <p:nvSpPr>
          <p:cNvPr id="6" name="Slide Number Placeholder 5"/>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dirty="0"/>
          </a:p>
        </p:txBody>
      </p:sp>
      <p:pic>
        <p:nvPicPr>
          <p:cNvPr id="11" name="Picture 6"/>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2" name="Picture 3"/>
          <p:cNvPicPr>
            <a:picLocks noChangeAspect="1" noChangeArrowheads="1"/>
          </p:cNvPicPr>
          <p:nvPr userDrawn="1"/>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13" name="Picture 5"/>
          <p:cNvPicPr>
            <a:picLocks noChangeAspect="1" noChangeArrowheads="1"/>
          </p:cNvPicPr>
          <p:nvPr userDrawn="1"/>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Chapter 10  Notes</a:t>
            </a:r>
            <a:endParaRPr lang="en-US"/>
          </a:p>
        </p:txBody>
      </p:sp>
      <p:sp>
        <p:nvSpPr>
          <p:cNvPr id="8" name="Footer Placeholder 7"/>
          <p:cNvSpPr>
            <a:spLocks noGrp="1"/>
          </p:cNvSpPr>
          <p:nvPr>
            <p:ph type="ftr" sz="quarter" idx="11"/>
          </p:nvPr>
        </p:nvSpPr>
        <p:spPr/>
        <p:txBody>
          <a:bodyPr/>
          <a:lstStyle/>
          <a:p>
            <a:r>
              <a:rPr lang="en-US" smtClean="0"/>
              <a:t>3D Math Primer for Graphics &amp; Game Dev</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1" name="Picture 3"/>
          <p:cNvPicPr>
            <a:picLocks noChangeAspect="1" noChangeArrowheads="1"/>
          </p:cNvPicPr>
          <p:nvPr/>
        </p:nvPicPr>
        <p:blipFill>
          <a:blip r:embed="rId3" cstate="print"/>
          <a:srcRect/>
          <a:stretch>
            <a:fillRect/>
          </a:stretch>
        </p:blipFill>
        <p:spPr bwMode="auto">
          <a:xfrm>
            <a:off x="0" y="6248400"/>
            <a:ext cx="9144000" cy="381000"/>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685800" y="228600"/>
            <a:ext cx="7772400" cy="1189038"/>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457200" y="6248400"/>
            <a:ext cx="2133600" cy="365125"/>
          </a:xfrm>
        </p:spPr>
        <p:txBody>
          <a:bodyPr/>
          <a:lstStyle>
            <a:lvl1pPr>
              <a:defRPr baseline="0">
                <a:solidFill>
                  <a:schemeClr val="bg1"/>
                </a:solidFill>
              </a:defRPr>
            </a:lvl1pPr>
          </a:lstStyle>
          <a:p>
            <a:r>
              <a:rPr lang="en-US" smtClean="0"/>
              <a:t>Chapter 10  Notes</a:t>
            </a:r>
            <a:endParaRPr lang="en-US" dirty="0"/>
          </a:p>
        </p:txBody>
      </p:sp>
      <p:sp>
        <p:nvSpPr>
          <p:cNvPr id="4" name="Footer Placeholder 3"/>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dirty="0"/>
          </a:p>
        </p:txBody>
      </p:sp>
      <p:sp>
        <p:nvSpPr>
          <p:cNvPr id="5" name="Slide Number Placeholder 4"/>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dirty="0"/>
          </a:p>
        </p:txBody>
      </p:sp>
      <p:pic>
        <p:nvPicPr>
          <p:cNvPr id="10" name="Picture 6"/>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2" name="Picture 3"/>
          <p:cNvPicPr>
            <a:picLocks noChangeAspect="1" noChangeArrowheads="1"/>
          </p:cNvPicPr>
          <p:nvPr userDrawn="1"/>
        </p:nvPicPr>
        <p:blipFill>
          <a:blip r:embed="rId3" cstate="print"/>
          <a:srcRect/>
          <a:stretch>
            <a:fillRect/>
          </a:stretch>
        </p:blipFill>
        <p:spPr bwMode="auto">
          <a:xfrm>
            <a:off x="0" y="6248400"/>
            <a:ext cx="9144000" cy="3810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 name="Picture 5"/>
          <p:cNvPicPr>
            <a:picLocks noChangeAspect="1" noChangeArrowheads="1"/>
          </p:cNvPicPr>
          <p:nvPr userDrawn="1"/>
        </p:nvPicPr>
        <p:blipFill>
          <a:blip r:embed="rId4" cstate="print"/>
          <a:srcRect/>
          <a:stretch>
            <a:fillRect/>
          </a:stretch>
        </p:blipFill>
        <p:spPr bwMode="auto">
          <a:xfrm>
            <a:off x="0" y="228600"/>
            <a:ext cx="9144000" cy="1183732"/>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0" name="Picture 3"/>
          <p:cNvPicPr>
            <a:picLocks noChangeAspect="1" noChangeArrowheads="1"/>
          </p:cNvPicPr>
          <p:nvPr userDrawn="1"/>
        </p:nvPicPr>
        <p:blipFill>
          <a:blip r:embed="rId2" cstate="print"/>
          <a:srcRect/>
          <a:stretch>
            <a:fillRect/>
          </a:stretch>
        </p:blipFill>
        <p:spPr bwMode="auto">
          <a:xfrm>
            <a:off x="0" y="6248400"/>
            <a:ext cx="9144000" cy="38100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2" cstate="print"/>
          <a:srcRect/>
          <a:stretch>
            <a:fillRect/>
          </a:stretch>
        </p:blipFill>
        <p:spPr bwMode="auto">
          <a:xfrm>
            <a:off x="0" y="6248400"/>
            <a:ext cx="9144000" cy="381000"/>
          </a:xfrm>
          <a:prstGeom prst="rect">
            <a:avLst/>
          </a:prstGeom>
          <a:noFill/>
          <a:ln w="9525">
            <a:noFill/>
            <a:miter lim="800000"/>
            <a:headEnd/>
            <a:tailEnd/>
          </a:ln>
        </p:spPr>
      </p:pic>
      <p:sp>
        <p:nvSpPr>
          <p:cNvPr id="2" name="Date Placeholder 1"/>
          <p:cNvSpPr>
            <a:spLocks noGrp="1"/>
          </p:cNvSpPr>
          <p:nvPr>
            <p:ph type="dt" sz="half" idx="10"/>
          </p:nvPr>
        </p:nvSpPr>
        <p:spPr>
          <a:xfrm>
            <a:off x="457200" y="6248400"/>
            <a:ext cx="2133600" cy="365125"/>
          </a:xfrm>
        </p:spPr>
        <p:txBody>
          <a:bodyPr/>
          <a:lstStyle>
            <a:lvl1pPr>
              <a:defRPr baseline="0">
                <a:solidFill>
                  <a:schemeClr val="bg1"/>
                </a:solidFill>
              </a:defRPr>
            </a:lvl1pPr>
          </a:lstStyle>
          <a:p>
            <a:r>
              <a:rPr lang="en-US" smtClean="0"/>
              <a:t>Chapter 10  Notes</a:t>
            </a:r>
            <a:endParaRPr lang="en-US" dirty="0"/>
          </a:p>
        </p:txBody>
      </p:sp>
      <p:sp>
        <p:nvSpPr>
          <p:cNvPr id="3" name="Footer Placeholder 2"/>
          <p:cNvSpPr>
            <a:spLocks noGrp="1"/>
          </p:cNvSpPr>
          <p:nvPr>
            <p:ph type="ftr" sz="quarter" idx="11"/>
          </p:nvPr>
        </p:nvSpPr>
        <p:spPr>
          <a:xfrm>
            <a:off x="3124200" y="6248400"/>
            <a:ext cx="2895600" cy="365125"/>
          </a:xfrm>
        </p:spPr>
        <p:txBody>
          <a:bodyPr/>
          <a:lstStyle>
            <a:lvl1pPr>
              <a:defRPr baseline="0">
                <a:solidFill>
                  <a:schemeClr val="bg1"/>
                </a:solidFill>
              </a:defRPr>
            </a:lvl1pPr>
          </a:lstStyle>
          <a:p>
            <a:r>
              <a:rPr lang="en-US" smtClean="0"/>
              <a:t>3D Math Primer for Graphics &amp; Game Dev</a:t>
            </a:r>
            <a:endParaRPr lang="en-US" dirty="0"/>
          </a:p>
        </p:txBody>
      </p:sp>
      <p:sp>
        <p:nvSpPr>
          <p:cNvPr id="4" name="Slide Number Placeholder 3"/>
          <p:cNvSpPr>
            <a:spLocks noGrp="1"/>
          </p:cNvSpPr>
          <p:nvPr>
            <p:ph type="sldNum" sz="quarter" idx="12"/>
          </p:nvPr>
        </p:nvSpPr>
        <p:spPr>
          <a:xfrm>
            <a:off x="6553200" y="6248400"/>
            <a:ext cx="2133600" cy="365125"/>
          </a:xfrm>
        </p:spPr>
        <p:txBody>
          <a:bodyPr/>
          <a:lstStyle>
            <a:lvl1pPr>
              <a:defRPr baseline="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74638"/>
            <a:ext cx="6553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Chapter 10  Notes</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3D Math Primer for Graphics &amp; Game Dev</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hf hdr="0"/>
  <p:txStyles>
    <p:titleStyle>
      <a:lvl1pPr algn="l" defTabSz="914400" rtl="0" eaLnBrk="1" latinLnBrk="0" hangingPunct="1">
        <a:spcBef>
          <a:spcPct val="0"/>
        </a:spcBef>
        <a:buNone/>
        <a:defRPr sz="38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0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jpeg"/></Relationships>
</file>

<file path=ppt/slides/_rels/slide20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image" Target="../media/image128.jpeg"/></Relationships>
</file>

<file path=ppt/slides/_rels/slide2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jpe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 Id="rId4" Type="http://schemas.openxmlformats.org/officeDocument/2006/relationships/image" Target="../media/image143.jpe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7.wmf"/><Relationship Id="rId5" Type="http://schemas.openxmlformats.org/officeDocument/2006/relationships/oleObject" Target="../embeddings/oleObject2.bin"/><Relationship Id="rId4" Type="http://schemas.openxmlformats.org/officeDocument/2006/relationships/image" Target="../media/image146.wmf"/></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8.wmf"/></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0.wmf"/><Relationship Id="rId5" Type="http://schemas.openxmlformats.org/officeDocument/2006/relationships/oleObject" Target="../embeddings/oleObject5.bin"/><Relationship Id="rId4" Type="http://schemas.openxmlformats.org/officeDocument/2006/relationships/image" Target="../media/image149.wmf"/></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153.jpe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5.wmf"/><Relationship Id="rId5" Type="http://schemas.openxmlformats.org/officeDocument/2006/relationships/oleObject" Target="../embeddings/oleObject7.bin"/><Relationship Id="rId4" Type="http://schemas.openxmlformats.org/officeDocument/2006/relationships/image" Target="../media/image154.wmf"/></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57.w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58.wmf"/></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74.wmf"/></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37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37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2700" dirty="0" smtClean="0"/>
              <a:t>Chapter 10: </a:t>
            </a:r>
            <a:r>
              <a:rPr lang="en-US" sz="4000" dirty="0" smtClean="0"/>
              <a:t/>
            </a:r>
            <a:br>
              <a:rPr lang="en-US" sz="4000" dirty="0" smtClean="0"/>
            </a:br>
            <a:r>
              <a:rPr lang="en-US" sz="4000" dirty="0" smtClean="0"/>
              <a:t>Mathematical Topics from 3D Graphics</a:t>
            </a:r>
            <a:endParaRPr lang="en-US" dirty="0"/>
          </a:p>
        </p:txBody>
      </p:sp>
      <p:sp>
        <p:nvSpPr>
          <p:cNvPr id="4" name="Subtitle 2"/>
          <p:cNvSpPr txBox="1">
            <a:spLocks/>
          </p:cNvSpPr>
          <p:nvPr/>
        </p:nvSpPr>
        <p:spPr>
          <a:xfrm>
            <a:off x="4876800" y="4495800"/>
            <a:ext cx="3276600" cy="1219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ts val="12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rgbClr val="235318"/>
                </a:solidFill>
                <a:effectLst/>
                <a:uLnTx/>
                <a:uFillTx/>
                <a:latin typeface="+mn-lt"/>
                <a:ea typeface="+mn-ea"/>
                <a:cs typeface="+mn-cs"/>
              </a:rPr>
              <a:t>Ian Parberry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0" i="1" u="none" strike="noStrike" kern="1200" cap="none" spc="0" normalizeH="0" baseline="0" noProof="0" dirty="0" smtClean="0">
                <a:ln>
                  <a:noFill/>
                </a:ln>
                <a:solidFill>
                  <a:srgbClr val="235318"/>
                </a:solidFill>
                <a:effectLst/>
                <a:uLnTx/>
                <a:uFillTx/>
                <a:latin typeface="+mn-lt"/>
                <a:ea typeface="+mn-ea"/>
                <a:cs typeface="+mn-cs"/>
              </a:rPr>
              <a:t>University of North Texas</a:t>
            </a:r>
            <a:endParaRPr kumimoji="0" lang="en-US" sz="2200" b="0" i="1" u="none" strike="noStrike" kern="1200" cap="none" spc="0" normalizeH="0" baseline="0" noProof="0" dirty="0">
              <a:ln>
                <a:noFill/>
              </a:ln>
              <a:solidFill>
                <a:srgbClr val="235318"/>
              </a:solidFill>
              <a:effectLst/>
              <a:uLnTx/>
              <a:uFillTx/>
              <a:latin typeface="+mn-lt"/>
              <a:ea typeface="+mn-ea"/>
              <a:cs typeface="+mn-cs"/>
            </a:endParaRPr>
          </a:p>
        </p:txBody>
      </p:sp>
      <p:sp>
        <p:nvSpPr>
          <p:cNvPr id="5" name="Subtitle 2"/>
          <p:cNvSpPr txBox="1">
            <a:spLocks/>
          </p:cNvSpPr>
          <p:nvPr/>
        </p:nvSpPr>
        <p:spPr>
          <a:xfrm>
            <a:off x="1066800" y="4495800"/>
            <a:ext cx="3276600" cy="12192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rgbClr val="235318"/>
                </a:solidFill>
                <a:effectLst/>
                <a:uLnTx/>
                <a:uFillTx/>
                <a:latin typeface="+mn-lt"/>
                <a:ea typeface="+mn-ea"/>
                <a:cs typeface="+mn-cs"/>
              </a:rPr>
              <a:t>Fletcher Dunn</a:t>
            </a:r>
          </a:p>
          <a:p>
            <a:pPr lvl="0" algn="ctr">
              <a:spcBef>
                <a:spcPct val="20000"/>
              </a:spcBef>
              <a:defRPr/>
            </a:pPr>
            <a:r>
              <a:rPr lang="en-US" sz="2400" i="1" smtClean="0">
                <a:solidFill>
                  <a:srgbClr val="235318"/>
                </a:solidFill>
              </a:rPr>
              <a:t>Valve Software</a:t>
            </a:r>
            <a:endParaRPr lang="en-US" sz="2400" i="1" dirty="0" smtClean="0">
              <a:solidFill>
                <a:srgbClr val="235318"/>
              </a:solidFill>
            </a:endParaRPr>
          </a:p>
        </p:txBody>
      </p:sp>
      <p:sp>
        <p:nvSpPr>
          <p:cNvPr id="6" name="Title 1"/>
          <p:cNvSpPr txBox="1">
            <a:spLocks/>
          </p:cNvSpPr>
          <p:nvPr/>
        </p:nvSpPr>
        <p:spPr>
          <a:xfrm>
            <a:off x="304800" y="6248400"/>
            <a:ext cx="8534400" cy="381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3D Math Primer for Graphics &amp; Game Development </a:t>
            </a:r>
            <a:endParaRPr kumimoji="0" lang="en-US" sz="2400" b="0" i="1" u="none" strike="noStrike" kern="1200" cap="none" spc="0" normalizeH="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pic>
        <p:nvPicPr>
          <p:cNvPr id="7" name="Picture 2" descr="c:\Users\ian\Desktop\figs_jpg\view_frustum.jpg"/>
          <p:cNvPicPr>
            <a:picLocks noChangeAspect="1" noChangeArrowheads="1"/>
          </p:cNvPicPr>
          <p:nvPr/>
        </p:nvPicPr>
        <p:blipFill>
          <a:blip r:embed="rId2" cstate="print">
            <a:duotone>
              <a:prstClr val="black"/>
              <a:schemeClr val="accent3">
                <a:tint val="45000"/>
                <a:satMod val="400000"/>
              </a:schemeClr>
            </a:duotone>
          </a:blip>
          <a:srcRect/>
          <a:stretch>
            <a:fillRect/>
          </a:stretch>
        </p:blipFill>
        <p:spPr bwMode="auto">
          <a:xfrm>
            <a:off x="228600" y="228600"/>
            <a:ext cx="1685711" cy="1219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3" descr="c:\Users\ian\Desktop\figs_jpg\projection_robot_kitchen_perspective.jpg"/>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1981200" y="228600"/>
            <a:ext cx="162560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2" descr="c:\Users\ian\Desktop\figs_jpg\projection_robot_kitchen_ortho.jpg"/>
          <p:cNvPicPr>
            <a:picLocks noChangeAspect="1" noChangeArrowheads="1"/>
          </p:cNvPicPr>
          <p:nvPr/>
        </p:nvPicPr>
        <p:blipFill>
          <a:blip r:embed="rId4" cstate="print">
            <a:duotone>
              <a:prstClr val="black"/>
              <a:schemeClr val="accent3">
                <a:tint val="45000"/>
                <a:satMod val="400000"/>
              </a:schemeClr>
            </a:duotone>
          </a:blip>
          <a:srcRect/>
          <a:stretch>
            <a:fillRect/>
          </a:stretch>
        </p:blipFill>
        <p:spPr bwMode="auto">
          <a:xfrm>
            <a:off x="3657600" y="228600"/>
            <a:ext cx="1625600"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2" descr="c:\Users\ian\Desktop\figs_jpg\cube_and_pyramid_trimesh.jpg"/>
          <p:cNvPicPr>
            <a:picLocks noChangeAspect="1" noChangeArrowheads="1"/>
          </p:cNvPicPr>
          <p:nvPr/>
        </p:nvPicPr>
        <p:blipFill>
          <a:blip r:embed="rId5" cstate="print">
            <a:duotone>
              <a:prstClr val="black"/>
              <a:schemeClr val="accent3">
                <a:tint val="45000"/>
                <a:satMod val="400000"/>
              </a:schemeClr>
            </a:duotone>
          </a:blip>
          <a:srcRect/>
          <a:stretch>
            <a:fillRect/>
          </a:stretch>
        </p:blipFill>
        <p:spPr bwMode="auto">
          <a:xfrm>
            <a:off x="5334000" y="228600"/>
            <a:ext cx="2168525"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5" descr="C:\Users\ian\Desktop\figs_jpg\texture_map_example_warp2_uvspace.jpg"/>
          <p:cNvPicPr>
            <a:picLocks noChangeAspect="1" noChangeArrowheads="1"/>
          </p:cNvPicPr>
          <p:nvPr/>
        </p:nvPicPr>
        <p:blipFill>
          <a:blip r:embed="rId6" cstate="print">
            <a:duotone>
              <a:prstClr val="black"/>
              <a:schemeClr val="accent3">
                <a:tint val="45000"/>
                <a:satMod val="400000"/>
              </a:schemeClr>
            </a:duotone>
          </a:blip>
          <a:srcRect/>
          <a:stretch>
            <a:fillRect/>
          </a:stretch>
        </p:blipFill>
        <p:spPr bwMode="auto">
          <a:xfrm>
            <a:off x="7543800" y="228600"/>
            <a:ext cx="1339864"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Forward and Deferred Rendering</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At this point we might also proceed to step 2 of the rendering algorithm (at least for this pixel) and update the frame buffer with the color of the light being emitted or reflected from the surface that point. This is known as </a:t>
            </a:r>
            <a:r>
              <a:rPr lang="en-US" i="1" dirty="0" smtClean="0"/>
              <a:t>forward rendering</a:t>
            </a:r>
            <a:r>
              <a:rPr lang="en-US" dirty="0" smtClean="0"/>
              <a:t>. </a:t>
            </a:r>
          </a:p>
          <a:p>
            <a:r>
              <a:rPr lang="en-US" i="1" dirty="0" smtClean="0"/>
              <a:t>Deferred rendering</a:t>
            </a:r>
            <a:r>
              <a:rPr lang="en-US" dirty="0" smtClean="0"/>
              <a:t> is an old technique that is becoming popular again due to the current location of bottlenecks in the types of images we are producing and the hardware we are using to produce them. </a:t>
            </a:r>
          </a:p>
          <a:p>
            <a:r>
              <a:rPr lang="en-US" dirty="0" smtClean="0"/>
              <a:t>A deferred renderer uses, in addition to the frame buffer and the depth buffer, additional buffers, collectively known as the </a:t>
            </a:r>
            <a:r>
              <a:rPr lang="en-US" i="1" dirty="0" smtClean="0"/>
              <a:t>G-buffer</a:t>
            </a:r>
            <a:r>
              <a:rPr lang="en-US" dirty="0" smtClean="0"/>
              <a:t> (short for </a:t>
            </a:r>
            <a:r>
              <a:rPr lang="en-US" i="1" dirty="0" smtClean="0"/>
              <a:t>geometry buffer</a:t>
            </a:r>
            <a:r>
              <a:rPr lang="en-US" dirty="0" smtClean="0"/>
              <a:t>), which holds extra information about the surface closest to the eye at that location.</a:t>
            </a:r>
          </a:p>
          <a:p>
            <a:r>
              <a:rPr lang="en-US" dirty="0" smtClean="0"/>
              <a:t>Compared to a forward renderer, a deferred renderer follows our two step rendering algorithm a bit more literally. </a:t>
            </a:r>
          </a:p>
          <a:p>
            <a:pPr marL="914400" lvl="1" indent="-514350">
              <a:buFont typeface="+mj-lt"/>
              <a:buAutoNum type="arabicPeriod"/>
            </a:pPr>
            <a:r>
              <a:rPr lang="en-US" dirty="0" smtClean="0"/>
              <a:t>First we render the scene into the G-buffer, essentially performing only visibility determination, fetching the material properties of the point that is seen by each pixel, but not yet performing lighting calculations. </a:t>
            </a:r>
          </a:p>
          <a:p>
            <a:pPr marL="914400" lvl="1" indent="-514350">
              <a:buFont typeface="+mj-lt"/>
              <a:buAutoNum type="arabicPeriod"/>
            </a:pPr>
            <a:r>
              <a:rPr lang="en-US" dirty="0" smtClean="0"/>
              <a:t>Now the geometry of the scene can be discarded, since we have everything we need to perform the lighting calculations and fill in the color values in the frame buffer.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Vertex </a:t>
            </a:r>
            <a:r>
              <a:rPr lang="en-US" dirty="0" err="1" smtClean="0"/>
              <a:t>Normals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If the mesh is generated procedurally, for example from a parametric curved surface, then the vertex </a:t>
            </a:r>
            <a:r>
              <a:rPr lang="en-US" dirty="0" err="1" smtClean="0"/>
              <a:t>normals</a:t>
            </a:r>
            <a:r>
              <a:rPr lang="en-US" dirty="0" smtClean="0"/>
              <a:t> can be supplied.</a:t>
            </a:r>
          </a:p>
          <a:p>
            <a:r>
              <a:rPr lang="en-US" dirty="0" smtClean="0"/>
              <a:t>Or you may simply be handed the vertex </a:t>
            </a:r>
            <a:r>
              <a:rPr lang="en-US" dirty="0" err="1" smtClean="0"/>
              <a:t>normals</a:t>
            </a:r>
            <a:r>
              <a:rPr lang="en-US" dirty="0" smtClean="0"/>
              <a:t> from the modeling package as part of the mesh. </a:t>
            </a:r>
          </a:p>
          <a:p>
            <a:r>
              <a:rPr lang="en-US" dirty="0" smtClean="0"/>
              <a:t>However, sometimes the surface </a:t>
            </a:r>
            <a:r>
              <a:rPr lang="en-US" dirty="0" err="1" smtClean="0"/>
              <a:t>normals</a:t>
            </a:r>
            <a:r>
              <a:rPr lang="en-US" dirty="0" smtClean="0"/>
              <a:t> are not provided, and we must approximate them by interpreting the only information available to us: the vertex positions and the triangles. </a:t>
            </a:r>
          </a:p>
          <a:p>
            <a:r>
              <a:rPr lang="en-US" dirty="0" smtClean="0"/>
              <a:t>One trick that works is to average the </a:t>
            </a:r>
            <a:r>
              <a:rPr lang="en-US" dirty="0" err="1" smtClean="0"/>
              <a:t>normals</a:t>
            </a:r>
            <a:r>
              <a:rPr lang="en-US" dirty="0" smtClean="0"/>
              <a:t> of the adjacent triangles, and then re-normalize the result, as follows..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dirty="0"/>
          </a:p>
        </p:txBody>
      </p:sp>
      <p:pic>
        <p:nvPicPr>
          <p:cNvPr id="5" name="Picture 2"/>
          <p:cNvPicPr>
            <a:picLocks noChangeAspect="1" noChangeArrowheads="1"/>
          </p:cNvPicPr>
          <p:nvPr/>
        </p:nvPicPr>
        <p:blipFill>
          <a:blip r:embed="rId2" cstate="print"/>
          <a:srcRect/>
          <a:stretch>
            <a:fillRect/>
          </a:stretch>
        </p:blipFill>
        <p:spPr bwMode="auto">
          <a:xfrm>
            <a:off x="1371600" y="533400"/>
            <a:ext cx="6527470" cy="5181600"/>
          </a:xfrm>
          <a:prstGeom prst="rect">
            <a:avLst/>
          </a:prstGeom>
          <a:noFill/>
          <a:ln w="9525">
            <a:noFill/>
            <a:miter lim="800000"/>
            <a:headEnd/>
            <a:tailEnd/>
          </a:ln>
          <a:effectLst>
            <a:outerShdw blurRad="2159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pic>
        <p:nvPicPr>
          <p:cNvPr id="7172" name="Picture 4"/>
          <p:cNvPicPr>
            <a:picLocks noChangeAspect="1" noChangeArrowheads="1"/>
          </p:cNvPicPr>
          <p:nvPr/>
        </p:nvPicPr>
        <p:blipFill>
          <a:blip r:embed="rId2" cstate="print"/>
          <a:srcRect/>
          <a:stretch>
            <a:fillRect/>
          </a:stretch>
        </p:blipFill>
        <p:spPr bwMode="auto">
          <a:xfrm>
            <a:off x="304800" y="533400"/>
            <a:ext cx="8502204" cy="5181600"/>
          </a:xfrm>
          <a:prstGeom prst="rect">
            <a:avLst/>
          </a:prstGeom>
          <a:noFill/>
          <a:ln w="9525">
            <a:noFill/>
            <a:miter lim="800000"/>
            <a:headEnd/>
            <a:tailEnd/>
          </a:ln>
          <a:effectLst>
            <a:outerShdw blurRad="3048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304800" y="1524000"/>
            <a:ext cx="8514417" cy="1905000"/>
          </a:xfrm>
          <a:prstGeom prst="rect">
            <a:avLst/>
          </a:prstGeom>
          <a:noFill/>
          <a:ln w="9525">
            <a:noFill/>
            <a:miter lim="800000"/>
            <a:headEnd/>
            <a:tailEnd/>
          </a:ln>
          <a:effectLst>
            <a:outerShdw blurRad="2286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Gotcha</a:t>
            </a:r>
            <a:endParaRPr lang="en-US" dirty="0"/>
          </a:p>
        </p:txBody>
      </p:sp>
      <p:sp>
        <p:nvSpPr>
          <p:cNvPr id="3" name="Content Placeholder 2"/>
          <p:cNvSpPr>
            <a:spLocks noGrp="1"/>
          </p:cNvSpPr>
          <p:nvPr>
            <p:ph idx="1"/>
          </p:nvPr>
        </p:nvSpPr>
        <p:spPr>
          <a:xfrm>
            <a:off x="457200" y="1600201"/>
            <a:ext cx="4572000" cy="2057399"/>
          </a:xfrm>
        </p:spPr>
        <p:txBody>
          <a:bodyPr>
            <a:normAutofit fontScale="70000" lnSpcReduction="20000"/>
          </a:bodyPr>
          <a:lstStyle/>
          <a:p>
            <a:r>
              <a:rPr lang="en-US" dirty="0" smtClean="0"/>
              <a:t>Averaging face </a:t>
            </a:r>
            <a:r>
              <a:rPr lang="en-US" dirty="0" err="1" smtClean="0"/>
              <a:t>normals</a:t>
            </a:r>
            <a:r>
              <a:rPr lang="en-US" dirty="0" smtClean="0"/>
              <a:t> to compute vertex </a:t>
            </a:r>
            <a:r>
              <a:rPr lang="en-US" dirty="0" err="1" smtClean="0"/>
              <a:t>normals</a:t>
            </a:r>
            <a:r>
              <a:rPr lang="en-US" dirty="0" smtClean="0"/>
              <a:t> is a tried-and-true technique that works well in most cases. </a:t>
            </a:r>
          </a:p>
          <a:p>
            <a:r>
              <a:rPr lang="en-US" dirty="0" smtClean="0"/>
              <a:t>However,  there are a few things to watch out for, as this picture shows. </a:t>
            </a:r>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dirty="0"/>
          </a:p>
        </p:txBody>
      </p:sp>
      <p:pic>
        <p:nvPicPr>
          <p:cNvPr id="9218" name="Picture 2" descr="C:\Users\ian\Desktop\figs_jpg\vertex_normal_too_smooth.jpg"/>
          <p:cNvPicPr>
            <a:picLocks noChangeAspect="1" noChangeArrowheads="1"/>
          </p:cNvPicPr>
          <p:nvPr/>
        </p:nvPicPr>
        <p:blipFill>
          <a:blip r:embed="rId2" cstate="print"/>
          <a:srcRect/>
          <a:stretch>
            <a:fillRect/>
          </a:stretch>
        </p:blipFill>
        <p:spPr bwMode="auto">
          <a:xfrm>
            <a:off x="5105400" y="1600200"/>
            <a:ext cx="2992729" cy="2133600"/>
          </a:xfrm>
          <a:prstGeom prst="rect">
            <a:avLst/>
          </a:prstGeom>
          <a:noFill/>
          <a:effectLst>
            <a:outerShdw blurRad="342900" dist="38100" dir="2700000" sx="105000" sy="105000" algn="tl" rotWithShape="0">
              <a:prstClr val="black">
                <a:alpha val="40000"/>
              </a:prstClr>
            </a:outerShdw>
          </a:effectLst>
        </p:spPr>
      </p:pic>
      <p:sp>
        <p:nvSpPr>
          <p:cNvPr id="8" name="Content Placeholder 2"/>
          <p:cNvSpPr txBox="1">
            <a:spLocks/>
          </p:cNvSpPr>
          <p:nvPr/>
        </p:nvSpPr>
        <p:spPr>
          <a:xfrm>
            <a:off x="457200" y="3810000"/>
            <a:ext cx="8229600" cy="2438400"/>
          </a:xfrm>
          <a:prstGeom prst="rect">
            <a:avLst/>
          </a:prstGeom>
        </p:spPr>
        <p:txBody>
          <a:bodyPr vert="horz" lIns="91440" tIns="45720" rIns="91440" bIns="45720" rtlCol="0">
            <a:normAutofit fontScale="70000" lnSpcReduction="20000"/>
          </a:bodyPr>
          <a:lstStyle/>
          <a:p>
            <a:pPr marL="342900" indent="-342900">
              <a:spcBef>
                <a:spcPct val="20000"/>
              </a:spcBef>
              <a:buFont typeface="Arial" pitchFamily="34" charset="0"/>
              <a:buChar char="•"/>
            </a:pPr>
            <a:r>
              <a:rPr lang="en-US" sz="3200" dirty="0" smtClean="0"/>
              <a:t>Sometimes the mesh is supposed to have a discontinuity, and if we’re not careful, this discontinuity could get smoothed out.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Take the very simple example of a box. There should be a sharp lighting discontinuity at its edges.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However, if we use vertex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normals</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computed from the average of the surface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normals</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then there is no lighting discontinuity.</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Detaching Faces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basic problem is that the surface discontinuity at the box edges cannot be properly represented because there is only one normal stored per vertex. </a:t>
            </a:r>
          </a:p>
          <a:p>
            <a:r>
              <a:rPr lang="en-US" dirty="0" smtClean="0"/>
              <a:t>The solution to this problem is to </a:t>
            </a:r>
            <a:r>
              <a:rPr lang="en-US" i="1" dirty="0" smtClean="0"/>
              <a:t>detach</a:t>
            </a:r>
            <a:r>
              <a:rPr lang="en-US" dirty="0" smtClean="0"/>
              <a:t> the faces; in other words, duplicate the vertices along the edge where there is a true geometric discontinuity.</a:t>
            </a:r>
          </a:p>
          <a:p>
            <a:r>
              <a:rPr lang="en-US" dirty="0" smtClean="0"/>
              <a:t>In doing so, we create a discontinuity to prevent the vertex </a:t>
            </a:r>
            <a:r>
              <a:rPr lang="en-US" dirty="0" err="1" smtClean="0"/>
              <a:t>normals</a:t>
            </a:r>
            <a:r>
              <a:rPr lang="en-US" dirty="0" smtClean="0"/>
              <a:t> from being averaged. At this point, the faces are no longer logically connected, but this seam in the topology of the mesh doesn’t cause a problem for many important tasks such as rendering and ray tracing.</a:t>
            </a:r>
          </a:p>
          <a:p>
            <a:r>
              <a:rPr lang="en-US" dirty="0" smtClean="0"/>
              <a:t>Next, cubes with welded vs. detached faces…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086600" cy="1143000"/>
          </a:xfrm>
        </p:spPr>
        <p:txBody>
          <a:bodyPr/>
          <a:lstStyle/>
          <a:p>
            <a:r>
              <a:rPr lang="en-US" dirty="0" smtClean="0"/>
              <a:t>Cube with Welded Faces</a:t>
            </a:r>
            <a:endParaRPr lang="en-US" dirty="0"/>
          </a:p>
        </p:txBody>
      </p:sp>
      <p:sp>
        <p:nvSpPr>
          <p:cNvPr id="3" name="Date Placeholder 2"/>
          <p:cNvSpPr>
            <a:spLocks noGrp="1"/>
          </p:cNvSpPr>
          <p:nvPr>
            <p:ph type="dt" sz="half" idx="10"/>
          </p:nvPr>
        </p:nvSpPr>
        <p:spPr/>
        <p:txBody>
          <a:bodyPr/>
          <a:lstStyle/>
          <a:p>
            <a:r>
              <a:rPr lang="en-US" smtClean="0"/>
              <a:t>Chapter 10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106</a:t>
            </a:fld>
            <a:endParaRPr lang="en-US"/>
          </a:p>
        </p:txBody>
      </p:sp>
      <p:pic>
        <p:nvPicPr>
          <p:cNvPr id="10242" name="Picture 2"/>
          <p:cNvPicPr>
            <a:picLocks noChangeAspect="1" noChangeArrowheads="1"/>
          </p:cNvPicPr>
          <p:nvPr/>
        </p:nvPicPr>
        <p:blipFill>
          <a:blip r:embed="rId2" cstate="print"/>
          <a:srcRect/>
          <a:stretch>
            <a:fillRect/>
          </a:stretch>
        </p:blipFill>
        <p:spPr bwMode="auto">
          <a:xfrm>
            <a:off x="457200" y="1752600"/>
            <a:ext cx="8231112" cy="3200400"/>
          </a:xfrm>
          <a:prstGeom prst="rect">
            <a:avLst/>
          </a:prstGeom>
          <a:noFill/>
          <a:ln w="9525">
            <a:noFill/>
            <a:miter lim="800000"/>
            <a:headEnd/>
            <a:tailEnd/>
          </a:ln>
        </p:spPr>
      </p:pic>
      <p:pic>
        <p:nvPicPr>
          <p:cNvPr id="10244" name="Picture 4" descr="C:\Users\ian\Desktop\Untitled-1.png"/>
          <p:cNvPicPr>
            <a:picLocks noChangeAspect="1" noChangeArrowheads="1"/>
          </p:cNvPicPr>
          <p:nvPr/>
        </p:nvPicPr>
        <p:blipFill>
          <a:blip r:embed="rId3" cstate="print"/>
          <a:srcRect/>
          <a:stretch>
            <a:fillRect/>
          </a:stretch>
        </p:blipFill>
        <p:spPr bwMode="auto">
          <a:xfrm>
            <a:off x="6781800" y="4495800"/>
            <a:ext cx="1600200" cy="1418696"/>
          </a:xfrm>
          <a:prstGeom prst="rect">
            <a:avLst/>
          </a:prstGeom>
          <a:noFill/>
          <a:effectLst>
            <a:outerShdw blurRad="127000" dist="38100" dir="2700000" sx="107000" sy="107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Chapter 10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107</a:t>
            </a:fld>
            <a:endParaRPr lang="en-US"/>
          </a:p>
        </p:txBody>
      </p:sp>
      <p:pic>
        <p:nvPicPr>
          <p:cNvPr id="11267" name="Picture 3" descr="C:\Users\ian\Desktop\Untitled-3.png"/>
          <p:cNvPicPr>
            <a:picLocks noChangeAspect="1" noChangeArrowheads="1"/>
          </p:cNvPicPr>
          <p:nvPr/>
        </p:nvPicPr>
        <p:blipFill>
          <a:blip r:embed="rId2" cstate="print"/>
          <a:srcRect/>
          <a:stretch>
            <a:fillRect/>
          </a:stretch>
        </p:blipFill>
        <p:spPr bwMode="auto">
          <a:xfrm>
            <a:off x="533400" y="2590800"/>
            <a:ext cx="2022475" cy="1957235"/>
          </a:xfrm>
          <a:prstGeom prst="rect">
            <a:avLst/>
          </a:prstGeom>
          <a:noFill/>
          <a:effectLst>
            <a:outerShdw blurRad="165100" dist="38100" dir="2700000" sx="108000" sy="108000" algn="tl" rotWithShape="0">
              <a:prstClr val="black">
                <a:alpha val="40000"/>
              </a:prstClr>
            </a:outerShdw>
          </a:effectLst>
        </p:spPr>
      </p:pic>
      <p:sp>
        <p:nvSpPr>
          <p:cNvPr id="8" name="Title 1"/>
          <p:cNvSpPr txBox="1">
            <a:spLocks/>
          </p:cNvSpPr>
          <p:nvPr/>
        </p:nvSpPr>
        <p:spPr>
          <a:xfrm>
            <a:off x="457200" y="274638"/>
            <a:ext cx="2438400" cy="1143000"/>
          </a:xfrm>
          <a:prstGeom prst="rect">
            <a:avLst/>
          </a:prstGeom>
        </p:spPr>
        <p:txBody>
          <a:bodyPr vert="horz" lIns="91440" tIns="45720" rIns="91440" bIns="45720" rtlCol="0" anchor="ctr">
            <a:normAutofit fontScale="7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smtClean="0">
                <a:ln>
                  <a:noFill/>
                </a:ln>
                <a:solidFill>
                  <a:schemeClr val="bg1"/>
                </a:solidFill>
                <a:effectLst/>
                <a:uLnTx/>
                <a:uFillTx/>
                <a:latin typeface="+mj-lt"/>
                <a:ea typeface="+mj-ea"/>
                <a:cs typeface="+mj-cs"/>
              </a:rPr>
              <a:t>Cube with Detached Faces</a:t>
            </a:r>
            <a:endParaRPr kumimoji="0" lang="en-US" sz="3800" b="0" i="0" u="none" strike="noStrike" kern="1200" cap="none" spc="0" normalizeH="0" baseline="0" noProof="0" dirty="0">
              <a:ln>
                <a:noFill/>
              </a:ln>
              <a:solidFill>
                <a:schemeClr val="bg1"/>
              </a:solidFill>
              <a:effectLst/>
              <a:uLnTx/>
              <a:uFillTx/>
              <a:latin typeface="+mj-lt"/>
              <a:ea typeface="+mj-ea"/>
              <a:cs typeface="+mj-cs"/>
            </a:endParaRPr>
          </a:p>
        </p:txBody>
      </p:sp>
      <p:pic>
        <p:nvPicPr>
          <p:cNvPr id="11266" name="Picture 2"/>
          <p:cNvPicPr>
            <a:picLocks noChangeAspect="1" noChangeArrowheads="1"/>
          </p:cNvPicPr>
          <p:nvPr/>
        </p:nvPicPr>
        <p:blipFill>
          <a:blip r:embed="rId3" cstate="print"/>
          <a:srcRect/>
          <a:stretch>
            <a:fillRect/>
          </a:stretch>
        </p:blipFill>
        <p:spPr bwMode="auto">
          <a:xfrm>
            <a:off x="2971800" y="152400"/>
            <a:ext cx="5909146" cy="5943600"/>
          </a:xfrm>
          <a:prstGeom prst="rect">
            <a:avLst/>
          </a:prstGeom>
          <a:noFill/>
          <a:ln w="9525">
            <a:noFill/>
            <a:miter lim="800000"/>
            <a:headEnd/>
            <a:tailEnd/>
          </a:ln>
          <a:effectLst>
            <a:outerShdw blurRad="2794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Billboards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An extreme version of this situation occurs when two faces are placed back-to-back, which is called a </a:t>
            </a:r>
            <a:r>
              <a:rPr lang="en-US" i="1" dirty="0" smtClean="0"/>
              <a:t>billboard</a:t>
            </a:r>
            <a:r>
              <a:rPr lang="en-US" dirty="0" smtClean="0"/>
              <a:t>.</a:t>
            </a:r>
          </a:p>
          <a:p>
            <a:r>
              <a:rPr lang="en-US" dirty="0" smtClean="0"/>
              <a:t>Such infinitely thin double-sided geometry can arise with foliage and cloth. </a:t>
            </a:r>
          </a:p>
          <a:p>
            <a:r>
              <a:rPr lang="en-US" dirty="0" smtClean="0"/>
              <a:t>In this case, since the </a:t>
            </a:r>
            <a:r>
              <a:rPr lang="en-US" dirty="0" err="1" smtClean="0"/>
              <a:t>normals</a:t>
            </a:r>
            <a:r>
              <a:rPr lang="en-US" dirty="0" smtClean="0"/>
              <a:t> are exactly opposite, averaging them produces the zero vector, which cannot be normalized.</a:t>
            </a:r>
          </a:p>
          <a:p>
            <a:r>
              <a:rPr lang="en-US" dirty="0" smtClean="0"/>
              <a:t>The simplest solution is to detach the faces so that the vertex </a:t>
            </a:r>
            <a:r>
              <a:rPr lang="en-US" dirty="0" err="1" smtClean="0"/>
              <a:t>normals</a:t>
            </a:r>
            <a:r>
              <a:rPr lang="en-US" dirty="0" smtClean="0"/>
              <a:t> will not average together. </a:t>
            </a:r>
          </a:p>
          <a:p>
            <a:r>
              <a:rPr lang="en-US" dirty="0" smtClean="0"/>
              <a:t>Or if the front and back sides are mirror images, the two single-sided polygons can be replaced by one double-sided one. </a:t>
            </a:r>
          </a:p>
          <a:p>
            <a:r>
              <a:rPr lang="en-US" dirty="0" smtClean="0"/>
              <a:t>This requires special treatment during rendering to disable </a:t>
            </a:r>
            <a:r>
              <a:rPr lang="en-US" dirty="0" err="1" smtClean="0"/>
              <a:t>backface</a:t>
            </a:r>
            <a:r>
              <a:rPr lang="en-US" dirty="0" smtClean="0"/>
              <a:t> culling (more later) and dealing with the normal intelligently in the lighting equation.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smtClean="0"/>
              <a:t>When </a:t>
            </a:r>
            <a:r>
              <a:rPr lang="en-US" dirty="0" err="1" smtClean="0"/>
              <a:t>Unweighted</a:t>
            </a:r>
            <a:r>
              <a:rPr lang="en-US" dirty="0" smtClean="0"/>
              <a:t> Averaging is Wrong</a:t>
            </a:r>
            <a:endParaRPr lang="en-US" dirty="0"/>
          </a:p>
        </p:txBody>
      </p:sp>
      <p:sp>
        <p:nvSpPr>
          <p:cNvPr id="3" name="Content Placeholder 2"/>
          <p:cNvSpPr>
            <a:spLocks noGrp="1"/>
          </p:cNvSpPr>
          <p:nvPr>
            <p:ph idx="1"/>
          </p:nvPr>
        </p:nvSpPr>
        <p:spPr>
          <a:xfrm>
            <a:off x="457200" y="1447800"/>
            <a:ext cx="8458200" cy="2971799"/>
          </a:xfrm>
        </p:spPr>
        <p:txBody>
          <a:bodyPr>
            <a:normAutofit fontScale="62500" lnSpcReduction="20000"/>
          </a:bodyPr>
          <a:lstStyle/>
          <a:p>
            <a:r>
              <a:rPr lang="en-US" dirty="0" smtClean="0"/>
              <a:t>A more subtle problem is that </a:t>
            </a:r>
            <a:r>
              <a:rPr lang="en-US" dirty="0" err="1" smtClean="0"/>
              <a:t>unweighted</a:t>
            </a:r>
            <a:r>
              <a:rPr lang="en-US" dirty="0" smtClean="0"/>
              <a:t> averaging is biased towards large numbers of triangles with the same normal. </a:t>
            </a:r>
          </a:p>
          <a:p>
            <a:r>
              <a:rPr lang="en-US" dirty="0" smtClean="0"/>
              <a:t>For example, consider vertex at index 1 in the leftmost picture.</a:t>
            </a:r>
          </a:p>
          <a:p>
            <a:r>
              <a:rPr lang="en-US" dirty="0" smtClean="0"/>
              <a:t>This vertex is adjacent to two triangles on the top of the cube (second picture, red and yellow triangles), but only one triangle on the right side (third picture, green triangle ) and one triangle on the back side (rightmost picture, pink triangle). </a:t>
            </a:r>
          </a:p>
          <a:p>
            <a:r>
              <a:rPr lang="en-US" dirty="0" smtClean="0"/>
              <a:t>The vertex normal computed by averaging the triangle </a:t>
            </a:r>
            <a:r>
              <a:rPr lang="en-US" dirty="0" err="1" smtClean="0"/>
              <a:t>normals</a:t>
            </a:r>
            <a:r>
              <a:rPr lang="en-US" dirty="0" smtClean="0"/>
              <a:t> is biased because the top face normal effectively gets twice as many votes as the side face </a:t>
            </a:r>
            <a:r>
              <a:rPr lang="en-US" dirty="0" err="1" smtClean="0"/>
              <a:t>normals</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pic>
        <p:nvPicPr>
          <p:cNvPr id="12292" name="Picture 4"/>
          <p:cNvPicPr>
            <a:picLocks noChangeAspect="1" noChangeArrowheads="1"/>
          </p:cNvPicPr>
          <p:nvPr/>
        </p:nvPicPr>
        <p:blipFill>
          <a:blip r:embed="rId2" cstate="print"/>
          <a:srcRect/>
          <a:stretch>
            <a:fillRect/>
          </a:stretch>
        </p:blipFill>
        <p:spPr bwMode="auto">
          <a:xfrm>
            <a:off x="2743200" y="4267200"/>
            <a:ext cx="1666875" cy="1819275"/>
          </a:xfrm>
          <a:prstGeom prst="rect">
            <a:avLst/>
          </a:prstGeom>
          <a:noFill/>
          <a:ln w="9525">
            <a:noFill/>
            <a:miter lim="800000"/>
            <a:headEnd/>
            <a:tailEnd/>
          </a:ln>
          <a:effectLst>
            <a:outerShdw blurRad="127000" dist="38100" dir="2700000" sx="104000" sy="104000" algn="tl" rotWithShape="0">
              <a:prstClr val="black">
                <a:alpha val="40000"/>
              </a:prstClr>
            </a:outerShdw>
          </a:effectLst>
        </p:spPr>
      </p:pic>
      <p:pic>
        <p:nvPicPr>
          <p:cNvPr id="12293" name="Picture 5"/>
          <p:cNvPicPr>
            <a:picLocks noChangeAspect="1" noChangeArrowheads="1"/>
          </p:cNvPicPr>
          <p:nvPr/>
        </p:nvPicPr>
        <p:blipFill>
          <a:blip r:embed="rId3" cstate="print"/>
          <a:srcRect/>
          <a:stretch>
            <a:fillRect/>
          </a:stretch>
        </p:blipFill>
        <p:spPr bwMode="auto">
          <a:xfrm>
            <a:off x="6629400" y="4267200"/>
            <a:ext cx="1639887" cy="1828800"/>
          </a:xfrm>
          <a:prstGeom prst="rect">
            <a:avLst/>
          </a:prstGeom>
          <a:noFill/>
          <a:ln w="9525">
            <a:noFill/>
            <a:miter lim="800000"/>
            <a:headEnd/>
            <a:tailEnd/>
          </a:ln>
          <a:effectLst>
            <a:outerShdw blurRad="127000" dist="38100" dir="2700000" sx="104000" sy="104000" algn="tl" rotWithShape="0">
              <a:prstClr val="black">
                <a:alpha val="40000"/>
              </a:prstClr>
            </a:outerShdw>
          </a:effectLst>
        </p:spPr>
      </p:pic>
      <p:pic>
        <p:nvPicPr>
          <p:cNvPr id="12294" name="Picture 6"/>
          <p:cNvPicPr>
            <a:picLocks noChangeAspect="1" noChangeArrowheads="1"/>
          </p:cNvPicPr>
          <p:nvPr/>
        </p:nvPicPr>
        <p:blipFill>
          <a:blip r:embed="rId4" cstate="print"/>
          <a:srcRect/>
          <a:stretch>
            <a:fillRect/>
          </a:stretch>
        </p:blipFill>
        <p:spPr bwMode="auto">
          <a:xfrm>
            <a:off x="4648200" y="4267200"/>
            <a:ext cx="1703387" cy="1828800"/>
          </a:xfrm>
          <a:prstGeom prst="rect">
            <a:avLst/>
          </a:prstGeom>
          <a:noFill/>
          <a:ln w="9525">
            <a:noFill/>
            <a:miter lim="800000"/>
            <a:headEnd/>
            <a:tailEnd/>
          </a:ln>
          <a:effectLst>
            <a:outerShdw blurRad="127000" dist="38100" dir="2700000" sx="104000" sy="104000" algn="tl" rotWithShape="0">
              <a:prstClr val="black">
                <a:alpha val="40000"/>
              </a:prstClr>
            </a:outerShdw>
          </a:effectLst>
        </p:spPr>
      </p:pic>
      <p:pic>
        <p:nvPicPr>
          <p:cNvPr id="12295" name="Picture 7"/>
          <p:cNvPicPr>
            <a:picLocks noChangeAspect="1" noChangeArrowheads="1"/>
          </p:cNvPicPr>
          <p:nvPr/>
        </p:nvPicPr>
        <p:blipFill>
          <a:blip r:embed="rId5" cstate="print"/>
          <a:srcRect/>
          <a:stretch>
            <a:fillRect/>
          </a:stretch>
        </p:blipFill>
        <p:spPr bwMode="auto">
          <a:xfrm>
            <a:off x="762000" y="4267200"/>
            <a:ext cx="1703387" cy="1828800"/>
          </a:xfrm>
          <a:prstGeom prst="rect">
            <a:avLst/>
          </a:prstGeom>
          <a:noFill/>
          <a:ln w="9525">
            <a:noFill/>
            <a:miter lim="800000"/>
            <a:headEnd/>
            <a:tailEnd/>
          </a:ln>
          <a:effectLst>
            <a:outerShdw blurRad="1270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Lighting</a:t>
            </a:r>
            <a:endParaRPr lang="en-US" dirty="0"/>
          </a:p>
        </p:txBody>
      </p:sp>
      <p:sp>
        <p:nvSpPr>
          <p:cNvPr id="3" name="Content Placeholder 2"/>
          <p:cNvSpPr>
            <a:spLocks noGrp="1"/>
          </p:cNvSpPr>
          <p:nvPr>
            <p:ph idx="1"/>
          </p:nvPr>
        </p:nvSpPr>
        <p:spPr>
          <a:xfrm>
            <a:off x="457200" y="1600200"/>
            <a:ext cx="8229600" cy="3276599"/>
          </a:xfrm>
        </p:spPr>
        <p:txBody>
          <a:bodyPr>
            <a:normAutofit fontScale="92500"/>
          </a:bodyPr>
          <a:lstStyle/>
          <a:p>
            <a:r>
              <a:rPr lang="en-US" dirty="0" smtClean="0"/>
              <a:t>What Color is That Object?</a:t>
            </a:r>
          </a:p>
          <a:p>
            <a:r>
              <a:rPr lang="en-US" dirty="0" smtClean="0"/>
              <a:t>It depends on the color of the reflected light.</a:t>
            </a:r>
          </a:p>
          <a:p>
            <a:r>
              <a:rPr lang="en-US" dirty="0" smtClean="0"/>
              <a:t>More exactly, it depends on the frequency distribution of the reflected light.</a:t>
            </a:r>
          </a:p>
          <a:p>
            <a:r>
              <a:rPr lang="en-US" dirty="0" smtClean="0"/>
              <a:t>It is called the </a:t>
            </a:r>
            <a:r>
              <a:rPr lang="en-US" i="1" u="sng" dirty="0" smtClean="0"/>
              <a:t>b</a:t>
            </a:r>
            <a:r>
              <a:rPr lang="en-US" i="1" dirty="0" smtClean="0"/>
              <a:t>idirectional </a:t>
            </a:r>
            <a:r>
              <a:rPr lang="en-US" i="1" u="sng" dirty="0" smtClean="0"/>
              <a:t>r</a:t>
            </a:r>
            <a:r>
              <a:rPr lang="en-US" i="1" dirty="0" smtClean="0"/>
              <a:t>eflectance </a:t>
            </a:r>
            <a:r>
              <a:rPr lang="en-US" i="1" u="sng" dirty="0" smtClean="0"/>
              <a:t>d</a:t>
            </a:r>
            <a:r>
              <a:rPr lang="en-US" i="1" dirty="0" smtClean="0"/>
              <a:t>istribution </a:t>
            </a:r>
            <a:r>
              <a:rPr lang="en-US" i="1" u="sng" dirty="0" smtClean="0"/>
              <a:t>f</a:t>
            </a:r>
            <a:r>
              <a:rPr lang="en-US" i="1" dirty="0" smtClean="0"/>
              <a:t>unction</a:t>
            </a:r>
            <a:r>
              <a:rPr lang="en-US" dirty="0" smtClean="0"/>
              <a:t>, or BRDF for short, given by:</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pic>
        <p:nvPicPr>
          <p:cNvPr id="1027" name="Picture 3"/>
          <p:cNvPicPr>
            <a:picLocks noChangeAspect="1" noChangeArrowheads="1"/>
          </p:cNvPicPr>
          <p:nvPr/>
        </p:nvPicPr>
        <p:blipFill>
          <a:blip r:embed="rId2" cstate="print"/>
          <a:srcRect/>
          <a:stretch>
            <a:fillRect/>
          </a:stretch>
        </p:blipFill>
        <p:spPr bwMode="auto">
          <a:xfrm>
            <a:off x="2895600" y="4724400"/>
            <a:ext cx="2768600" cy="5143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6096000" cy="1143000"/>
          </a:xfrm>
        </p:spPr>
        <p:txBody>
          <a:bodyPr/>
          <a:lstStyle/>
          <a:p>
            <a:pPr algn="l"/>
            <a:r>
              <a:rPr lang="en-US" dirty="0" smtClean="0">
                <a:solidFill>
                  <a:schemeClr val="bg1"/>
                </a:solidFill>
              </a:rPr>
              <a:t>Edge Turning</a:t>
            </a:r>
            <a:endParaRPr lang="en-US" dirty="0">
              <a:solidFill>
                <a:schemeClr val="bg1"/>
              </a:solidFill>
            </a:endParaRPr>
          </a:p>
        </p:txBody>
      </p:sp>
      <p:sp>
        <p:nvSpPr>
          <p:cNvPr id="3" name="Content Placeholder 2"/>
          <p:cNvSpPr>
            <a:spLocks noGrp="1"/>
          </p:cNvSpPr>
          <p:nvPr>
            <p:ph idx="1"/>
          </p:nvPr>
        </p:nvSpPr>
        <p:spPr>
          <a:xfrm>
            <a:off x="457200" y="1600200"/>
            <a:ext cx="6172200" cy="4724400"/>
          </a:xfrm>
        </p:spPr>
        <p:txBody>
          <a:bodyPr>
            <a:normAutofit fontScale="62500" lnSpcReduction="20000"/>
          </a:bodyPr>
          <a:lstStyle/>
          <a:p>
            <a:r>
              <a:rPr lang="en-US" dirty="0" smtClean="0"/>
              <a:t>But this topology is the result of an arbitrary decision as to where to draw the edges to triangulate the faces of the cube. </a:t>
            </a:r>
          </a:p>
          <a:p>
            <a:r>
              <a:rPr lang="en-US" dirty="0" smtClean="0"/>
              <a:t>For example, if we were to triangulate the top face by drawing an edge between vertices 0 and 2 (this is known as </a:t>
            </a:r>
            <a:r>
              <a:rPr lang="en-US" i="1" dirty="0" smtClean="0"/>
              <a:t>turning</a:t>
            </a:r>
            <a:r>
              <a:rPr lang="en-US" dirty="0" smtClean="0"/>
              <a:t> the edge, see pictures at right), all of the </a:t>
            </a:r>
            <a:r>
              <a:rPr lang="en-US" dirty="0" err="1" smtClean="0"/>
              <a:t>normals</a:t>
            </a:r>
            <a:r>
              <a:rPr lang="en-US" dirty="0" smtClean="0"/>
              <a:t> on the top face would change. </a:t>
            </a:r>
          </a:p>
          <a:p>
            <a:r>
              <a:rPr lang="en-US" dirty="0" smtClean="0"/>
              <a:t>Techniques exist to deal with this problem, such as weighing the contribution from each adjacent face based on the interior angle adjacent to the vertex. But it’s often ignored in practice. </a:t>
            </a:r>
          </a:p>
          <a:p>
            <a:r>
              <a:rPr lang="en-US" dirty="0" smtClean="0"/>
              <a:t>Most of the really terrible examples are contrived ones like this, where the faces should be detached, anyway. </a:t>
            </a:r>
          </a:p>
          <a:p>
            <a:r>
              <a:rPr lang="en-US" dirty="0" smtClean="0"/>
              <a:t>Furthermore, the </a:t>
            </a:r>
            <a:r>
              <a:rPr lang="en-US" dirty="0" err="1" smtClean="0"/>
              <a:t>normals</a:t>
            </a:r>
            <a:r>
              <a:rPr lang="en-US" dirty="0" smtClean="0"/>
              <a:t> are an approximation to begin with, and having a slightly perturbed normal is often difficult to tell visually.</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6858000" y="4114800"/>
            <a:ext cx="1703387" cy="1828800"/>
          </a:xfrm>
          <a:prstGeom prst="rect">
            <a:avLst/>
          </a:prstGeom>
          <a:noFill/>
          <a:ln w="9525">
            <a:noFill/>
            <a:miter lim="800000"/>
            <a:headEnd/>
            <a:tailEnd/>
          </a:ln>
          <a:effectLst>
            <a:outerShdw blurRad="228600" dist="38100" dir="2700000" sx="106000" sy="106000" algn="tl" rotWithShape="0">
              <a:prstClr val="black">
                <a:alpha val="40000"/>
              </a:prstClr>
            </a:outerShdw>
          </a:effectLst>
        </p:spPr>
      </p:pic>
      <p:pic>
        <p:nvPicPr>
          <p:cNvPr id="13315" name="Picture 3"/>
          <p:cNvPicPr>
            <a:picLocks noChangeAspect="1" noChangeArrowheads="1"/>
          </p:cNvPicPr>
          <p:nvPr/>
        </p:nvPicPr>
        <p:blipFill>
          <a:blip r:embed="rId3" cstate="print"/>
          <a:srcRect/>
          <a:stretch>
            <a:fillRect/>
          </a:stretch>
        </p:blipFill>
        <p:spPr bwMode="auto">
          <a:xfrm>
            <a:off x="6858000" y="1752600"/>
            <a:ext cx="1663700" cy="1828800"/>
          </a:xfrm>
          <a:prstGeom prst="rect">
            <a:avLst/>
          </a:prstGeom>
          <a:noFill/>
          <a:ln w="9525">
            <a:noFill/>
            <a:miter lim="800000"/>
            <a:headEnd/>
            <a:tailEnd/>
          </a:ln>
          <a:effectLst>
            <a:outerShdw blurRad="228600" dist="38100" dir="2700000" sx="106000" sy="106000" algn="tl" rotWithShape="0">
              <a:prstClr val="black">
                <a:alpha val="40000"/>
              </a:prstClr>
            </a:outerShdw>
          </a:effectLst>
        </p:spPr>
      </p:pic>
      <p:sp>
        <p:nvSpPr>
          <p:cNvPr id="9" name="Down Arrow 8"/>
          <p:cNvSpPr/>
          <p:nvPr/>
        </p:nvSpPr>
        <p:spPr>
          <a:xfrm>
            <a:off x="7543800" y="3657600"/>
            <a:ext cx="381000" cy="381000"/>
          </a:xfrm>
          <a:prstGeom prst="downArrow">
            <a:avLst/>
          </a:prstGeom>
          <a:effectLst>
            <a:outerShdw blurRad="1143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Covariant and </a:t>
            </a:r>
            <a:r>
              <a:rPr lang="en-US" dirty="0" err="1" smtClean="0"/>
              <a:t>Contravariant</a:t>
            </a:r>
            <a:r>
              <a:rPr lang="en-US" dirty="0" smtClean="0"/>
              <a:t> Vectors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Surface </a:t>
            </a:r>
            <a:r>
              <a:rPr lang="en-US" dirty="0" err="1" smtClean="0"/>
              <a:t>normals</a:t>
            </a:r>
            <a:r>
              <a:rPr lang="en-US" dirty="0" smtClean="0"/>
              <a:t> cannot be transformed using the same matrix that is used to transform positions. </a:t>
            </a:r>
          </a:p>
          <a:p>
            <a:r>
              <a:rPr lang="en-US" dirty="0" smtClean="0"/>
              <a:t>This is an entirely separate issue from the fact that </a:t>
            </a:r>
            <a:r>
              <a:rPr lang="en-US" dirty="0" err="1" smtClean="0"/>
              <a:t>normals</a:t>
            </a:r>
            <a:r>
              <a:rPr lang="en-US" dirty="0" smtClean="0"/>
              <a:t> should not be translated like positions. </a:t>
            </a:r>
          </a:p>
          <a:p>
            <a:r>
              <a:rPr lang="en-US" dirty="0" smtClean="0"/>
              <a:t>The reason for this is that </a:t>
            </a:r>
            <a:r>
              <a:rPr lang="en-US" dirty="0" err="1" smtClean="0"/>
              <a:t>normals</a:t>
            </a:r>
            <a:r>
              <a:rPr lang="en-US" dirty="0" smtClean="0"/>
              <a:t> </a:t>
            </a:r>
            <a:r>
              <a:rPr lang="en-US" i="1" dirty="0" smtClean="0"/>
              <a:t>are covariant vectors</a:t>
            </a:r>
            <a:r>
              <a:rPr lang="en-US" dirty="0" smtClean="0"/>
              <a:t>. </a:t>
            </a:r>
          </a:p>
          <a:p>
            <a:r>
              <a:rPr lang="en-US" dirty="0" smtClean="0"/>
              <a:t>Vectors such as position and velocity are said to be </a:t>
            </a:r>
            <a:r>
              <a:rPr lang="en-US" i="1" dirty="0" err="1" smtClean="0"/>
              <a:t>contravariant</a:t>
            </a:r>
            <a:r>
              <a:rPr lang="en-US" dirty="0" smtClean="0"/>
              <a:t>: If we scale the coordinate space used to describe the vector, the coordinates will respond in the opposite direction. </a:t>
            </a:r>
          </a:p>
          <a:p>
            <a:r>
              <a:rPr lang="en-US" dirty="0" smtClean="0"/>
              <a:t>If we use a coordinate space with a larger scale (for example, using meters instead of feet) the coordinates of a </a:t>
            </a:r>
            <a:r>
              <a:rPr lang="en-US" dirty="0" err="1" smtClean="0"/>
              <a:t>contravariant</a:t>
            </a:r>
            <a:r>
              <a:rPr lang="en-US" dirty="0" smtClean="0"/>
              <a:t> vector respond to the contrary by becoming smaller. </a:t>
            </a:r>
          </a:p>
          <a:p>
            <a:r>
              <a:rPr lang="en-US" dirty="0" smtClean="0"/>
              <a:t>Notice that this is all about scale; translation and rotation are not part of the discussion. </a:t>
            </a:r>
          </a:p>
          <a:p>
            <a:r>
              <a:rPr lang="en-US" dirty="0" err="1" smtClean="0"/>
              <a:t>Normals</a:t>
            </a:r>
            <a:r>
              <a:rPr lang="en-US" dirty="0" smtClean="0"/>
              <a:t> and other types of gradients, known as dual vectors, do not behave like this. </a:t>
            </a:r>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t>
            </a:r>
            <a:r>
              <a:rPr lang="en-US" dirty="0" err="1" smtClean="0"/>
              <a:t>Contravariance</a:t>
            </a:r>
            <a:endParaRPr lang="en-US" dirty="0"/>
          </a:p>
        </p:txBody>
      </p:sp>
      <p:sp>
        <p:nvSpPr>
          <p:cNvPr id="3" name="Content Placeholder 2"/>
          <p:cNvSpPr>
            <a:spLocks noGrp="1"/>
          </p:cNvSpPr>
          <p:nvPr>
            <p:ph idx="1"/>
          </p:nvPr>
        </p:nvSpPr>
        <p:spPr>
          <a:xfrm>
            <a:off x="457200" y="1600200"/>
            <a:ext cx="4724400" cy="4525963"/>
          </a:xfrm>
        </p:spPr>
        <p:txBody>
          <a:bodyPr>
            <a:normAutofit fontScale="62500" lnSpcReduction="20000"/>
          </a:bodyPr>
          <a:lstStyle/>
          <a:p>
            <a:r>
              <a:rPr lang="en-US" dirty="0" smtClean="0"/>
              <a:t>Imagine we stretch a 2D object such as a circle horizontally. </a:t>
            </a:r>
          </a:p>
          <a:p>
            <a:r>
              <a:rPr lang="en-US" dirty="0" smtClean="0"/>
              <a:t>Notice that the </a:t>
            </a:r>
            <a:r>
              <a:rPr lang="en-US" dirty="0" err="1" smtClean="0"/>
              <a:t>normals</a:t>
            </a:r>
            <a:r>
              <a:rPr lang="en-US" dirty="0" smtClean="0"/>
              <a:t> begin to turn to point more vertically—the horizontal coordinates of the </a:t>
            </a:r>
            <a:r>
              <a:rPr lang="en-US" dirty="0" err="1" smtClean="0"/>
              <a:t>normals</a:t>
            </a:r>
            <a:r>
              <a:rPr lang="en-US" dirty="0" smtClean="0"/>
              <a:t> are decreasing in absolute value, as the horizontal coordinates of the positions are increasing. </a:t>
            </a:r>
          </a:p>
          <a:p>
            <a:r>
              <a:rPr lang="en-US" dirty="0" smtClean="0"/>
              <a:t>A stretching of the object (object getting bigger while coordinates space stays the same) has the same effect as scaling down the coordinate space while holding the object at the same size.</a:t>
            </a:r>
          </a:p>
          <a:p>
            <a:r>
              <a:rPr lang="en-US" dirty="0" smtClean="0"/>
              <a:t>The coordinates of the normal change in the same direction as the scale of the coordinate space, which is why they are called covariant vectors.</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Oval 6"/>
          <p:cNvSpPr/>
          <p:nvPr/>
        </p:nvSpPr>
        <p:spPr>
          <a:xfrm>
            <a:off x="6705600" y="2057400"/>
            <a:ext cx="1524000" cy="1524000"/>
          </a:xfrm>
          <a:prstGeom prst="ellipse">
            <a:avLst/>
          </a:prstGeom>
          <a:effectLst>
            <a:outerShdw blurRad="254000" dist="38100" dir="2700000" sx="104000" sy="104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 name="Straight Arrow Connector 8"/>
          <p:cNvCxnSpPr>
            <a:stCxn id="7" idx="0"/>
          </p:cNvCxnSpPr>
          <p:nvPr/>
        </p:nvCxnSpPr>
        <p:spPr>
          <a:xfrm rot="5400000" flipH="1" flipV="1">
            <a:off x="7200900" y="1790700"/>
            <a:ext cx="533400" cy="158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1"/>
          </p:cNvCxnSpPr>
          <p:nvPr/>
        </p:nvCxnSpPr>
        <p:spPr>
          <a:xfrm rot="16200000" flipV="1">
            <a:off x="6553201" y="1904999"/>
            <a:ext cx="375584" cy="37558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p:cNvCxnSpPr>
          <p:nvPr/>
        </p:nvCxnSpPr>
        <p:spPr>
          <a:xfrm rot="10800000">
            <a:off x="6172200" y="2819400"/>
            <a:ext cx="533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p:cNvCxnSpPr>
          <p:nvPr/>
        </p:nvCxnSpPr>
        <p:spPr>
          <a:xfrm rot="5400000">
            <a:off x="6553201" y="3358216"/>
            <a:ext cx="375584" cy="37558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4"/>
          </p:cNvCxnSpPr>
          <p:nvPr/>
        </p:nvCxnSpPr>
        <p:spPr>
          <a:xfrm rot="5400000">
            <a:off x="7200900" y="3848100"/>
            <a:ext cx="533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5"/>
          </p:cNvCxnSpPr>
          <p:nvPr/>
        </p:nvCxnSpPr>
        <p:spPr>
          <a:xfrm rot="16200000" flipH="1">
            <a:off x="8006415" y="3358215"/>
            <a:ext cx="451784" cy="45178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6"/>
          </p:cNvCxnSpPr>
          <p:nvPr/>
        </p:nvCxnSpPr>
        <p:spPr>
          <a:xfrm>
            <a:off x="8229600" y="2819400"/>
            <a:ext cx="533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7"/>
          </p:cNvCxnSpPr>
          <p:nvPr/>
        </p:nvCxnSpPr>
        <p:spPr>
          <a:xfrm rot="5400000" flipH="1" flipV="1">
            <a:off x="8006415" y="1905000"/>
            <a:ext cx="375584" cy="37558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6705600" y="5029200"/>
            <a:ext cx="1524000" cy="685800"/>
          </a:xfrm>
          <a:prstGeom prst="ellipse">
            <a:avLst/>
          </a:prstGeom>
          <a:effectLst>
            <a:outerShdw blurRad="254000" dist="38100" dir="2700000" sx="104000" sy="104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7" name="Straight Arrow Connector 26"/>
          <p:cNvCxnSpPr>
            <a:stCxn id="26" idx="0"/>
          </p:cNvCxnSpPr>
          <p:nvPr/>
        </p:nvCxnSpPr>
        <p:spPr>
          <a:xfrm rot="5400000" flipH="1" flipV="1">
            <a:off x="7239000" y="4800600"/>
            <a:ext cx="457200" cy="158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6" idx="1"/>
          </p:cNvCxnSpPr>
          <p:nvPr/>
        </p:nvCxnSpPr>
        <p:spPr>
          <a:xfrm rot="16200000" flipV="1">
            <a:off x="6614577" y="4815424"/>
            <a:ext cx="405233" cy="22318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3"/>
          </p:cNvCxnSpPr>
          <p:nvPr/>
        </p:nvCxnSpPr>
        <p:spPr>
          <a:xfrm rot="5400000">
            <a:off x="6614577" y="5705591"/>
            <a:ext cx="405233" cy="22318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6" idx="4"/>
          </p:cNvCxnSpPr>
          <p:nvPr/>
        </p:nvCxnSpPr>
        <p:spPr>
          <a:xfrm rot="5400000">
            <a:off x="7239000" y="5943600"/>
            <a:ext cx="4572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6" idx="5"/>
          </p:cNvCxnSpPr>
          <p:nvPr/>
        </p:nvCxnSpPr>
        <p:spPr>
          <a:xfrm rot="16200000" flipH="1">
            <a:off x="7953491" y="5667490"/>
            <a:ext cx="405233" cy="29938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7"/>
          </p:cNvCxnSpPr>
          <p:nvPr/>
        </p:nvCxnSpPr>
        <p:spPr>
          <a:xfrm rot="5400000" flipH="1" flipV="1">
            <a:off x="7915391" y="4815425"/>
            <a:ext cx="405233" cy="22318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10800000">
            <a:off x="6172200" y="5334000"/>
            <a:ext cx="533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229600" y="5334000"/>
            <a:ext cx="5334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9" name="Down Arrow 28"/>
          <p:cNvSpPr/>
          <p:nvPr/>
        </p:nvSpPr>
        <p:spPr>
          <a:xfrm>
            <a:off x="7315200" y="4191000"/>
            <a:ext cx="304800" cy="304800"/>
          </a:xfrm>
          <a:prstGeom prst="downArrow">
            <a:avLst/>
          </a:prstGeom>
          <a:effectLst>
            <a:outerShdw blurRad="1143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Surface </a:t>
            </a:r>
            <a:r>
              <a:rPr lang="en-US" dirty="0" err="1" smtClean="0"/>
              <a:t>Normals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To properly transform surface </a:t>
            </a:r>
            <a:r>
              <a:rPr lang="en-US" dirty="0" err="1" smtClean="0"/>
              <a:t>normals</a:t>
            </a:r>
            <a:r>
              <a:rPr lang="en-US" dirty="0" smtClean="0"/>
              <a:t> we must use the inverse transpose of the matrix used to transform positions; that is, the result of transposing and inverting the matrix. </a:t>
            </a:r>
          </a:p>
          <a:p>
            <a:r>
              <a:rPr lang="en-US" dirty="0" smtClean="0"/>
              <a:t>This is sometimes denoted M</a:t>
            </a:r>
            <a:r>
              <a:rPr lang="en-US" baseline="30000" dirty="0" smtClean="0"/>
              <a:t>–T</a:t>
            </a:r>
            <a:r>
              <a:rPr lang="en-US" dirty="0" smtClean="0"/>
              <a:t> , since it doesn’t matter if we transpose first, or invert first, that is, (M</a:t>
            </a:r>
            <a:r>
              <a:rPr lang="en-US" baseline="30000" dirty="0" smtClean="0"/>
              <a:t>–1</a:t>
            </a:r>
            <a:r>
              <a:rPr lang="en-US" dirty="0" smtClean="0"/>
              <a:t>)</a:t>
            </a:r>
            <a:r>
              <a:rPr lang="en-US" baseline="30000" dirty="0" smtClean="0"/>
              <a:t>T</a:t>
            </a:r>
            <a:r>
              <a:rPr lang="en-US" dirty="0" smtClean="0"/>
              <a:t>= (M</a:t>
            </a:r>
            <a:r>
              <a:rPr lang="en-US" baseline="30000" dirty="0" smtClean="0"/>
              <a:t>T</a:t>
            </a:r>
            <a:r>
              <a:rPr lang="en-US" dirty="0" smtClean="0"/>
              <a:t>)</a:t>
            </a:r>
            <a:r>
              <a:rPr lang="en-US" baseline="30000" dirty="0" smtClean="0"/>
              <a:t> –1</a:t>
            </a:r>
            <a:endParaRPr lang="en-US" dirty="0" smtClean="0"/>
          </a:p>
          <a:p>
            <a:r>
              <a:rPr lang="en-US" dirty="0" smtClean="0"/>
              <a:t> If the transform matrix doesn’t contain any scale (or skew), then the matrix must be </a:t>
            </a:r>
            <a:r>
              <a:rPr lang="en-US" dirty="0" err="1" smtClean="0"/>
              <a:t>orthonormal</a:t>
            </a:r>
            <a:r>
              <a:rPr lang="en-US" dirty="0" smtClean="0"/>
              <a:t>, and thus the inverse transpose is simply the same as the original matrix, and we can safely transform </a:t>
            </a:r>
            <a:r>
              <a:rPr lang="en-US" dirty="0" err="1" smtClean="0"/>
              <a:t>normals</a:t>
            </a:r>
            <a:r>
              <a:rPr lang="en-US" dirty="0" smtClean="0"/>
              <a:t> using it. </a:t>
            </a:r>
          </a:p>
          <a:p>
            <a:r>
              <a:rPr lang="en-US" dirty="0" smtClean="0"/>
              <a:t>If the matrix contains uniform scale, then we can still ignore this, but we must re-normalize the </a:t>
            </a:r>
            <a:r>
              <a:rPr lang="en-US" dirty="0" err="1" smtClean="0"/>
              <a:t>normals</a:t>
            </a:r>
            <a:r>
              <a:rPr lang="en-US" dirty="0" smtClean="0"/>
              <a:t> after transforming them. </a:t>
            </a:r>
          </a:p>
          <a:p>
            <a:r>
              <a:rPr lang="en-US" dirty="0" smtClean="0"/>
              <a:t>If the matrix contains non-uniform scale (or skew), then to properly transform the </a:t>
            </a:r>
            <a:r>
              <a:rPr lang="en-US" dirty="0" err="1" smtClean="0"/>
              <a:t>normals</a:t>
            </a:r>
            <a:r>
              <a:rPr lang="en-US" dirty="0" smtClean="0"/>
              <a:t> we must use the re-normalized inverse transpose transform matrix.</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10.5:</a:t>
            </a:r>
            <a:br>
              <a:rPr lang="en-US" sz="2700" dirty="0" smtClean="0"/>
            </a:br>
            <a:r>
              <a:rPr lang="en-US" sz="4000" dirty="0" smtClean="0"/>
              <a:t>Texture Mapping</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114</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Mapping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 texture map is a bitmap image that is pasted onto the surface of an object.</a:t>
            </a:r>
          </a:p>
          <a:p>
            <a:r>
              <a:rPr lang="en-US" dirty="0" smtClean="0"/>
              <a:t>A </a:t>
            </a:r>
            <a:r>
              <a:rPr lang="en-US" i="1" dirty="0" err="1" smtClean="0"/>
              <a:t>texel</a:t>
            </a:r>
            <a:r>
              <a:rPr lang="en-US" dirty="0" smtClean="0"/>
              <a:t> is a single pixel in a texture map.</a:t>
            </a:r>
          </a:p>
          <a:p>
            <a:r>
              <a:rPr lang="en-US" i="1" dirty="0" smtClean="0"/>
              <a:t>Planar mapping </a:t>
            </a:r>
            <a:r>
              <a:rPr lang="en-US" dirty="0" smtClean="0"/>
              <a:t>projects the texture orthographically onto the mesh. </a:t>
            </a:r>
            <a:r>
              <a:rPr lang="en-US" i="1" dirty="0" smtClean="0"/>
              <a:t>Spherical</a:t>
            </a:r>
            <a:r>
              <a:rPr lang="en-US" dirty="0" smtClean="0"/>
              <a:t>, </a:t>
            </a:r>
            <a:r>
              <a:rPr lang="en-US" i="1" dirty="0" smtClean="0"/>
              <a:t>cylindrical</a:t>
            </a:r>
            <a:r>
              <a:rPr lang="en-US" dirty="0" smtClean="0"/>
              <a:t>, and </a:t>
            </a:r>
            <a:r>
              <a:rPr lang="en-US" i="1" dirty="0" smtClean="0"/>
              <a:t>cubic</a:t>
            </a:r>
            <a:r>
              <a:rPr lang="en-US" dirty="0" smtClean="0"/>
              <a:t> mapping are various methods of wrapping the texture around the object.</a:t>
            </a:r>
          </a:p>
          <a:p>
            <a:r>
              <a:rPr lang="en-US" dirty="0" smtClean="0"/>
              <a:t>The key point is that, at each point on the surface of the mesh, we can obtain texture mapping coordinates, which define the 2D location in the texture map that corresponds to this 3D location. </a:t>
            </a:r>
          </a:p>
          <a:p>
            <a:r>
              <a:rPr lang="en-US" dirty="0" smtClean="0"/>
              <a:t>Traditionally, these coordinates are assigned the variables (</a:t>
            </a:r>
            <a:r>
              <a:rPr lang="en-US" i="1" dirty="0" smtClean="0"/>
              <a:t>u</a:t>
            </a:r>
            <a:r>
              <a:rPr lang="en-US" dirty="0" smtClean="0"/>
              <a:t>, </a:t>
            </a:r>
            <a:r>
              <a:rPr lang="en-US" i="1" dirty="0" smtClean="0"/>
              <a:t>v</a:t>
            </a:r>
            <a:r>
              <a:rPr lang="en-US" dirty="0" smtClean="0"/>
              <a:t>), where </a:t>
            </a:r>
            <a:r>
              <a:rPr lang="en-US" i="1" dirty="0" smtClean="0"/>
              <a:t>u</a:t>
            </a:r>
            <a:r>
              <a:rPr lang="en-US" dirty="0" smtClean="0"/>
              <a:t> is the horizontal coordinate and </a:t>
            </a:r>
            <a:r>
              <a:rPr lang="en-US" i="1" dirty="0" smtClean="0"/>
              <a:t>v</a:t>
            </a:r>
            <a:r>
              <a:rPr lang="en-US" dirty="0" smtClean="0"/>
              <a:t> is the vertical coordinate, thus texture mapping coordinates are often called </a:t>
            </a:r>
            <a:r>
              <a:rPr lang="en-US" i="1" dirty="0" smtClean="0"/>
              <a:t>UV coordinates </a:t>
            </a:r>
            <a:r>
              <a:rPr lang="en-US" dirty="0" smtClean="0"/>
              <a:t>or simply </a:t>
            </a:r>
            <a:r>
              <a:rPr lang="en-US" i="1" dirty="0" smtClean="0"/>
              <a:t>UV’s</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UV Coordinates</a:t>
            </a:r>
            <a:endParaRPr lang="en-US" dirty="0"/>
          </a:p>
        </p:txBody>
      </p:sp>
      <p:sp>
        <p:nvSpPr>
          <p:cNvPr id="3" name="Content Placeholder 2"/>
          <p:cNvSpPr>
            <a:spLocks noGrp="1"/>
          </p:cNvSpPr>
          <p:nvPr>
            <p:ph idx="1"/>
          </p:nvPr>
        </p:nvSpPr>
        <p:spPr>
          <a:xfrm>
            <a:off x="457200" y="1600200"/>
            <a:ext cx="5029200" cy="4525963"/>
          </a:xfrm>
        </p:spPr>
        <p:txBody>
          <a:bodyPr>
            <a:normAutofit fontScale="77500" lnSpcReduction="20000"/>
          </a:bodyPr>
          <a:lstStyle/>
          <a:p>
            <a:r>
              <a:rPr lang="en-US" dirty="0" smtClean="0"/>
              <a:t>Although bitmaps come in different sizes, UV coordinates are normalized such that the mapping space ranges from 0 to 1 over the entire width (</a:t>
            </a:r>
            <a:r>
              <a:rPr lang="en-US" i="1" dirty="0" smtClean="0"/>
              <a:t>u</a:t>
            </a:r>
            <a:r>
              <a:rPr lang="en-US" dirty="0" smtClean="0"/>
              <a:t>) or height (</a:t>
            </a:r>
            <a:r>
              <a:rPr lang="en-US" i="1" dirty="0" smtClean="0"/>
              <a:t>v</a:t>
            </a:r>
            <a:r>
              <a:rPr lang="en-US" dirty="0" smtClean="0"/>
              <a:t>) of the image, rather than depending on the image dimensions. </a:t>
            </a:r>
          </a:p>
          <a:p>
            <a:r>
              <a:rPr lang="en-US" dirty="0" smtClean="0"/>
              <a:t>The origin of this space is either in the upper-left-hand corner of the image (DirectX), or in the lower left corner (OpenGL).</a:t>
            </a:r>
          </a:p>
          <a:p>
            <a:r>
              <a:rPr lang="en-US" dirty="0" smtClean="0"/>
              <a:t>We’ll use DirectX conventions. </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dirty="0"/>
          </a:p>
        </p:txBody>
      </p:sp>
      <p:pic>
        <p:nvPicPr>
          <p:cNvPr id="1026" name="Picture 2" descr="C:\Users\ian\Desktop\figs_jpg\texture_map_example_full_uvspace.jpg"/>
          <p:cNvPicPr>
            <a:picLocks noChangeAspect="1" noChangeArrowheads="1"/>
          </p:cNvPicPr>
          <p:nvPr/>
        </p:nvPicPr>
        <p:blipFill>
          <a:blip r:embed="rId2" cstate="print"/>
          <a:srcRect/>
          <a:stretch>
            <a:fillRect/>
          </a:stretch>
        </p:blipFill>
        <p:spPr bwMode="auto">
          <a:xfrm>
            <a:off x="5638800" y="2133600"/>
            <a:ext cx="3183485" cy="2897187"/>
          </a:xfrm>
          <a:prstGeom prst="rect">
            <a:avLst/>
          </a:prstGeom>
          <a:noFill/>
          <a:effectLst>
            <a:outerShdw blurRad="2921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dirty="0"/>
          </a:p>
        </p:txBody>
      </p:sp>
      <p:pic>
        <p:nvPicPr>
          <p:cNvPr id="3074" name="Picture 2" descr="C:\Users\ian\Desktop\Untitled-2.png"/>
          <p:cNvPicPr>
            <a:picLocks noChangeAspect="1" noChangeArrowheads="1"/>
          </p:cNvPicPr>
          <p:nvPr/>
        </p:nvPicPr>
        <p:blipFill>
          <a:blip r:embed="rId2" cstate="print"/>
          <a:srcRect/>
          <a:stretch>
            <a:fillRect/>
          </a:stretch>
        </p:blipFill>
        <p:spPr bwMode="auto">
          <a:xfrm>
            <a:off x="685800" y="1600200"/>
            <a:ext cx="7848600" cy="4568410"/>
          </a:xfrm>
          <a:prstGeom prst="rect">
            <a:avLst/>
          </a:prstGeom>
          <a:noFill/>
          <a:effectLst>
            <a:outerShdw blurRad="2413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and Clamping</a:t>
            </a:r>
            <a:endParaRPr lang="en-US" dirty="0"/>
          </a:p>
        </p:txBody>
      </p:sp>
      <p:sp>
        <p:nvSpPr>
          <p:cNvPr id="3" name="Content Placeholder 2"/>
          <p:cNvSpPr>
            <a:spLocks noGrp="1"/>
          </p:cNvSpPr>
          <p:nvPr>
            <p:ph idx="1"/>
          </p:nvPr>
        </p:nvSpPr>
        <p:spPr>
          <a:xfrm>
            <a:off x="457200" y="1600200"/>
            <a:ext cx="5715000" cy="4525963"/>
          </a:xfrm>
        </p:spPr>
        <p:txBody>
          <a:bodyPr>
            <a:normAutofit fontScale="70000" lnSpcReduction="20000"/>
          </a:bodyPr>
          <a:lstStyle/>
          <a:p>
            <a:r>
              <a:rPr lang="en-US" dirty="0" smtClean="0"/>
              <a:t>UV coordinates outside of the range 0 to 1 are allowed.</a:t>
            </a:r>
          </a:p>
          <a:p>
            <a:r>
              <a:rPr lang="en-US" dirty="0" smtClean="0"/>
              <a:t>Such coordinates are interpreted in a variety of ways. The most common addressing modes are </a:t>
            </a:r>
            <a:r>
              <a:rPr lang="en-US" i="1" dirty="0" smtClean="0"/>
              <a:t>repeat</a:t>
            </a:r>
            <a:r>
              <a:rPr lang="en-US" dirty="0" smtClean="0"/>
              <a:t> (also known as </a:t>
            </a:r>
            <a:r>
              <a:rPr lang="en-US" i="1" dirty="0" smtClean="0"/>
              <a:t>tile</a:t>
            </a:r>
            <a:r>
              <a:rPr lang="en-US" dirty="0" smtClean="0"/>
              <a:t> or </a:t>
            </a:r>
            <a:r>
              <a:rPr lang="en-US" i="1" dirty="0" smtClean="0"/>
              <a:t>wrap</a:t>
            </a:r>
            <a:r>
              <a:rPr lang="en-US" dirty="0" smtClean="0"/>
              <a:t>) and </a:t>
            </a:r>
            <a:r>
              <a:rPr lang="en-US" i="1" dirty="0" smtClean="0"/>
              <a:t>clamp</a:t>
            </a:r>
            <a:r>
              <a:rPr lang="en-US" dirty="0" smtClean="0"/>
              <a:t>. </a:t>
            </a:r>
          </a:p>
          <a:p>
            <a:r>
              <a:rPr lang="en-US" dirty="0" smtClean="0"/>
              <a:t>When </a:t>
            </a:r>
            <a:r>
              <a:rPr lang="en-US" i="1" dirty="0" smtClean="0"/>
              <a:t>repeating</a:t>
            </a:r>
            <a:r>
              <a:rPr lang="en-US" dirty="0" smtClean="0"/>
              <a:t> is used, the integer portion is discarded and only the fractional portion is used, causing the texture to repeat, as shown in the top image.</a:t>
            </a:r>
          </a:p>
          <a:p>
            <a:r>
              <a:rPr lang="en-US" dirty="0" smtClean="0"/>
              <a:t>Under </a:t>
            </a:r>
            <a:r>
              <a:rPr lang="en-US" i="1" dirty="0" smtClean="0"/>
              <a:t>clamping</a:t>
            </a:r>
            <a:r>
              <a:rPr lang="en-US" dirty="0" smtClean="0"/>
              <a:t>, when a coordinate outside the range 0 to 1 is used to access a bitmap, it is clamped in range. This has the effect of streaking the edge pixels of the bitmap outwards, as depicted in the bottom image.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dirty="0"/>
          </a:p>
        </p:txBody>
      </p:sp>
      <p:pic>
        <p:nvPicPr>
          <p:cNvPr id="4098" name="Picture 2" descr="C:\Users\ian\Desktop\figs_jpg\texture_map_example_tile.jpg"/>
          <p:cNvPicPr>
            <a:picLocks noChangeAspect="1" noChangeArrowheads="1"/>
          </p:cNvPicPr>
          <p:nvPr/>
        </p:nvPicPr>
        <p:blipFill>
          <a:blip r:embed="rId2" cstate="print"/>
          <a:srcRect/>
          <a:stretch>
            <a:fillRect/>
          </a:stretch>
        </p:blipFill>
        <p:spPr bwMode="auto">
          <a:xfrm>
            <a:off x="6248400" y="1600200"/>
            <a:ext cx="2514600" cy="2195050"/>
          </a:xfrm>
          <a:prstGeom prst="rect">
            <a:avLst/>
          </a:prstGeom>
          <a:noFill/>
          <a:effectLst>
            <a:outerShdw blurRad="165100" dist="38100" dir="2700000" sx="103000" sy="103000" algn="tl" rotWithShape="0">
              <a:prstClr val="black">
                <a:alpha val="40000"/>
              </a:prstClr>
            </a:outerShdw>
          </a:effectLst>
        </p:spPr>
      </p:pic>
      <p:pic>
        <p:nvPicPr>
          <p:cNvPr id="4099" name="Picture 3" descr="C:\Users\ian\Desktop\figs_jpg\texture_map_example_clamp.jpg"/>
          <p:cNvPicPr>
            <a:picLocks noChangeAspect="1" noChangeArrowheads="1"/>
          </p:cNvPicPr>
          <p:nvPr/>
        </p:nvPicPr>
        <p:blipFill>
          <a:blip r:embed="rId3" cstate="print"/>
          <a:srcRect/>
          <a:stretch>
            <a:fillRect/>
          </a:stretch>
        </p:blipFill>
        <p:spPr bwMode="auto">
          <a:xfrm>
            <a:off x="6248400" y="3886200"/>
            <a:ext cx="2531497" cy="2209800"/>
          </a:xfrm>
          <a:prstGeom prst="rect">
            <a:avLst/>
          </a:prstGeom>
          <a:noFill/>
          <a:effectLst>
            <a:outerShdw blurRad="1651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Texture Mapping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There are other options supported on some hardware, such as </a:t>
            </a:r>
            <a:r>
              <a:rPr lang="en-US" i="1" dirty="0" smtClean="0"/>
              <a:t>mirror</a:t>
            </a:r>
            <a:r>
              <a:rPr lang="en-US" dirty="0" smtClean="0"/>
              <a:t>, which is similar to repeat except that every other tile is mirrored. This can be useful because it guarantees that no seam will exist between adjacent tiles. </a:t>
            </a:r>
          </a:p>
          <a:p>
            <a:r>
              <a:rPr lang="en-US" dirty="0" smtClean="0"/>
              <a:t>On most hardware, the addressing mode can be set for the </a:t>
            </a:r>
            <a:r>
              <a:rPr lang="en-US" i="1" dirty="0" smtClean="0"/>
              <a:t>u</a:t>
            </a:r>
            <a:r>
              <a:rPr lang="en-US" dirty="0" smtClean="0"/>
              <a:t>- and </a:t>
            </a:r>
            <a:r>
              <a:rPr lang="en-US" i="1" dirty="0" smtClean="0"/>
              <a:t>v</a:t>
            </a:r>
            <a:r>
              <a:rPr lang="en-US" dirty="0" smtClean="0"/>
              <a:t>-axes independently.</a:t>
            </a:r>
          </a:p>
          <a:p>
            <a:r>
              <a:rPr lang="en-US" dirty="0" smtClean="0"/>
              <a:t>It’s important to understand that these rules are applied at the last moment, when the coordinates are used to index into the texture. </a:t>
            </a:r>
          </a:p>
          <a:p>
            <a:r>
              <a:rPr lang="en-US" dirty="0" smtClean="0"/>
              <a:t>The coordinates at the vertex are not limited or processed in any way; otherwise they could not be interpolated across the face properly.</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BRDF</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value of this function tells what fraction of the light incident at the point </a:t>
            </a:r>
            <a:r>
              <a:rPr lang="en-US" b="1" dirty="0" smtClean="0"/>
              <a:t>x</a:t>
            </a:r>
            <a:r>
              <a:rPr lang="en-US" dirty="0" smtClean="0"/>
              <a:t> from direction     is reflected in the outgoing direction</a:t>
            </a:r>
          </a:p>
          <a:p>
            <a:r>
              <a:rPr lang="en-US" dirty="0" smtClean="0"/>
              <a:t>As indicated by the </a:t>
            </a:r>
            <a:r>
              <a:rPr lang="en-US" b="1" dirty="0" smtClean="0"/>
              <a:t>boldface</a:t>
            </a:r>
            <a:r>
              <a:rPr lang="en-US" dirty="0" smtClean="0"/>
              <a:t> and hat, ^! might be a unit vector, but more generally it can be any way of specifying a direction; polar angles might be another choice.</a:t>
            </a:r>
          </a:p>
          <a:p>
            <a:r>
              <a:rPr lang="en-US" dirty="0" smtClean="0"/>
              <a:t>Different colors of light are usually reflected differently, hence the dependence on </a:t>
            </a:r>
            <a:r>
              <a:rPr lang="el-GR" dirty="0" smtClean="0"/>
              <a:t>λ</a:t>
            </a:r>
            <a:r>
              <a:rPr lang="en-US" dirty="0" smtClean="0"/>
              <a:t>, which is the color (actually, the wavelength — more on this in a moment) of the light.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pic>
        <p:nvPicPr>
          <p:cNvPr id="2056" name="Picture 8"/>
          <p:cNvPicPr>
            <a:picLocks noChangeAspect="1" noChangeArrowheads="1"/>
          </p:cNvPicPr>
          <p:nvPr/>
        </p:nvPicPr>
        <p:blipFill>
          <a:blip r:embed="rId2" cstate="print"/>
          <a:srcRect/>
          <a:stretch>
            <a:fillRect/>
          </a:stretch>
        </p:blipFill>
        <p:spPr bwMode="auto">
          <a:xfrm>
            <a:off x="8021782" y="1981200"/>
            <a:ext cx="554181" cy="381000"/>
          </a:xfrm>
          <a:prstGeom prst="rect">
            <a:avLst/>
          </a:prstGeom>
          <a:noFill/>
          <a:ln w="9525">
            <a:noFill/>
            <a:miter lim="800000"/>
            <a:headEnd/>
            <a:tailEnd/>
          </a:ln>
        </p:spPr>
      </p:pic>
      <p:pic>
        <p:nvPicPr>
          <p:cNvPr id="2058" name="Picture 10"/>
          <p:cNvPicPr>
            <a:picLocks noChangeAspect="1" noChangeArrowheads="1"/>
          </p:cNvPicPr>
          <p:nvPr/>
        </p:nvPicPr>
        <p:blipFill>
          <a:blip r:embed="rId3" cstate="print"/>
          <a:srcRect/>
          <a:stretch>
            <a:fillRect/>
          </a:stretch>
        </p:blipFill>
        <p:spPr bwMode="auto">
          <a:xfrm>
            <a:off x="6553201" y="2362200"/>
            <a:ext cx="662857" cy="394286"/>
          </a:xfrm>
          <a:prstGeom prst="rect">
            <a:avLst/>
          </a:prstGeom>
          <a:noFill/>
          <a:ln w="9525">
            <a:noFill/>
            <a:miter lim="800000"/>
            <a:headEnd/>
            <a:tailEnd/>
          </a:ln>
        </p:spPr>
      </p:pic>
      <p:pic>
        <p:nvPicPr>
          <p:cNvPr id="2059" name="Picture 11"/>
          <p:cNvPicPr>
            <a:picLocks noChangeAspect="1" noChangeArrowheads="1"/>
          </p:cNvPicPr>
          <p:nvPr/>
        </p:nvPicPr>
        <p:blipFill>
          <a:blip r:embed="rId4" cstate="print"/>
          <a:srcRect/>
          <a:stretch>
            <a:fillRect/>
          </a:stretch>
        </p:blipFill>
        <p:spPr bwMode="auto">
          <a:xfrm>
            <a:off x="6705600" y="2819401"/>
            <a:ext cx="320000" cy="33714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120</a:t>
            </a:fld>
            <a:endParaRPr lang="en-US" dirty="0"/>
          </a:p>
        </p:txBody>
      </p:sp>
      <p:pic>
        <p:nvPicPr>
          <p:cNvPr id="5" name="Picture 2" descr="C:\Users\ian\Desktop\Untitled-2.png"/>
          <p:cNvPicPr>
            <a:picLocks noChangeAspect="1" noChangeArrowheads="1"/>
          </p:cNvPicPr>
          <p:nvPr/>
        </p:nvPicPr>
        <p:blipFill>
          <a:blip r:embed="rId2" cstate="print"/>
          <a:srcRect/>
          <a:stretch>
            <a:fillRect/>
          </a:stretch>
        </p:blipFill>
        <p:spPr bwMode="auto">
          <a:xfrm>
            <a:off x="1371600" y="381000"/>
            <a:ext cx="6248400" cy="5534516"/>
          </a:xfrm>
          <a:prstGeom prst="rect">
            <a:avLst/>
          </a:prstGeom>
          <a:noFill/>
          <a:effectLst>
            <a:outerShdw blurRad="3048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10.6:</a:t>
            </a:r>
            <a:br>
              <a:rPr lang="en-US" sz="2700" dirty="0" smtClean="0"/>
            </a:br>
            <a:r>
              <a:rPr lang="en-US" sz="4000" dirty="0" smtClean="0"/>
              <a:t>The Standard Lighting Model</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121</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Standard Lighting Model</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In the rendering equation, the BRDF describes the scattering distribution for light of a given frequency and direction of incidence. </a:t>
            </a:r>
          </a:p>
          <a:p>
            <a:r>
              <a:rPr lang="en-US" dirty="0" smtClean="0"/>
              <a:t>The differences in distributions between different surfaces is precisely what causes those surfaces to look different from one another. </a:t>
            </a:r>
          </a:p>
          <a:p>
            <a:r>
              <a:rPr lang="en-US" dirty="0" smtClean="0"/>
              <a:t>Most BRDF’s are expressed in a computer by some sort of formula, where certain numbers in the formula are adjusted to match the desired material properties. </a:t>
            </a:r>
          </a:p>
          <a:p>
            <a:r>
              <a:rPr lang="en-US" dirty="0" smtClean="0"/>
              <a:t>The formula itself is often called a </a:t>
            </a:r>
            <a:r>
              <a:rPr lang="en-US" i="1" dirty="0" smtClean="0"/>
              <a:t>lighting model</a:t>
            </a:r>
            <a:r>
              <a:rPr lang="en-US" dirty="0" smtClean="0"/>
              <a:t>, and the particular values going into the formula come from the material assigned to the surface. </a:t>
            </a:r>
          </a:p>
          <a:p>
            <a:r>
              <a:rPr lang="en-US" dirty="0" smtClean="0"/>
              <a:t>It is common for a game engine to only use a handful of lighting models, even though the materials in the scene may be quite diverse and there may be thousands of different BRDF’s. </a:t>
            </a:r>
          </a:p>
          <a:p>
            <a:r>
              <a:rPr lang="en-US" dirty="0" smtClean="0"/>
              <a:t>Indeed, just a few years ago almost all real-time rendering was done with a single lighting model, and the practice is not uncommon today.</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Legacy Feature, or Reliable Standard?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This lighting model was so ubiquitous that it was hardwired into the rendering APIs of OpenGL and DirectX. </a:t>
            </a:r>
          </a:p>
          <a:p>
            <a:r>
              <a:rPr lang="en-US" dirty="0" smtClean="0"/>
              <a:t>Although these older parts of the API have effectively become legacy features, the standard model is still commonly used in the more general framework of </a:t>
            </a:r>
            <a:r>
              <a:rPr lang="en-US" dirty="0" err="1" smtClean="0"/>
              <a:t>shaders</a:t>
            </a:r>
            <a:r>
              <a:rPr lang="en-US" dirty="0" smtClean="0"/>
              <a:t> and generic constants and </a:t>
            </a:r>
            <a:r>
              <a:rPr lang="en-US" dirty="0" err="1" smtClean="0"/>
              <a:t>interpolants</a:t>
            </a:r>
            <a:r>
              <a:rPr lang="en-US" dirty="0" smtClean="0"/>
              <a:t>. </a:t>
            </a:r>
          </a:p>
          <a:p>
            <a:r>
              <a:rPr lang="en-US" dirty="0" smtClean="0"/>
              <a:t>The great diversity and flexibility available is usually used to determine the best way to feed the parameters into the model (for example, by doing multiple lights at once, or doing all the lighting at the end with deferred shading), rather than using different models. </a:t>
            </a:r>
          </a:p>
          <a:p>
            <a:r>
              <a:rPr lang="en-US" dirty="0" smtClean="0"/>
              <a:t>At the time of writing the most popular video game console is the Nintendo </a:t>
            </a:r>
            <a:r>
              <a:rPr lang="en-US" dirty="0" err="1" smtClean="0"/>
              <a:t>Wii</a:t>
            </a:r>
            <a:r>
              <a:rPr lang="en-US" dirty="0" smtClean="0"/>
              <a:t>, which has hardwired support for the standard model.</a:t>
            </a:r>
          </a:p>
          <a:p>
            <a:r>
              <a:rPr lang="en-US" dirty="0" smtClean="0"/>
              <a:t>This is a very important lesson. Realistic graphics might be important to hardcore gamers, but for a more general audience they are not nearly as important as we once believed.</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Concepts of the Standard Lighting Model</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smtClean="0"/>
              <a:t>Phong</a:t>
            </a:r>
            <a:r>
              <a:rPr lang="en-US" dirty="0" smtClean="0"/>
              <a:t> Bui-</a:t>
            </a:r>
            <a:r>
              <a:rPr lang="en-US" dirty="0" err="1" smtClean="0"/>
              <a:t>Tuong</a:t>
            </a:r>
            <a:r>
              <a:rPr lang="en-US" dirty="0" smtClean="0"/>
              <a:t> introduced the basic concepts behind the standard lighting model in 1975.</a:t>
            </a:r>
          </a:p>
          <a:p>
            <a:r>
              <a:rPr lang="en-US" dirty="0" smtClean="0"/>
              <a:t>Back then the focus was on a fast way to model direct reflection. While certainly researchers understood the importance of indirect light, it was a luxury that could not yet be afforded. </a:t>
            </a:r>
          </a:p>
          <a:p>
            <a:r>
              <a:rPr lang="en-US" dirty="0" smtClean="0"/>
              <a:t>Thus while the standard rendering equation is an equation for the radiance outgoing from a point in any particular direction, the only outgoing direction that mattered in those days were the directions that pointed to the eye. </a:t>
            </a:r>
          </a:p>
          <a:p>
            <a:r>
              <a:rPr lang="en-US" dirty="0" smtClean="0"/>
              <a:t>Similarly, while the rendering equation considers incident light from the entire hemisphere surrounding the surface normal, if we ignore indirect light, then we need not cast about in all incident directions: We need only consider those incident directions that point towards a light source.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15BD5F37-13EA-4FA4-BAD4-700884C500B4}" type="slidenum">
              <a:rPr lang="en-US"/>
              <a:pPr/>
              <a:t>125</a:t>
            </a:fld>
            <a:endParaRPr lang="en-US"/>
          </a:p>
        </p:txBody>
      </p:sp>
      <p:sp>
        <p:nvSpPr>
          <p:cNvPr id="73730" name="Rectangle 2"/>
          <p:cNvSpPr>
            <a:spLocks noGrp="1" noChangeArrowheads="1"/>
          </p:cNvSpPr>
          <p:nvPr>
            <p:ph type="title"/>
          </p:nvPr>
        </p:nvSpPr>
        <p:spPr/>
        <p:txBody>
          <a:bodyPr/>
          <a:lstStyle/>
          <a:p>
            <a:r>
              <a:rPr lang="en-US"/>
              <a:t>The Standard Lighting Equation</a:t>
            </a:r>
          </a:p>
        </p:txBody>
      </p:sp>
      <p:sp>
        <p:nvSpPr>
          <p:cNvPr id="73731" name="Rectangle 3"/>
          <p:cNvSpPr>
            <a:spLocks noGrp="1" noChangeArrowheads="1"/>
          </p:cNvSpPr>
          <p:nvPr>
            <p:ph type="body" idx="1"/>
          </p:nvPr>
        </p:nvSpPr>
        <p:spPr/>
        <p:txBody>
          <a:bodyPr>
            <a:normAutofit fontScale="92500" lnSpcReduction="10000"/>
          </a:bodyPr>
          <a:lstStyle/>
          <a:p>
            <a:r>
              <a:rPr lang="en-US" dirty="0"/>
              <a:t>Gives the color </a:t>
            </a:r>
            <a:r>
              <a:rPr lang="en-US" dirty="0" smtClean="0"/>
              <a:t>vector for </a:t>
            </a:r>
            <a:r>
              <a:rPr lang="en-US" dirty="0"/>
              <a:t>a single pixel.</a:t>
            </a:r>
          </a:p>
          <a:p>
            <a:r>
              <a:rPr lang="en-US" dirty="0"/>
              <a:t>It’s the sum of three </a:t>
            </a:r>
            <a:r>
              <a:rPr lang="en-US" dirty="0" smtClean="0"/>
              <a:t>components:</a:t>
            </a:r>
            <a:endParaRPr lang="en-US" dirty="0"/>
          </a:p>
          <a:p>
            <a:pPr lvl="1">
              <a:buNone/>
            </a:pPr>
            <a:r>
              <a:rPr lang="en-US" b="1" dirty="0"/>
              <a:t>c</a:t>
            </a:r>
            <a:r>
              <a:rPr lang="en-US" i="1" baseline="-25000" dirty="0"/>
              <a:t>lit</a:t>
            </a:r>
            <a:r>
              <a:rPr lang="en-US" dirty="0"/>
              <a:t> = </a:t>
            </a:r>
            <a:r>
              <a:rPr lang="en-US" b="1" dirty="0" err="1" smtClean="0">
                <a:solidFill>
                  <a:srgbClr val="FF00FF"/>
                </a:solidFill>
              </a:rPr>
              <a:t>c</a:t>
            </a:r>
            <a:r>
              <a:rPr lang="en-US" i="1" baseline="-25000" dirty="0" err="1" smtClean="0">
                <a:solidFill>
                  <a:srgbClr val="FF00FF"/>
                </a:solidFill>
              </a:rPr>
              <a:t>emis</a:t>
            </a:r>
            <a:r>
              <a:rPr lang="en-US" dirty="0" smtClean="0"/>
              <a:t> + </a:t>
            </a:r>
            <a:r>
              <a:rPr lang="en-US" b="1" dirty="0" smtClean="0">
                <a:solidFill>
                  <a:srgbClr val="FF3300"/>
                </a:solidFill>
              </a:rPr>
              <a:t>c</a:t>
            </a:r>
            <a:r>
              <a:rPr lang="en-US" i="1" baseline="-25000" dirty="0" smtClean="0">
                <a:solidFill>
                  <a:srgbClr val="FF3300"/>
                </a:solidFill>
              </a:rPr>
              <a:t>spec</a:t>
            </a:r>
            <a:r>
              <a:rPr lang="en-US" dirty="0" smtClean="0"/>
              <a:t> </a:t>
            </a:r>
            <a:r>
              <a:rPr lang="en-US" dirty="0"/>
              <a:t>+ </a:t>
            </a:r>
            <a:r>
              <a:rPr lang="en-US" b="1" dirty="0" err="1">
                <a:solidFill>
                  <a:srgbClr val="3333FF"/>
                </a:solidFill>
              </a:rPr>
              <a:t>c</a:t>
            </a:r>
            <a:r>
              <a:rPr lang="en-US" i="1" baseline="-25000" dirty="0" err="1">
                <a:solidFill>
                  <a:srgbClr val="3333FF"/>
                </a:solidFill>
              </a:rPr>
              <a:t>diff</a:t>
            </a:r>
            <a:r>
              <a:rPr lang="en-US" dirty="0"/>
              <a:t> + </a:t>
            </a:r>
            <a:r>
              <a:rPr lang="en-US" b="1" dirty="0" err="1">
                <a:solidFill>
                  <a:srgbClr val="009900"/>
                </a:solidFill>
              </a:rPr>
              <a:t>c</a:t>
            </a:r>
            <a:r>
              <a:rPr lang="en-US" i="1" baseline="-25000" dirty="0" err="1">
                <a:solidFill>
                  <a:srgbClr val="009900"/>
                </a:solidFill>
              </a:rPr>
              <a:t>amb</a:t>
            </a:r>
            <a:endParaRPr lang="en-US" i="1" baseline="-25000" dirty="0">
              <a:solidFill>
                <a:srgbClr val="009900"/>
              </a:solidFill>
            </a:endParaRPr>
          </a:p>
          <a:p>
            <a:pPr lvl="2">
              <a:buNone/>
            </a:pPr>
            <a:r>
              <a:rPr lang="en-US" b="1" dirty="0" err="1" smtClean="0">
                <a:solidFill>
                  <a:srgbClr val="FF00FF"/>
                </a:solidFill>
              </a:rPr>
              <a:t>c</a:t>
            </a:r>
            <a:r>
              <a:rPr lang="en-US" i="1" baseline="-25000" dirty="0" err="1" smtClean="0">
                <a:solidFill>
                  <a:srgbClr val="FF00FF"/>
                </a:solidFill>
              </a:rPr>
              <a:t>emis</a:t>
            </a:r>
            <a:r>
              <a:rPr lang="en-US" dirty="0" smtClean="0"/>
              <a:t> is the </a:t>
            </a:r>
            <a:r>
              <a:rPr lang="en-US" i="1" dirty="0" smtClean="0"/>
              <a:t>emissive </a:t>
            </a:r>
            <a:r>
              <a:rPr lang="en-US" dirty="0" smtClean="0"/>
              <a:t>component</a:t>
            </a:r>
          </a:p>
          <a:p>
            <a:pPr lvl="2">
              <a:buNone/>
            </a:pPr>
            <a:r>
              <a:rPr lang="en-US" b="1" dirty="0" smtClean="0">
                <a:solidFill>
                  <a:srgbClr val="FF3300"/>
                </a:solidFill>
              </a:rPr>
              <a:t>c</a:t>
            </a:r>
            <a:r>
              <a:rPr lang="en-US" i="1" baseline="-25000" dirty="0" smtClean="0">
                <a:solidFill>
                  <a:srgbClr val="FF3300"/>
                </a:solidFill>
              </a:rPr>
              <a:t>spec</a:t>
            </a:r>
            <a:r>
              <a:rPr lang="en-US" dirty="0" smtClean="0"/>
              <a:t> </a:t>
            </a:r>
            <a:r>
              <a:rPr lang="en-US" dirty="0"/>
              <a:t>is the </a:t>
            </a:r>
            <a:r>
              <a:rPr lang="en-US" i="1" dirty="0" err="1"/>
              <a:t>specular</a:t>
            </a:r>
            <a:r>
              <a:rPr lang="en-US" dirty="0"/>
              <a:t> component</a:t>
            </a:r>
          </a:p>
          <a:p>
            <a:pPr lvl="2">
              <a:buNone/>
            </a:pPr>
            <a:r>
              <a:rPr lang="en-US" b="1" dirty="0" err="1">
                <a:solidFill>
                  <a:srgbClr val="3333FF"/>
                </a:solidFill>
              </a:rPr>
              <a:t>c</a:t>
            </a:r>
            <a:r>
              <a:rPr lang="en-US" i="1" baseline="-25000" dirty="0" err="1">
                <a:solidFill>
                  <a:srgbClr val="3333FF"/>
                </a:solidFill>
              </a:rPr>
              <a:t>diff</a:t>
            </a:r>
            <a:r>
              <a:rPr lang="en-US" baseline="-25000" dirty="0">
                <a:solidFill>
                  <a:schemeClr val="accent2"/>
                </a:solidFill>
              </a:rPr>
              <a:t>  </a:t>
            </a:r>
            <a:r>
              <a:rPr lang="en-US" dirty="0"/>
              <a:t>is the </a:t>
            </a:r>
            <a:r>
              <a:rPr lang="en-US" i="1" dirty="0"/>
              <a:t>diffuse</a:t>
            </a:r>
            <a:r>
              <a:rPr lang="en-US" dirty="0"/>
              <a:t> component</a:t>
            </a:r>
            <a:endParaRPr lang="en-US" baseline="-25000" dirty="0">
              <a:solidFill>
                <a:schemeClr val="accent2"/>
              </a:solidFill>
            </a:endParaRPr>
          </a:p>
          <a:p>
            <a:pPr lvl="2">
              <a:buNone/>
            </a:pPr>
            <a:r>
              <a:rPr lang="en-US" b="1" dirty="0" err="1">
                <a:solidFill>
                  <a:srgbClr val="009900"/>
                </a:solidFill>
              </a:rPr>
              <a:t>c</a:t>
            </a:r>
            <a:r>
              <a:rPr lang="en-US" i="1" baseline="-25000" dirty="0" err="1">
                <a:solidFill>
                  <a:srgbClr val="009900"/>
                </a:solidFill>
              </a:rPr>
              <a:t>amb</a:t>
            </a:r>
            <a:r>
              <a:rPr lang="en-US" baseline="-25000" dirty="0">
                <a:solidFill>
                  <a:srgbClr val="009900"/>
                </a:solidFill>
              </a:rPr>
              <a:t> </a:t>
            </a:r>
            <a:r>
              <a:rPr lang="en-US" dirty="0"/>
              <a:t>is the </a:t>
            </a:r>
            <a:r>
              <a:rPr lang="en-US" i="1" dirty="0"/>
              <a:t>ambient</a:t>
            </a:r>
            <a:r>
              <a:rPr lang="en-US" dirty="0"/>
              <a:t> </a:t>
            </a:r>
            <a:r>
              <a:rPr lang="en-US" dirty="0" smtClean="0"/>
              <a:t>component</a:t>
            </a:r>
          </a:p>
          <a:p>
            <a:r>
              <a:rPr lang="en-US" b="1" dirty="0" smtClean="0"/>
              <a:t>c </a:t>
            </a:r>
            <a:r>
              <a:rPr lang="en-US" dirty="0" smtClean="0"/>
              <a:t>is short for </a:t>
            </a:r>
            <a:r>
              <a:rPr lang="en-US" i="1" dirty="0" smtClean="0"/>
              <a:t>contribution</a:t>
            </a:r>
            <a:r>
              <a:rPr lang="en-US" dirty="0" smtClean="0"/>
              <a:t> or </a:t>
            </a:r>
            <a:r>
              <a:rPr lang="en-US" i="1" dirty="0" smtClean="0"/>
              <a:t>component</a:t>
            </a:r>
            <a:r>
              <a:rPr lang="en-US" dirty="0" smtClean="0"/>
              <a:t>.</a:t>
            </a:r>
          </a:p>
          <a:p>
            <a:r>
              <a:rPr lang="en-US" dirty="0" smtClean="0"/>
              <a:t>There’s not much to say about </a:t>
            </a:r>
            <a:r>
              <a:rPr lang="en-US" b="1" dirty="0" err="1" smtClean="0">
                <a:solidFill>
                  <a:srgbClr val="FF00FF"/>
                </a:solidFill>
              </a:rPr>
              <a:t>c</a:t>
            </a:r>
            <a:r>
              <a:rPr lang="en-US" i="1" baseline="-25000" dirty="0" err="1" smtClean="0">
                <a:solidFill>
                  <a:srgbClr val="FF00FF"/>
                </a:solidFill>
              </a:rPr>
              <a:t>emis</a:t>
            </a:r>
            <a:r>
              <a:rPr lang="en-US" i="1" dirty="0" smtClean="0"/>
              <a:t>,</a:t>
            </a:r>
            <a:r>
              <a:rPr lang="en-US" i="1" dirty="0" smtClean="0">
                <a:solidFill>
                  <a:srgbClr val="FF00FF"/>
                </a:solidFill>
              </a:rPr>
              <a:t> </a:t>
            </a:r>
            <a:r>
              <a:rPr lang="en-US" dirty="0" smtClean="0"/>
              <a:t>it’s a fixed value.</a:t>
            </a:r>
            <a:endParaRPr lang="en-US" dirty="0"/>
          </a:p>
          <a:p>
            <a:pPr lvl="1"/>
            <a:endParaRPr lang="en-US" baseline="-25000" dirty="0">
              <a:solidFill>
                <a:schemeClr val="accent2"/>
              </a:solidFill>
            </a:endParaRPr>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E86AECD-8D74-4AD4-AF9D-D62CFB81C0FE}" type="slidenum">
              <a:rPr lang="en-US"/>
              <a:pPr/>
              <a:t>126</a:t>
            </a:fld>
            <a:endParaRPr lang="en-US"/>
          </a:p>
        </p:txBody>
      </p:sp>
      <p:sp>
        <p:nvSpPr>
          <p:cNvPr id="74754" name="Rectangle 2"/>
          <p:cNvSpPr>
            <a:spLocks noGrp="1" noChangeArrowheads="1"/>
          </p:cNvSpPr>
          <p:nvPr>
            <p:ph type="title"/>
          </p:nvPr>
        </p:nvSpPr>
        <p:spPr/>
        <p:txBody>
          <a:bodyPr/>
          <a:lstStyle/>
          <a:p>
            <a:r>
              <a:rPr lang="en-US" dirty="0" smtClean="0"/>
              <a:t>Lighting </a:t>
            </a:r>
            <a:r>
              <a:rPr lang="en-US" dirty="0"/>
              <a:t>and </a:t>
            </a:r>
            <a:r>
              <a:rPr lang="en-US" dirty="0" smtClean="0"/>
              <a:t>Darkening</a:t>
            </a:r>
            <a:endParaRPr lang="en-US" dirty="0"/>
          </a:p>
        </p:txBody>
      </p:sp>
      <p:sp>
        <p:nvSpPr>
          <p:cNvPr id="74755" name="Rectangle 3"/>
          <p:cNvSpPr>
            <a:spLocks noGrp="1" noChangeArrowheads="1"/>
          </p:cNvSpPr>
          <p:nvPr>
            <p:ph type="body" idx="1"/>
          </p:nvPr>
        </p:nvSpPr>
        <p:spPr/>
        <p:txBody>
          <a:bodyPr>
            <a:normAutofit fontScale="85000" lnSpcReduction="20000"/>
          </a:bodyPr>
          <a:lstStyle/>
          <a:p>
            <a:r>
              <a:rPr lang="en-US" b="1" dirty="0">
                <a:solidFill>
                  <a:srgbClr val="231F20"/>
                </a:solidFill>
              </a:rPr>
              <a:t>c</a:t>
            </a:r>
            <a:r>
              <a:rPr lang="en-US" i="1" baseline="-25000" dirty="0">
                <a:solidFill>
                  <a:srgbClr val="231F20"/>
                </a:solidFill>
              </a:rPr>
              <a:t>lit</a:t>
            </a:r>
            <a:r>
              <a:rPr lang="en-US" i="1" dirty="0">
                <a:solidFill>
                  <a:srgbClr val="231F20"/>
                </a:solidFill>
              </a:rPr>
              <a:t> </a:t>
            </a:r>
            <a:r>
              <a:rPr lang="en-US" dirty="0">
                <a:solidFill>
                  <a:srgbClr val="231F20"/>
                </a:solidFill>
              </a:rPr>
              <a:t>is the resulting </a:t>
            </a:r>
            <a:r>
              <a:rPr lang="en-US" i="1" dirty="0" smtClean="0">
                <a:solidFill>
                  <a:srgbClr val="231F20"/>
                </a:solidFill>
              </a:rPr>
              <a:t>lit</a:t>
            </a:r>
            <a:r>
              <a:rPr lang="en-US" dirty="0" smtClean="0">
                <a:solidFill>
                  <a:srgbClr val="231F20"/>
                </a:solidFill>
              </a:rPr>
              <a:t> </a:t>
            </a:r>
            <a:r>
              <a:rPr lang="en-US" dirty="0">
                <a:solidFill>
                  <a:srgbClr val="231F20"/>
                </a:solidFill>
              </a:rPr>
              <a:t>color value, as opposed to an </a:t>
            </a:r>
            <a:r>
              <a:rPr lang="en-US" i="1" dirty="0" smtClean="0">
                <a:solidFill>
                  <a:srgbClr val="231F20"/>
                </a:solidFill>
              </a:rPr>
              <a:t>unlit</a:t>
            </a:r>
            <a:r>
              <a:rPr lang="en-US" dirty="0" smtClean="0">
                <a:solidFill>
                  <a:srgbClr val="231F20"/>
                </a:solidFill>
              </a:rPr>
              <a:t> </a:t>
            </a:r>
            <a:r>
              <a:rPr lang="en-US" dirty="0">
                <a:solidFill>
                  <a:srgbClr val="231F20"/>
                </a:solidFill>
              </a:rPr>
              <a:t>color value, which has full lighting intensity.</a:t>
            </a:r>
          </a:p>
          <a:p>
            <a:r>
              <a:rPr lang="en-US" dirty="0">
                <a:solidFill>
                  <a:srgbClr val="231F20"/>
                </a:solidFill>
              </a:rPr>
              <a:t>Contrary to normal use of the verb </a:t>
            </a:r>
            <a:r>
              <a:rPr lang="en-US" i="1" dirty="0">
                <a:solidFill>
                  <a:srgbClr val="231F20"/>
                </a:solidFill>
              </a:rPr>
              <a:t>light</a:t>
            </a:r>
            <a:r>
              <a:rPr lang="en-US" dirty="0">
                <a:solidFill>
                  <a:srgbClr val="231F20"/>
                </a:solidFill>
              </a:rPr>
              <a:t>, in computer graphics </a:t>
            </a:r>
            <a:r>
              <a:rPr lang="en-US" dirty="0" smtClean="0">
                <a:solidFill>
                  <a:srgbClr val="231F20"/>
                </a:solidFill>
              </a:rPr>
              <a:t>the term </a:t>
            </a:r>
            <a:r>
              <a:rPr lang="en-US" i="1" dirty="0" smtClean="0">
                <a:solidFill>
                  <a:srgbClr val="231F20"/>
                </a:solidFill>
              </a:rPr>
              <a:t>lighting</a:t>
            </a:r>
            <a:r>
              <a:rPr lang="en-US" dirty="0" smtClean="0">
                <a:solidFill>
                  <a:srgbClr val="231F20"/>
                </a:solidFill>
              </a:rPr>
              <a:t> </a:t>
            </a:r>
            <a:r>
              <a:rPr lang="en-US" dirty="0">
                <a:solidFill>
                  <a:srgbClr val="231F20"/>
                </a:solidFill>
              </a:rPr>
              <a:t>normally refers to the process of taking </a:t>
            </a:r>
            <a:r>
              <a:rPr lang="en-US" dirty="0" smtClean="0">
                <a:solidFill>
                  <a:srgbClr val="231F20"/>
                </a:solidFill>
              </a:rPr>
              <a:t>a color (</a:t>
            </a:r>
            <a:r>
              <a:rPr lang="en-US" dirty="0" err="1" smtClean="0">
                <a:solidFill>
                  <a:srgbClr val="231F20"/>
                </a:solidFill>
              </a:rPr>
              <a:t>eg</a:t>
            </a:r>
            <a:r>
              <a:rPr lang="en-US" dirty="0" smtClean="0">
                <a:solidFill>
                  <a:srgbClr val="231F20"/>
                </a:solidFill>
              </a:rPr>
              <a:t>. </a:t>
            </a:r>
            <a:r>
              <a:rPr lang="en-US" dirty="0">
                <a:solidFill>
                  <a:srgbClr val="231F20"/>
                </a:solidFill>
              </a:rPr>
              <a:t>from a </a:t>
            </a:r>
            <a:r>
              <a:rPr lang="en-US" dirty="0" smtClean="0">
                <a:solidFill>
                  <a:srgbClr val="231F20"/>
                </a:solidFill>
              </a:rPr>
              <a:t>texture) </a:t>
            </a:r>
            <a:r>
              <a:rPr lang="en-US" dirty="0">
                <a:solidFill>
                  <a:srgbClr val="231F20"/>
                </a:solidFill>
              </a:rPr>
              <a:t>and </a:t>
            </a:r>
            <a:r>
              <a:rPr lang="en-US" i="1" dirty="0">
                <a:solidFill>
                  <a:srgbClr val="231F20"/>
                </a:solidFill>
              </a:rPr>
              <a:t>darkening</a:t>
            </a:r>
            <a:r>
              <a:rPr lang="en-US" dirty="0">
                <a:solidFill>
                  <a:srgbClr val="231F20"/>
                </a:solidFill>
              </a:rPr>
              <a:t> it</a:t>
            </a:r>
            <a:r>
              <a:rPr lang="en-US" dirty="0" smtClean="0">
                <a:solidFill>
                  <a:srgbClr val="231F20"/>
                </a:solidFill>
              </a:rPr>
              <a:t>.</a:t>
            </a:r>
          </a:p>
          <a:p>
            <a:r>
              <a:rPr lang="en-US" dirty="0" smtClean="0">
                <a:solidFill>
                  <a:srgbClr val="231F20"/>
                </a:solidFill>
              </a:rPr>
              <a:t>Factors affecting lighting:</a:t>
            </a:r>
          </a:p>
          <a:p>
            <a:pPr lvl="1">
              <a:lnSpc>
                <a:spcPct val="90000"/>
              </a:lnSpc>
            </a:pPr>
            <a:r>
              <a:rPr lang="en-US" dirty="0" smtClean="0">
                <a:solidFill>
                  <a:srgbClr val="231F20"/>
                </a:solidFill>
              </a:rPr>
              <a:t>The properties of the surface of the object itself (known as </a:t>
            </a:r>
            <a:r>
              <a:rPr lang="en-US" i="1" dirty="0" smtClean="0">
                <a:solidFill>
                  <a:srgbClr val="231F20"/>
                </a:solidFill>
              </a:rPr>
              <a:t>material </a:t>
            </a:r>
            <a:r>
              <a:rPr lang="en-US" dirty="0" smtClean="0">
                <a:solidFill>
                  <a:srgbClr val="231F20"/>
                </a:solidFill>
              </a:rPr>
              <a:t>properties).</a:t>
            </a:r>
          </a:p>
          <a:p>
            <a:pPr lvl="1">
              <a:lnSpc>
                <a:spcPct val="90000"/>
              </a:lnSpc>
            </a:pPr>
            <a:r>
              <a:rPr lang="en-US" dirty="0" smtClean="0">
                <a:solidFill>
                  <a:srgbClr val="231F20"/>
                </a:solidFill>
              </a:rPr>
              <a:t>The location and orientation of the surface being lit. The orientation is usually described using a surface normal.</a:t>
            </a:r>
          </a:p>
          <a:p>
            <a:pPr lvl="1">
              <a:lnSpc>
                <a:spcPct val="90000"/>
              </a:lnSpc>
            </a:pPr>
            <a:r>
              <a:rPr lang="en-US" dirty="0" smtClean="0">
                <a:solidFill>
                  <a:srgbClr val="231F20"/>
                </a:solidFill>
              </a:rPr>
              <a:t>The properties of the various lights shining on the object.</a:t>
            </a:r>
          </a:p>
          <a:p>
            <a:pPr lvl="1">
              <a:lnSpc>
                <a:spcPct val="90000"/>
              </a:lnSpc>
            </a:pPr>
            <a:r>
              <a:rPr lang="en-US" dirty="0" smtClean="0">
                <a:solidFill>
                  <a:srgbClr val="231F20"/>
                </a:solidFill>
              </a:rPr>
              <a:t>The location of the viewer.</a:t>
            </a:r>
            <a:endParaRPr lang="en-US" dirty="0" smtClean="0">
              <a:solidFill>
                <a:srgbClr val="000000"/>
              </a:solidFill>
            </a:endParaRPr>
          </a:p>
          <a:p>
            <a:endParaRPr lang="en-US" dirty="0">
              <a:solidFill>
                <a:srgbClr val="000000"/>
              </a:solidFill>
            </a:endParaRPr>
          </a:p>
          <a:p>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24FF8CAB-B336-4CAF-982D-6F2713398B59}" type="slidenum">
              <a:rPr lang="en-US"/>
              <a:pPr/>
              <a:t>127</a:t>
            </a:fld>
            <a:endParaRPr lang="en-US"/>
          </a:p>
        </p:txBody>
      </p:sp>
      <p:sp>
        <p:nvSpPr>
          <p:cNvPr id="76802" name="Rectangle 2"/>
          <p:cNvSpPr>
            <a:spLocks noGrp="1" noChangeArrowheads="1"/>
          </p:cNvSpPr>
          <p:nvPr>
            <p:ph type="title"/>
          </p:nvPr>
        </p:nvSpPr>
        <p:spPr/>
        <p:txBody>
          <a:bodyPr/>
          <a:lstStyle/>
          <a:p>
            <a:r>
              <a:rPr lang="en-US"/>
              <a:t>The Specular Component</a:t>
            </a:r>
          </a:p>
        </p:txBody>
      </p:sp>
      <p:sp>
        <p:nvSpPr>
          <p:cNvPr id="76803" name="Rectangle 3"/>
          <p:cNvSpPr>
            <a:spLocks noGrp="1" noChangeArrowheads="1"/>
          </p:cNvSpPr>
          <p:nvPr>
            <p:ph type="body" idx="1"/>
          </p:nvPr>
        </p:nvSpPr>
        <p:spPr/>
        <p:txBody>
          <a:bodyPr/>
          <a:lstStyle/>
          <a:p>
            <a:pPr>
              <a:lnSpc>
                <a:spcPct val="90000"/>
              </a:lnSpc>
            </a:pPr>
            <a:r>
              <a:rPr lang="en-US" sz="2800" dirty="0">
                <a:solidFill>
                  <a:srgbClr val="231F20"/>
                </a:solidFill>
              </a:rPr>
              <a:t>The </a:t>
            </a:r>
            <a:r>
              <a:rPr lang="en-US" sz="2800" i="1" dirty="0" err="1">
                <a:solidFill>
                  <a:srgbClr val="231F20"/>
                </a:solidFill>
              </a:rPr>
              <a:t>specular</a:t>
            </a:r>
            <a:r>
              <a:rPr lang="en-US" sz="2800" dirty="0">
                <a:solidFill>
                  <a:srgbClr val="231F20"/>
                </a:solidFill>
              </a:rPr>
              <a:t> component is what gives surfaces a shiny appearance. </a:t>
            </a:r>
          </a:p>
          <a:p>
            <a:pPr>
              <a:lnSpc>
                <a:spcPct val="90000"/>
              </a:lnSpc>
            </a:pPr>
            <a:r>
              <a:rPr lang="en-US" sz="2800" dirty="0">
                <a:solidFill>
                  <a:srgbClr val="231F20"/>
                </a:solidFill>
              </a:rPr>
              <a:t>Models direct</a:t>
            </a:r>
            <a:r>
              <a:rPr lang="en-US" sz="2800" i="1" dirty="0">
                <a:solidFill>
                  <a:srgbClr val="231F20"/>
                </a:solidFill>
              </a:rPr>
              <a:t> </a:t>
            </a:r>
            <a:r>
              <a:rPr lang="en-US" sz="2800" dirty="0">
                <a:solidFill>
                  <a:srgbClr val="231F20"/>
                </a:solidFill>
              </a:rPr>
              <a:t>reflection of light from a light source to the eye.</a:t>
            </a:r>
          </a:p>
          <a:p>
            <a:pPr>
              <a:lnSpc>
                <a:spcPct val="90000"/>
              </a:lnSpc>
            </a:pPr>
            <a:r>
              <a:rPr lang="en-US" sz="2800" dirty="0">
                <a:solidFill>
                  <a:srgbClr val="231F20"/>
                </a:solidFill>
              </a:rPr>
              <a:t>The amount of </a:t>
            </a:r>
            <a:r>
              <a:rPr lang="en-US" sz="2800" dirty="0" err="1">
                <a:solidFill>
                  <a:srgbClr val="231F20"/>
                </a:solidFill>
              </a:rPr>
              <a:t>specular</a:t>
            </a:r>
            <a:r>
              <a:rPr lang="en-US" sz="2800" dirty="0">
                <a:solidFill>
                  <a:srgbClr val="231F20"/>
                </a:solidFill>
              </a:rPr>
              <a:t> lighting depends on </a:t>
            </a:r>
          </a:p>
          <a:p>
            <a:pPr lvl="1">
              <a:lnSpc>
                <a:spcPct val="90000"/>
              </a:lnSpc>
            </a:pPr>
            <a:r>
              <a:rPr lang="en-US" sz="2400" dirty="0">
                <a:solidFill>
                  <a:srgbClr val="231F20"/>
                </a:solidFill>
              </a:rPr>
              <a:t>the object </a:t>
            </a:r>
          </a:p>
          <a:p>
            <a:pPr lvl="1">
              <a:lnSpc>
                <a:spcPct val="90000"/>
              </a:lnSpc>
            </a:pPr>
            <a:r>
              <a:rPr lang="en-US" sz="2400" dirty="0">
                <a:solidFill>
                  <a:srgbClr val="231F20"/>
                </a:solidFill>
              </a:rPr>
              <a:t>the lights </a:t>
            </a:r>
          </a:p>
          <a:p>
            <a:pPr lvl="1">
              <a:lnSpc>
                <a:spcPct val="90000"/>
              </a:lnSpc>
            </a:pPr>
            <a:r>
              <a:rPr lang="en-US" sz="2400" dirty="0">
                <a:solidFill>
                  <a:srgbClr val="231F20"/>
                </a:solidFill>
              </a:rPr>
              <a:t>the viewer</a:t>
            </a:r>
          </a:p>
          <a:p>
            <a:pPr>
              <a:lnSpc>
                <a:spcPct val="90000"/>
              </a:lnSpc>
            </a:pPr>
            <a:r>
              <a:rPr lang="en-US" sz="2800" dirty="0">
                <a:solidFill>
                  <a:srgbClr val="000000"/>
                </a:solidFill>
              </a:rPr>
              <a:t>Two </a:t>
            </a:r>
            <a:r>
              <a:rPr lang="en-US" sz="2800" dirty="0" smtClean="0">
                <a:solidFill>
                  <a:srgbClr val="000000"/>
                </a:solidFill>
              </a:rPr>
              <a:t>important variants</a:t>
            </a:r>
            <a:r>
              <a:rPr lang="en-US" sz="2800" dirty="0">
                <a:solidFill>
                  <a:srgbClr val="000000"/>
                </a:solidFill>
              </a:rPr>
              <a:t>: </a:t>
            </a:r>
            <a:r>
              <a:rPr lang="en-US" sz="2800" i="1" dirty="0" err="1">
                <a:solidFill>
                  <a:srgbClr val="000000"/>
                </a:solidFill>
              </a:rPr>
              <a:t>Phong</a:t>
            </a:r>
            <a:r>
              <a:rPr lang="en-US" sz="2800" dirty="0">
                <a:solidFill>
                  <a:srgbClr val="000000"/>
                </a:solidFill>
              </a:rPr>
              <a:t> and </a:t>
            </a:r>
            <a:r>
              <a:rPr lang="en-US" sz="2800" i="1" dirty="0" err="1">
                <a:solidFill>
                  <a:srgbClr val="000000"/>
                </a:solidFill>
              </a:rPr>
              <a:t>Blinn</a:t>
            </a:r>
            <a:r>
              <a:rPr lang="en-US" sz="2800" dirty="0">
                <a:solidFill>
                  <a:srgbClr val="000000"/>
                </a:solidFill>
              </a:rPr>
              <a:t>.</a:t>
            </a:r>
          </a:p>
          <a:p>
            <a:pPr>
              <a:lnSpc>
                <a:spcPct val="90000"/>
              </a:lnSpc>
            </a:pPr>
            <a:endParaRPr lang="en-US" sz="2800"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2989679-03B7-4B98-94B3-1ACFE726377D}" type="slidenum">
              <a:rPr lang="en-US"/>
              <a:pPr/>
              <a:t>128</a:t>
            </a:fld>
            <a:endParaRPr lang="en-US"/>
          </a:p>
        </p:txBody>
      </p:sp>
      <p:sp>
        <p:nvSpPr>
          <p:cNvPr id="77826" name="Rectangle 2"/>
          <p:cNvSpPr>
            <a:spLocks noGrp="1" noChangeArrowheads="1"/>
          </p:cNvSpPr>
          <p:nvPr>
            <p:ph type="title"/>
          </p:nvPr>
        </p:nvSpPr>
        <p:spPr/>
        <p:txBody>
          <a:bodyPr/>
          <a:lstStyle/>
          <a:p>
            <a:r>
              <a:rPr lang="en-US"/>
              <a:t>The Phong Lighting Model</a:t>
            </a:r>
          </a:p>
        </p:txBody>
      </p:sp>
      <p:sp>
        <p:nvSpPr>
          <p:cNvPr id="77827" name="Rectangle 3"/>
          <p:cNvSpPr>
            <a:spLocks noGrp="1" noChangeArrowheads="1"/>
          </p:cNvSpPr>
          <p:nvPr>
            <p:ph type="body" idx="1"/>
          </p:nvPr>
        </p:nvSpPr>
        <p:spPr/>
        <p:txBody>
          <a:bodyPr/>
          <a:lstStyle/>
          <a:p>
            <a:pPr marL="0" indent="0">
              <a:buNone/>
            </a:pPr>
            <a:r>
              <a:rPr lang="en-US" dirty="0"/>
              <a:t>The </a:t>
            </a:r>
            <a:r>
              <a:rPr lang="en-US" dirty="0" err="1"/>
              <a:t>Phong</a:t>
            </a:r>
            <a:r>
              <a:rPr lang="en-US" dirty="0"/>
              <a:t> </a:t>
            </a:r>
            <a:r>
              <a:rPr lang="en-US" dirty="0" err="1"/>
              <a:t>specular</a:t>
            </a:r>
            <a:r>
              <a:rPr lang="en-US" dirty="0"/>
              <a:t> component depends upon these inputs:</a:t>
            </a:r>
          </a:p>
          <a:p>
            <a:pPr lvl="1">
              <a:buFont typeface="Arial" pitchFamily="34" charset="0"/>
              <a:buChar char="•"/>
            </a:pPr>
            <a:r>
              <a:rPr lang="en-US" b="1" dirty="0">
                <a:solidFill>
                  <a:srgbClr val="231F20"/>
                </a:solidFill>
              </a:rPr>
              <a:t>n</a:t>
            </a:r>
            <a:r>
              <a:rPr lang="en-US" dirty="0">
                <a:solidFill>
                  <a:srgbClr val="231F20"/>
                </a:solidFill>
              </a:rPr>
              <a:t>,</a:t>
            </a:r>
            <a:r>
              <a:rPr lang="en-US" b="1" dirty="0">
                <a:solidFill>
                  <a:srgbClr val="231F20"/>
                </a:solidFill>
              </a:rPr>
              <a:t> </a:t>
            </a:r>
            <a:r>
              <a:rPr lang="en-US" dirty="0">
                <a:solidFill>
                  <a:srgbClr val="231F20"/>
                </a:solidFill>
              </a:rPr>
              <a:t>the surface normal.</a:t>
            </a:r>
          </a:p>
          <a:p>
            <a:pPr lvl="1">
              <a:buFont typeface="Arial" pitchFamily="34" charset="0"/>
              <a:buChar char="•"/>
            </a:pPr>
            <a:r>
              <a:rPr lang="en-US" b="1" dirty="0">
                <a:solidFill>
                  <a:srgbClr val="231F20"/>
                </a:solidFill>
              </a:rPr>
              <a:t>v </a:t>
            </a:r>
            <a:r>
              <a:rPr lang="en-US" dirty="0">
                <a:solidFill>
                  <a:srgbClr val="231F20"/>
                </a:solidFill>
              </a:rPr>
              <a:t>a unit vector that</a:t>
            </a:r>
            <a:r>
              <a:rPr lang="en-US" b="1" dirty="0">
                <a:solidFill>
                  <a:srgbClr val="231F20"/>
                </a:solidFill>
              </a:rPr>
              <a:t> </a:t>
            </a:r>
            <a:r>
              <a:rPr lang="en-US" dirty="0">
                <a:solidFill>
                  <a:srgbClr val="231F20"/>
                </a:solidFill>
              </a:rPr>
              <a:t>points toward the viewer.</a:t>
            </a:r>
          </a:p>
          <a:p>
            <a:pPr lvl="1">
              <a:buFont typeface="Arial" pitchFamily="34" charset="0"/>
              <a:buChar char="•"/>
            </a:pPr>
            <a:r>
              <a:rPr lang="en-US" b="1" dirty="0">
                <a:solidFill>
                  <a:srgbClr val="231F20"/>
                </a:solidFill>
              </a:rPr>
              <a:t>l </a:t>
            </a:r>
            <a:r>
              <a:rPr lang="en-US" dirty="0">
                <a:solidFill>
                  <a:srgbClr val="231F20"/>
                </a:solidFill>
              </a:rPr>
              <a:t>a unit vector that points toward the light source. For directional lights, </a:t>
            </a:r>
            <a:r>
              <a:rPr lang="en-US" b="1" dirty="0">
                <a:solidFill>
                  <a:srgbClr val="231F20"/>
                </a:solidFill>
              </a:rPr>
              <a:t>l </a:t>
            </a:r>
            <a:r>
              <a:rPr lang="en-US" dirty="0">
                <a:solidFill>
                  <a:srgbClr val="231F20"/>
                </a:solidFill>
              </a:rPr>
              <a:t>is constant.</a:t>
            </a:r>
          </a:p>
          <a:p>
            <a:pPr lvl="1">
              <a:buFont typeface="Arial" pitchFamily="34" charset="0"/>
              <a:buChar char="•"/>
            </a:pPr>
            <a:r>
              <a:rPr lang="en-US" dirty="0">
                <a:solidFill>
                  <a:srgbClr val="231F20"/>
                </a:solidFill>
              </a:rPr>
              <a:t>Properties of the material and the light.</a:t>
            </a:r>
            <a:endParaRPr lang="en-US" dirty="0">
              <a:solidFill>
                <a:srgbClr val="000000"/>
              </a:solidFill>
            </a:endParaRPr>
          </a:p>
          <a:p>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C2240588-86FE-4F8D-A29D-8F76FEED31A8}" type="slidenum">
              <a:rPr lang="en-US"/>
              <a:pPr/>
              <a:t>129</a:t>
            </a:fld>
            <a:endParaRPr lang="en-US"/>
          </a:p>
        </p:txBody>
      </p:sp>
      <p:pic>
        <p:nvPicPr>
          <p:cNvPr id="78850" name="Picture 2" descr="C:\Documents and Settings\ian\My Documents\classes\2003\Spring\4330\Notes\Graphics\lighting_specular_phong1.jpg"/>
          <p:cNvPicPr>
            <a:picLocks noChangeAspect="1" noChangeArrowheads="1"/>
          </p:cNvPicPr>
          <p:nvPr/>
        </p:nvPicPr>
        <p:blipFill>
          <a:blip r:embed="rId2" cstate="print"/>
          <a:srcRect/>
          <a:stretch>
            <a:fillRect/>
          </a:stretch>
        </p:blipFill>
        <p:spPr bwMode="auto">
          <a:xfrm>
            <a:off x="914400" y="381000"/>
            <a:ext cx="7321550" cy="5495925"/>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 Green Ball</a:t>
            </a:r>
            <a:endParaRPr lang="en-US" dirty="0"/>
          </a:p>
        </p:txBody>
      </p:sp>
      <p:sp>
        <p:nvSpPr>
          <p:cNvPr id="3" name="Content Placeholder 2"/>
          <p:cNvSpPr>
            <a:spLocks noGrp="1"/>
          </p:cNvSpPr>
          <p:nvPr>
            <p:ph idx="1"/>
          </p:nvPr>
        </p:nvSpPr>
        <p:spPr>
          <a:xfrm>
            <a:off x="457200" y="1600200"/>
            <a:ext cx="6553200" cy="4525963"/>
          </a:xfrm>
        </p:spPr>
        <p:txBody>
          <a:bodyPr>
            <a:normAutofit fontScale="70000" lnSpcReduction="20000"/>
          </a:bodyPr>
          <a:lstStyle/>
          <a:p>
            <a:r>
              <a:rPr lang="en-US" dirty="0" smtClean="0"/>
              <a:t>A green object is green and not blue because it reflects incident light that is green more strongly than that of any other color. </a:t>
            </a:r>
          </a:p>
          <a:p>
            <a:r>
              <a:rPr lang="en-US" dirty="0" smtClean="0"/>
              <a:t>Perhaps 95% of the blue light is absorbed, and only 5% reflected in various directions. </a:t>
            </a:r>
          </a:p>
          <a:p>
            <a:r>
              <a:rPr lang="en-US" dirty="0" smtClean="0"/>
              <a:t>White light is actually a combination of all the different colors of light, so a green object essentially filters out colors other than green. </a:t>
            </a:r>
          </a:p>
          <a:p>
            <a:r>
              <a:rPr lang="en-US" dirty="0" smtClean="0"/>
              <a:t>If a different object reflected green light in the same way as this ball, but 50% of the blue light were absorbed and 50% reflected, we might perceive the object as teal. </a:t>
            </a:r>
          </a:p>
          <a:p>
            <a:r>
              <a:rPr lang="en-US" dirty="0" smtClean="0"/>
              <a:t>Or if most of the light was absorbed, except for a small amount of green light, then we would perceive it as a darker shade of green.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pic>
        <p:nvPicPr>
          <p:cNvPr id="1027" name="Picture 3" descr="C:\Users\ian\Desktop\Picture1.png"/>
          <p:cNvPicPr>
            <a:picLocks noChangeAspect="1" noChangeArrowheads="1"/>
          </p:cNvPicPr>
          <p:nvPr/>
        </p:nvPicPr>
        <p:blipFill>
          <a:blip r:embed="rId2" cstate="print"/>
          <a:srcRect/>
          <a:stretch>
            <a:fillRect/>
          </a:stretch>
        </p:blipFill>
        <p:spPr bwMode="auto">
          <a:xfrm>
            <a:off x="7391400" y="1828800"/>
            <a:ext cx="1079500" cy="1079500"/>
          </a:xfrm>
          <a:prstGeom prst="rect">
            <a:avLst/>
          </a:prstGeom>
          <a:noFill/>
          <a:effectLst>
            <a:outerShdw blurRad="190500" dist="38100" dir="2700000" sx="106000" sy="106000" algn="tl" rotWithShape="0">
              <a:prstClr val="black">
                <a:alpha val="40000"/>
              </a:prstClr>
            </a:outerShdw>
          </a:effectLst>
        </p:spPr>
      </p:pic>
      <p:pic>
        <p:nvPicPr>
          <p:cNvPr id="1028" name="Picture 4" descr="C:\Users\ian\Desktop\Picture2.png"/>
          <p:cNvPicPr>
            <a:picLocks noChangeAspect="1" noChangeArrowheads="1"/>
          </p:cNvPicPr>
          <p:nvPr/>
        </p:nvPicPr>
        <p:blipFill>
          <a:blip r:embed="rId3" cstate="print"/>
          <a:srcRect/>
          <a:stretch>
            <a:fillRect/>
          </a:stretch>
        </p:blipFill>
        <p:spPr bwMode="auto">
          <a:xfrm>
            <a:off x="7391400" y="3200400"/>
            <a:ext cx="1073150" cy="1073150"/>
          </a:xfrm>
          <a:prstGeom prst="rect">
            <a:avLst/>
          </a:prstGeom>
          <a:noFill/>
          <a:effectLst>
            <a:outerShdw blurRad="215900" dist="38100" dir="2700000" sx="103000" sy="103000" algn="tl" rotWithShape="0">
              <a:prstClr val="black">
                <a:alpha val="40000"/>
              </a:prstClr>
            </a:outerShdw>
          </a:effectLst>
        </p:spPr>
      </p:pic>
      <p:pic>
        <p:nvPicPr>
          <p:cNvPr id="1029" name="Picture 5" descr="C:\Users\ian\Desktop\Picture3.png"/>
          <p:cNvPicPr>
            <a:picLocks noChangeAspect="1" noChangeArrowheads="1"/>
          </p:cNvPicPr>
          <p:nvPr/>
        </p:nvPicPr>
        <p:blipFill>
          <a:blip r:embed="rId4" cstate="print"/>
          <a:srcRect/>
          <a:stretch>
            <a:fillRect/>
          </a:stretch>
        </p:blipFill>
        <p:spPr bwMode="auto">
          <a:xfrm>
            <a:off x="7391400" y="4572000"/>
            <a:ext cx="1073150" cy="1073150"/>
          </a:xfrm>
          <a:prstGeom prst="rect">
            <a:avLst/>
          </a:prstGeom>
          <a:noFill/>
          <a:effectLst>
            <a:outerShdw blurRad="254000" dist="38100" dir="2700000" sx="112000" sy="11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5EB48854-737D-40CD-853A-5C9DD9653E48}" type="slidenum">
              <a:rPr lang="en-US"/>
              <a:pPr/>
              <a:t>130</a:t>
            </a:fld>
            <a:endParaRPr lang="en-US"/>
          </a:p>
        </p:txBody>
      </p:sp>
      <p:sp>
        <p:nvSpPr>
          <p:cNvPr id="79874" name="Rectangle 2"/>
          <p:cNvSpPr>
            <a:spLocks noGrp="1" noChangeArrowheads="1"/>
          </p:cNvSpPr>
          <p:nvPr>
            <p:ph type="title"/>
          </p:nvPr>
        </p:nvSpPr>
        <p:spPr/>
        <p:txBody>
          <a:bodyPr/>
          <a:lstStyle/>
          <a:p>
            <a:r>
              <a:rPr lang="en-US"/>
              <a:t>Phong Parameters</a:t>
            </a:r>
          </a:p>
        </p:txBody>
      </p:sp>
      <p:sp>
        <p:nvSpPr>
          <p:cNvPr id="79875" name="Rectangle 3"/>
          <p:cNvSpPr>
            <a:spLocks noGrp="1" noChangeArrowheads="1"/>
          </p:cNvSpPr>
          <p:nvPr>
            <p:ph type="body" idx="1"/>
          </p:nvPr>
        </p:nvSpPr>
        <p:spPr/>
        <p:txBody>
          <a:bodyPr/>
          <a:lstStyle/>
          <a:p>
            <a:r>
              <a:rPr lang="en-US" b="1" dirty="0">
                <a:solidFill>
                  <a:srgbClr val="231F20"/>
                </a:solidFill>
              </a:rPr>
              <a:t>r</a:t>
            </a:r>
            <a:r>
              <a:rPr lang="en-US" dirty="0">
                <a:solidFill>
                  <a:srgbClr val="231F20"/>
                </a:solidFill>
              </a:rPr>
              <a:t>: the</a:t>
            </a:r>
            <a:r>
              <a:rPr lang="en-US" b="1" dirty="0">
                <a:solidFill>
                  <a:srgbClr val="231F20"/>
                </a:solidFill>
              </a:rPr>
              <a:t> </a:t>
            </a:r>
            <a:r>
              <a:rPr lang="en-US" dirty="0">
                <a:solidFill>
                  <a:srgbClr val="231F20"/>
                </a:solidFill>
              </a:rPr>
              <a:t>reflection vector, the result of reflecting </a:t>
            </a:r>
            <a:r>
              <a:rPr lang="en-US" b="1" dirty="0">
                <a:solidFill>
                  <a:srgbClr val="231F20"/>
                </a:solidFill>
              </a:rPr>
              <a:t>l </a:t>
            </a:r>
            <a:r>
              <a:rPr lang="en-US" dirty="0">
                <a:solidFill>
                  <a:srgbClr val="231F20"/>
                </a:solidFill>
              </a:rPr>
              <a:t>about </a:t>
            </a:r>
            <a:r>
              <a:rPr lang="en-US" b="1" dirty="0">
                <a:solidFill>
                  <a:srgbClr val="231F20"/>
                </a:solidFill>
              </a:rPr>
              <a:t>n</a:t>
            </a:r>
            <a:r>
              <a:rPr lang="en-US" dirty="0">
                <a:solidFill>
                  <a:srgbClr val="231F20"/>
                </a:solidFill>
              </a:rPr>
              <a:t>.</a:t>
            </a:r>
          </a:p>
          <a:p>
            <a:r>
              <a:rPr lang="en-US" i="1" dirty="0">
                <a:solidFill>
                  <a:srgbClr val="231F20"/>
                </a:solidFill>
                <a:sym typeface="Symbol" pitchFamily="18" charset="2"/>
              </a:rPr>
              <a:t></a:t>
            </a:r>
            <a:r>
              <a:rPr lang="en-US" dirty="0">
                <a:solidFill>
                  <a:srgbClr val="231F20"/>
                </a:solidFill>
              </a:rPr>
              <a:t>: the angle between </a:t>
            </a:r>
            <a:r>
              <a:rPr lang="en-US" b="1" dirty="0">
                <a:solidFill>
                  <a:srgbClr val="231F20"/>
                </a:solidFill>
              </a:rPr>
              <a:t>r </a:t>
            </a:r>
            <a:r>
              <a:rPr lang="en-US" dirty="0">
                <a:solidFill>
                  <a:srgbClr val="231F20"/>
                </a:solidFill>
              </a:rPr>
              <a:t>and </a:t>
            </a:r>
            <a:r>
              <a:rPr lang="en-US" b="1" dirty="0">
                <a:solidFill>
                  <a:srgbClr val="231F20"/>
                </a:solidFill>
              </a:rPr>
              <a:t>v</a:t>
            </a:r>
            <a:r>
              <a:rPr lang="en-US" dirty="0">
                <a:solidFill>
                  <a:srgbClr val="231F20"/>
                </a:solidFill>
              </a:rPr>
              <a:t>.</a:t>
            </a:r>
          </a:p>
          <a:p>
            <a:r>
              <a:rPr lang="en-US" i="1" dirty="0" err="1">
                <a:solidFill>
                  <a:srgbClr val="231F20"/>
                </a:solidFill>
              </a:rPr>
              <a:t>m</a:t>
            </a:r>
            <a:r>
              <a:rPr lang="en-US" i="1" baseline="-25000" dirty="0" err="1">
                <a:solidFill>
                  <a:srgbClr val="231F20"/>
                </a:solidFill>
              </a:rPr>
              <a:t>gls</a:t>
            </a:r>
            <a:r>
              <a:rPr lang="en-US" dirty="0">
                <a:solidFill>
                  <a:srgbClr val="231F20"/>
                </a:solidFill>
              </a:rPr>
              <a:t>: the </a:t>
            </a:r>
            <a:r>
              <a:rPr lang="en-US" i="1" dirty="0">
                <a:solidFill>
                  <a:srgbClr val="231F20"/>
                </a:solidFill>
              </a:rPr>
              <a:t>glossiness</a:t>
            </a:r>
            <a:r>
              <a:rPr lang="en-US" dirty="0">
                <a:solidFill>
                  <a:srgbClr val="231F20"/>
                </a:solidFill>
              </a:rPr>
              <a:t> of the material, also known as the </a:t>
            </a:r>
            <a:r>
              <a:rPr lang="en-US" i="1" dirty="0" err="1">
                <a:solidFill>
                  <a:srgbClr val="231F20"/>
                </a:solidFill>
              </a:rPr>
              <a:t>Phong</a:t>
            </a:r>
            <a:r>
              <a:rPr lang="en-US" i="1" dirty="0">
                <a:solidFill>
                  <a:srgbClr val="231F20"/>
                </a:solidFill>
              </a:rPr>
              <a:t> exponent</a:t>
            </a:r>
            <a:r>
              <a:rPr lang="en-US" dirty="0">
                <a:solidFill>
                  <a:srgbClr val="231F20"/>
                </a:solidFill>
              </a:rPr>
              <a:t>.</a:t>
            </a:r>
          </a:p>
          <a:p>
            <a:r>
              <a:rPr lang="en-US" b="1" dirty="0" err="1">
                <a:solidFill>
                  <a:srgbClr val="231F20"/>
                </a:solidFill>
              </a:rPr>
              <a:t>m</a:t>
            </a:r>
            <a:r>
              <a:rPr lang="en-US" i="1" baseline="-25000" dirty="0" err="1">
                <a:solidFill>
                  <a:srgbClr val="231F20"/>
                </a:solidFill>
              </a:rPr>
              <a:t>spec</a:t>
            </a:r>
            <a:r>
              <a:rPr lang="en-US" dirty="0">
                <a:solidFill>
                  <a:srgbClr val="231F20"/>
                </a:solidFill>
              </a:rPr>
              <a:t>:  the material’s </a:t>
            </a:r>
            <a:r>
              <a:rPr lang="en-US" i="1" dirty="0" err="1">
                <a:solidFill>
                  <a:srgbClr val="231F20"/>
                </a:solidFill>
              </a:rPr>
              <a:t>specular</a:t>
            </a:r>
            <a:r>
              <a:rPr lang="en-US" i="1" dirty="0">
                <a:solidFill>
                  <a:srgbClr val="231F20"/>
                </a:solidFill>
              </a:rPr>
              <a:t> color</a:t>
            </a:r>
            <a:r>
              <a:rPr lang="en-US" dirty="0">
                <a:solidFill>
                  <a:srgbClr val="231F20"/>
                </a:solidFill>
              </a:rPr>
              <a:t>.</a:t>
            </a:r>
          </a:p>
          <a:p>
            <a:r>
              <a:rPr lang="en-US" b="1" dirty="0" err="1">
                <a:solidFill>
                  <a:srgbClr val="231F20"/>
                </a:solidFill>
              </a:rPr>
              <a:t>s</a:t>
            </a:r>
            <a:r>
              <a:rPr lang="en-US" i="1" baseline="-25000" dirty="0" err="1">
                <a:solidFill>
                  <a:srgbClr val="231F20"/>
                </a:solidFill>
              </a:rPr>
              <a:t>spec</a:t>
            </a:r>
            <a:r>
              <a:rPr lang="en-US" dirty="0">
                <a:solidFill>
                  <a:srgbClr val="231F20"/>
                </a:solidFill>
              </a:rPr>
              <a:t>: the </a:t>
            </a:r>
            <a:r>
              <a:rPr lang="en-US" dirty="0" err="1">
                <a:solidFill>
                  <a:srgbClr val="231F20"/>
                </a:solidFill>
              </a:rPr>
              <a:t>specular</a:t>
            </a:r>
            <a:r>
              <a:rPr lang="en-US" dirty="0">
                <a:solidFill>
                  <a:srgbClr val="231F20"/>
                </a:solidFill>
              </a:rPr>
              <a:t> color of the light source.</a:t>
            </a:r>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1576D1AC-A80A-4375-965C-F3D60B9A82DD}" type="slidenum">
              <a:rPr lang="en-US"/>
              <a:pPr/>
              <a:t>131</a:t>
            </a:fld>
            <a:endParaRPr lang="en-US"/>
          </a:p>
        </p:txBody>
      </p:sp>
      <p:pic>
        <p:nvPicPr>
          <p:cNvPr id="84994" name="Picture 2" descr="C:\Documents and Settings\ian\My Documents\classes\2003\Spring\4330\Notes\Graphics\lighting_specular_phong.jpg"/>
          <p:cNvPicPr>
            <a:picLocks noChangeAspect="1" noChangeArrowheads="1"/>
          </p:cNvPicPr>
          <p:nvPr/>
        </p:nvPicPr>
        <p:blipFill>
          <a:blip r:embed="rId2" cstate="print"/>
          <a:srcRect/>
          <a:stretch>
            <a:fillRect/>
          </a:stretch>
        </p:blipFill>
        <p:spPr bwMode="auto">
          <a:xfrm>
            <a:off x="912813" y="455613"/>
            <a:ext cx="7321550" cy="5495925"/>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27A3B14A-9815-4F3A-9069-9C295854EBCA}" type="slidenum">
              <a:rPr lang="en-US"/>
              <a:pPr/>
              <a:t>132</a:t>
            </a:fld>
            <a:endParaRPr lang="en-US"/>
          </a:p>
        </p:txBody>
      </p:sp>
      <p:sp>
        <p:nvSpPr>
          <p:cNvPr id="86018" name="Rectangle 2"/>
          <p:cNvSpPr>
            <a:spLocks noGrp="1" noChangeArrowheads="1"/>
          </p:cNvSpPr>
          <p:nvPr>
            <p:ph type="title"/>
          </p:nvPr>
        </p:nvSpPr>
        <p:spPr/>
        <p:txBody>
          <a:bodyPr/>
          <a:lstStyle/>
          <a:p>
            <a:r>
              <a:rPr lang="en-US"/>
              <a:t>The Reflection Vector</a:t>
            </a:r>
          </a:p>
        </p:txBody>
      </p:sp>
      <p:sp>
        <p:nvSpPr>
          <p:cNvPr id="86019" name="Rectangle 3"/>
          <p:cNvSpPr>
            <a:spLocks noGrp="1" noChangeArrowheads="1"/>
          </p:cNvSpPr>
          <p:nvPr>
            <p:ph type="body" idx="1"/>
          </p:nvPr>
        </p:nvSpPr>
        <p:spPr>
          <a:xfrm>
            <a:off x="457200" y="1600201"/>
            <a:ext cx="8229600" cy="914400"/>
          </a:xfrm>
        </p:spPr>
        <p:txBody>
          <a:bodyPr>
            <a:normAutofit fontScale="92500" lnSpcReduction="20000"/>
          </a:bodyPr>
          <a:lstStyle/>
          <a:p>
            <a:r>
              <a:rPr lang="en-US" b="1" dirty="0">
                <a:solidFill>
                  <a:srgbClr val="231F20"/>
                </a:solidFill>
              </a:rPr>
              <a:t>r </a:t>
            </a:r>
            <a:r>
              <a:rPr lang="en-US" dirty="0">
                <a:solidFill>
                  <a:srgbClr val="231F20"/>
                </a:solidFill>
              </a:rPr>
              <a:t>is given by 2(</a:t>
            </a:r>
            <a:r>
              <a:rPr lang="en-US" b="1" dirty="0" err="1">
                <a:solidFill>
                  <a:srgbClr val="231F20"/>
                </a:solidFill>
              </a:rPr>
              <a:t>n</a:t>
            </a:r>
            <a:r>
              <a:rPr lang="en-US" dirty="0" err="1">
                <a:solidFill>
                  <a:srgbClr val="231F20"/>
                </a:solidFill>
              </a:rPr>
              <a:t>·</a:t>
            </a:r>
            <a:r>
              <a:rPr lang="en-US" b="1" dirty="0" err="1">
                <a:solidFill>
                  <a:srgbClr val="231F20"/>
                </a:solidFill>
              </a:rPr>
              <a:t>l</a:t>
            </a:r>
            <a:r>
              <a:rPr lang="en-US" dirty="0">
                <a:solidFill>
                  <a:srgbClr val="231F20"/>
                </a:solidFill>
              </a:rPr>
              <a:t>)</a:t>
            </a:r>
            <a:r>
              <a:rPr lang="en-US" b="1" dirty="0">
                <a:solidFill>
                  <a:srgbClr val="231F20"/>
                </a:solidFill>
              </a:rPr>
              <a:t>n</a:t>
            </a:r>
            <a:r>
              <a:rPr lang="en-US" dirty="0">
                <a:solidFill>
                  <a:srgbClr val="231F20"/>
                </a:solidFill>
              </a:rPr>
              <a:t>–</a:t>
            </a:r>
            <a:r>
              <a:rPr lang="en-US" b="1" dirty="0">
                <a:solidFill>
                  <a:srgbClr val="231F20"/>
                </a:solidFill>
              </a:rPr>
              <a:t>l</a:t>
            </a:r>
            <a:r>
              <a:rPr lang="en-US" dirty="0">
                <a:solidFill>
                  <a:srgbClr val="231F20"/>
                </a:solidFill>
              </a:rPr>
              <a:t>.</a:t>
            </a:r>
          </a:p>
          <a:p>
            <a:r>
              <a:rPr lang="en-US" dirty="0">
                <a:solidFill>
                  <a:srgbClr val="231F20"/>
                </a:solidFill>
              </a:rPr>
              <a:t>Why is this? It’s easier to see with pictures.</a:t>
            </a:r>
            <a:endParaRPr lang="en-US" dirty="0"/>
          </a:p>
        </p:txBody>
      </p:sp>
      <p:pic>
        <p:nvPicPr>
          <p:cNvPr id="5" name="Picture 2" descr="C:\Documents and Settings\ian\My Documents\classes\2003\Spring\4330\Notes\Graphics\lighting_specular_r1.jpg"/>
          <p:cNvPicPr>
            <a:picLocks noChangeAspect="1" noChangeArrowheads="1"/>
          </p:cNvPicPr>
          <p:nvPr/>
        </p:nvPicPr>
        <p:blipFill>
          <a:blip r:embed="rId2" cstate="print"/>
          <a:srcRect/>
          <a:stretch>
            <a:fillRect/>
          </a:stretch>
        </p:blipFill>
        <p:spPr bwMode="auto">
          <a:xfrm>
            <a:off x="1752600" y="2667000"/>
            <a:ext cx="5511622" cy="3565526"/>
          </a:xfrm>
          <a:prstGeom prst="rect">
            <a:avLst/>
          </a:prstGeom>
          <a:noFill/>
        </p:spPr>
      </p:pic>
      <p:sp>
        <p:nvSpPr>
          <p:cNvPr id="6" name="Date Placeholder 5"/>
          <p:cNvSpPr>
            <a:spLocks noGrp="1"/>
          </p:cNvSpPr>
          <p:nvPr>
            <p:ph type="dt" sz="half" idx="10"/>
          </p:nvPr>
        </p:nvSpPr>
        <p:spPr/>
        <p:txBody>
          <a:bodyPr/>
          <a:lstStyle/>
          <a:p>
            <a:r>
              <a:rPr lang="en-US" smtClean="0"/>
              <a:t>Chapter 10  Notes</a:t>
            </a:r>
            <a:endParaRPr lang="en-US" dirty="0"/>
          </a:p>
        </p:txBody>
      </p:sp>
      <p:sp>
        <p:nvSpPr>
          <p:cNvPr id="7" name="Footer Placeholder 6"/>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A0E0775A-99D4-44F6-B975-376A77C9805F}" type="slidenum">
              <a:rPr lang="en-US"/>
              <a:pPr/>
              <a:t>133</a:t>
            </a:fld>
            <a:endParaRPr lang="en-US"/>
          </a:p>
        </p:txBody>
      </p:sp>
      <p:pic>
        <p:nvPicPr>
          <p:cNvPr id="88066" name="Picture 2" descr="C:\Documents and Settings\ian\My Documents\classes\2003\Spring\4330\Notes\Graphics\lighting_specular_r2.jpg"/>
          <p:cNvPicPr>
            <a:picLocks noChangeAspect="1" noChangeArrowheads="1"/>
          </p:cNvPicPr>
          <p:nvPr/>
        </p:nvPicPr>
        <p:blipFill>
          <a:blip r:embed="rId2" cstate="print"/>
          <a:srcRect/>
          <a:stretch>
            <a:fillRect/>
          </a:stretch>
        </p:blipFill>
        <p:spPr bwMode="auto">
          <a:xfrm>
            <a:off x="152400" y="457200"/>
            <a:ext cx="8812212" cy="5702300"/>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DBA927DA-0BF0-468B-B1AD-CF6D04614F3B}" type="slidenum">
              <a:rPr lang="en-US"/>
              <a:pPr/>
              <a:t>134</a:t>
            </a:fld>
            <a:endParaRPr lang="en-US"/>
          </a:p>
        </p:txBody>
      </p:sp>
      <p:pic>
        <p:nvPicPr>
          <p:cNvPr id="89090" name="Picture 2" descr="C:\Documents and Settings\ian\My Documents\classes\2003\Spring\4330\Notes\Graphics\lighting_specular_r3.jpg"/>
          <p:cNvPicPr>
            <a:picLocks noChangeAspect="1" noChangeArrowheads="1"/>
          </p:cNvPicPr>
          <p:nvPr/>
        </p:nvPicPr>
        <p:blipFill>
          <a:blip r:embed="rId2" cstate="print"/>
          <a:srcRect/>
          <a:stretch>
            <a:fillRect/>
          </a:stretch>
        </p:blipFill>
        <p:spPr bwMode="auto">
          <a:xfrm>
            <a:off x="152400" y="457200"/>
            <a:ext cx="8812212" cy="5702300"/>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342C946D-4841-437C-A095-2BDCCCC2E81D}" type="slidenum">
              <a:rPr lang="en-US"/>
              <a:pPr/>
              <a:t>135</a:t>
            </a:fld>
            <a:endParaRPr lang="en-US"/>
          </a:p>
        </p:txBody>
      </p:sp>
      <p:pic>
        <p:nvPicPr>
          <p:cNvPr id="90114" name="Picture 2" descr="C:\Documents and Settings\ian\My Documents\classes\2003\Spring\4330\Notes\Graphics\lighting_specular_r4.jpg"/>
          <p:cNvPicPr>
            <a:picLocks noChangeAspect="1" noChangeArrowheads="1"/>
          </p:cNvPicPr>
          <p:nvPr/>
        </p:nvPicPr>
        <p:blipFill>
          <a:blip r:embed="rId2" cstate="print"/>
          <a:srcRect/>
          <a:stretch>
            <a:fillRect/>
          </a:stretch>
        </p:blipFill>
        <p:spPr bwMode="auto">
          <a:xfrm>
            <a:off x="152400" y="457200"/>
            <a:ext cx="8812212" cy="5702300"/>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A33175B1-DC16-4580-8270-6BA9CDFE99C7}" type="slidenum">
              <a:rPr lang="en-US"/>
              <a:pPr/>
              <a:t>136</a:t>
            </a:fld>
            <a:endParaRPr lang="en-US"/>
          </a:p>
        </p:txBody>
      </p:sp>
      <p:pic>
        <p:nvPicPr>
          <p:cNvPr id="91138" name="Picture 2" descr="C:\Documents and Settings\ian\My Documents\classes\2003\Spring\4330\Notes\Graphics\lighting_specular_r5.jpg"/>
          <p:cNvPicPr>
            <a:picLocks noChangeAspect="1" noChangeArrowheads="1"/>
          </p:cNvPicPr>
          <p:nvPr/>
        </p:nvPicPr>
        <p:blipFill>
          <a:blip r:embed="rId2" cstate="print"/>
          <a:srcRect/>
          <a:stretch>
            <a:fillRect/>
          </a:stretch>
        </p:blipFill>
        <p:spPr bwMode="auto">
          <a:xfrm>
            <a:off x="152400" y="457200"/>
            <a:ext cx="8812212" cy="5702300"/>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E6DB171-06D9-42DF-870A-11D2A541E9C0}" type="slidenum">
              <a:rPr lang="en-US"/>
              <a:pPr/>
              <a:t>137</a:t>
            </a:fld>
            <a:endParaRPr lang="en-US"/>
          </a:p>
        </p:txBody>
      </p:sp>
      <p:sp>
        <p:nvSpPr>
          <p:cNvPr id="81922" name="Rectangle 2"/>
          <p:cNvSpPr>
            <a:spLocks noGrp="1" noChangeArrowheads="1"/>
          </p:cNvSpPr>
          <p:nvPr>
            <p:ph type="title"/>
          </p:nvPr>
        </p:nvSpPr>
        <p:spPr/>
        <p:txBody>
          <a:bodyPr/>
          <a:lstStyle/>
          <a:p>
            <a:r>
              <a:rPr lang="en-US"/>
              <a:t>Glossiness</a:t>
            </a:r>
          </a:p>
        </p:txBody>
      </p:sp>
      <p:sp>
        <p:nvSpPr>
          <p:cNvPr id="81923" name="Rectangle 3"/>
          <p:cNvSpPr>
            <a:spLocks noGrp="1" noChangeArrowheads="1"/>
          </p:cNvSpPr>
          <p:nvPr>
            <p:ph type="body" idx="1"/>
          </p:nvPr>
        </p:nvSpPr>
        <p:spPr/>
        <p:txBody>
          <a:bodyPr/>
          <a:lstStyle/>
          <a:p>
            <a:pPr>
              <a:lnSpc>
                <a:spcPct val="90000"/>
              </a:lnSpc>
            </a:pPr>
            <a:r>
              <a:rPr lang="en-US" sz="2400" i="1" dirty="0" err="1">
                <a:solidFill>
                  <a:srgbClr val="231F20"/>
                </a:solidFill>
              </a:rPr>
              <a:t>m</a:t>
            </a:r>
            <a:r>
              <a:rPr lang="en-US" sz="2400" i="1" baseline="-25000" dirty="0" err="1">
                <a:solidFill>
                  <a:srgbClr val="231F20"/>
                </a:solidFill>
              </a:rPr>
              <a:t>gls</a:t>
            </a:r>
            <a:r>
              <a:rPr lang="en-US" sz="2400" i="1" dirty="0">
                <a:solidFill>
                  <a:srgbClr val="231F20"/>
                </a:solidFill>
              </a:rPr>
              <a:t> </a:t>
            </a:r>
            <a:r>
              <a:rPr lang="en-US" sz="2400" dirty="0">
                <a:solidFill>
                  <a:srgbClr val="231F20"/>
                </a:solidFill>
              </a:rPr>
              <a:t>controls how wide the reflection hotspot is. </a:t>
            </a:r>
          </a:p>
          <a:p>
            <a:pPr>
              <a:lnSpc>
                <a:spcPct val="90000"/>
              </a:lnSpc>
            </a:pPr>
            <a:r>
              <a:rPr lang="en-US" sz="2400" dirty="0">
                <a:solidFill>
                  <a:srgbClr val="231F20"/>
                </a:solidFill>
              </a:rPr>
              <a:t>A smaller value results in a larger, more gradual falloff from the hotspot, and  a larger value results in a very tight hotspot with sharp falloff. </a:t>
            </a:r>
          </a:p>
          <a:p>
            <a:pPr>
              <a:lnSpc>
                <a:spcPct val="90000"/>
              </a:lnSpc>
            </a:pPr>
            <a:r>
              <a:rPr lang="en-US" sz="2400" dirty="0">
                <a:solidFill>
                  <a:srgbClr val="231F20"/>
                </a:solidFill>
              </a:rPr>
              <a:t>Perfectly reflective surfaces, such as glass, will have a very high value for </a:t>
            </a:r>
            <a:r>
              <a:rPr lang="en-US" sz="2400" i="1" dirty="0" err="1">
                <a:solidFill>
                  <a:srgbClr val="231F20"/>
                </a:solidFill>
              </a:rPr>
              <a:t>m</a:t>
            </a:r>
            <a:r>
              <a:rPr lang="en-US" sz="2400" i="1" baseline="-25000" dirty="0" err="1">
                <a:solidFill>
                  <a:srgbClr val="231F20"/>
                </a:solidFill>
              </a:rPr>
              <a:t>gls</a:t>
            </a:r>
            <a:r>
              <a:rPr lang="en-US" sz="2400" dirty="0">
                <a:solidFill>
                  <a:srgbClr val="231F20"/>
                </a:solidFill>
              </a:rPr>
              <a:t>—only a perfectly reflected ray of light will enter the eye.</a:t>
            </a:r>
          </a:p>
          <a:p>
            <a:pPr>
              <a:lnSpc>
                <a:spcPct val="90000"/>
              </a:lnSpc>
            </a:pPr>
            <a:r>
              <a:rPr lang="en-US" sz="2400" dirty="0">
                <a:solidFill>
                  <a:srgbClr val="231F20"/>
                </a:solidFill>
              </a:rPr>
              <a:t>Shiny surfaces that are not perfect reflectors, like the surface of an apple, might have lower values, resulting in a larger hotspot.</a:t>
            </a:r>
            <a:endParaRPr lang="en-US" sz="2400" dirty="0">
              <a:solidFill>
                <a:srgbClr val="000000"/>
              </a:solidFill>
            </a:endParaRPr>
          </a:p>
          <a:p>
            <a:pPr>
              <a:lnSpc>
                <a:spcPct val="90000"/>
              </a:lnSpc>
            </a:pPr>
            <a:endParaRPr lang="en-US" sz="2400"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EE80C53-5735-4339-8EB4-3296E6D84304}" type="slidenum">
              <a:rPr lang="en-US"/>
              <a:pPr/>
              <a:t>138</a:t>
            </a:fld>
            <a:endParaRPr lang="en-US"/>
          </a:p>
        </p:txBody>
      </p:sp>
      <p:sp>
        <p:nvSpPr>
          <p:cNvPr id="82946" name="Rectangle 2"/>
          <p:cNvSpPr>
            <a:spLocks noGrp="1" noChangeArrowheads="1"/>
          </p:cNvSpPr>
          <p:nvPr>
            <p:ph type="title"/>
          </p:nvPr>
        </p:nvSpPr>
        <p:spPr/>
        <p:txBody>
          <a:bodyPr/>
          <a:lstStyle/>
          <a:p>
            <a:r>
              <a:rPr lang="en-US" dirty="0"/>
              <a:t>Shininess</a:t>
            </a:r>
          </a:p>
        </p:txBody>
      </p:sp>
      <p:sp>
        <p:nvSpPr>
          <p:cNvPr id="82947" name="Rectangle 3"/>
          <p:cNvSpPr>
            <a:spLocks noGrp="1" noChangeArrowheads="1"/>
          </p:cNvSpPr>
          <p:nvPr>
            <p:ph type="body" idx="1"/>
          </p:nvPr>
        </p:nvSpPr>
        <p:spPr/>
        <p:txBody>
          <a:bodyPr/>
          <a:lstStyle/>
          <a:p>
            <a:pPr>
              <a:lnSpc>
                <a:spcPct val="90000"/>
              </a:lnSpc>
            </a:pPr>
            <a:r>
              <a:rPr lang="en-US" sz="2400" dirty="0">
                <a:solidFill>
                  <a:srgbClr val="231F20"/>
                </a:solidFill>
              </a:rPr>
              <a:t>While </a:t>
            </a:r>
            <a:r>
              <a:rPr lang="en-US" sz="2400" i="1" dirty="0" err="1">
                <a:solidFill>
                  <a:srgbClr val="231F20"/>
                </a:solidFill>
              </a:rPr>
              <a:t>m</a:t>
            </a:r>
            <a:r>
              <a:rPr lang="en-US" sz="2400" i="1" baseline="-25000" dirty="0" err="1">
                <a:solidFill>
                  <a:srgbClr val="231F20"/>
                </a:solidFill>
              </a:rPr>
              <a:t>gls</a:t>
            </a:r>
            <a:r>
              <a:rPr lang="en-US" sz="2400" i="1" dirty="0">
                <a:solidFill>
                  <a:srgbClr val="231F20"/>
                </a:solidFill>
              </a:rPr>
              <a:t> </a:t>
            </a:r>
            <a:r>
              <a:rPr lang="en-US" sz="2400" dirty="0">
                <a:solidFill>
                  <a:srgbClr val="231F20"/>
                </a:solidFill>
              </a:rPr>
              <a:t>controls the size of the hotspot, the shininess </a:t>
            </a:r>
            <a:r>
              <a:rPr lang="en-US" sz="2400" b="1" dirty="0" err="1">
                <a:solidFill>
                  <a:srgbClr val="231F20"/>
                </a:solidFill>
              </a:rPr>
              <a:t>m</a:t>
            </a:r>
            <a:r>
              <a:rPr lang="en-US" sz="2400" i="1" baseline="-25000" dirty="0" err="1">
                <a:solidFill>
                  <a:srgbClr val="231F20"/>
                </a:solidFill>
              </a:rPr>
              <a:t>spec</a:t>
            </a:r>
            <a:r>
              <a:rPr lang="en-US" sz="2400" i="1" dirty="0">
                <a:solidFill>
                  <a:srgbClr val="231F20"/>
                </a:solidFill>
              </a:rPr>
              <a:t> </a:t>
            </a:r>
            <a:r>
              <a:rPr lang="en-US" sz="2400" dirty="0">
                <a:solidFill>
                  <a:srgbClr val="231F20"/>
                </a:solidFill>
              </a:rPr>
              <a:t>controls its intensity.</a:t>
            </a:r>
            <a:endParaRPr lang="en-US" sz="2400" b="1" dirty="0">
              <a:solidFill>
                <a:srgbClr val="231F20"/>
              </a:solidFill>
            </a:endParaRPr>
          </a:p>
          <a:p>
            <a:pPr>
              <a:lnSpc>
                <a:spcPct val="90000"/>
              </a:lnSpc>
            </a:pPr>
            <a:r>
              <a:rPr lang="en-US" sz="2400" b="1" dirty="0" err="1">
                <a:solidFill>
                  <a:srgbClr val="231F20"/>
                </a:solidFill>
              </a:rPr>
              <a:t>m</a:t>
            </a:r>
            <a:r>
              <a:rPr lang="en-US" sz="2400" i="1" baseline="-25000" dirty="0" err="1">
                <a:solidFill>
                  <a:srgbClr val="231F20"/>
                </a:solidFill>
              </a:rPr>
              <a:t>spec</a:t>
            </a:r>
            <a:r>
              <a:rPr lang="en-US" sz="2400" dirty="0">
                <a:solidFill>
                  <a:srgbClr val="231F20"/>
                </a:solidFill>
              </a:rPr>
              <a:t>, is usually a grayscale value that is constant for the entire material. </a:t>
            </a:r>
          </a:p>
          <a:p>
            <a:pPr>
              <a:lnSpc>
                <a:spcPct val="90000"/>
              </a:lnSpc>
            </a:pPr>
            <a:r>
              <a:rPr lang="en-US" sz="2400" dirty="0">
                <a:solidFill>
                  <a:srgbClr val="231F20"/>
                </a:solidFill>
              </a:rPr>
              <a:t>Highly reflective surfaces will have a higher value for </a:t>
            </a:r>
            <a:r>
              <a:rPr lang="en-US" sz="2400" b="1" dirty="0" err="1">
                <a:solidFill>
                  <a:srgbClr val="231F20"/>
                </a:solidFill>
              </a:rPr>
              <a:t>m</a:t>
            </a:r>
            <a:r>
              <a:rPr lang="en-US" sz="2400" i="1" baseline="-25000" dirty="0" err="1">
                <a:solidFill>
                  <a:srgbClr val="231F20"/>
                </a:solidFill>
              </a:rPr>
              <a:t>spec</a:t>
            </a:r>
            <a:r>
              <a:rPr lang="en-US" sz="2400" dirty="0">
                <a:solidFill>
                  <a:srgbClr val="231F20"/>
                </a:solidFill>
              </a:rPr>
              <a:t>, and more matte surfaces will have a lower value. </a:t>
            </a:r>
          </a:p>
          <a:p>
            <a:pPr>
              <a:lnSpc>
                <a:spcPct val="90000"/>
              </a:lnSpc>
            </a:pPr>
            <a:r>
              <a:rPr lang="en-US" sz="2400" dirty="0">
                <a:solidFill>
                  <a:srgbClr val="231F20"/>
                </a:solidFill>
              </a:rPr>
              <a:t>If desired, a </a:t>
            </a:r>
            <a:r>
              <a:rPr lang="en-US" sz="2400" i="1" dirty="0">
                <a:solidFill>
                  <a:srgbClr val="231F20"/>
                </a:solidFill>
              </a:rPr>
              <a:t>gloss </a:t>
            </a:r>
            <a:r>
              <a:rPr lang="en-US" sz="2400" dirty="0">
                <a:solidFill>
                  <a:srgbClr val="231F20"/>
                </a:solidFill>
              </a:rPr>
              <a:t>map may be used to control the brightness of the reflections using a bitmap, much as a texture map controls the color of an object.</a:t>
            </a:r>
            <a:endParaRPr lang="en-US" sz="2400"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Gobos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Furthermore, even ignoring attenuation, lights don’t have to have a constant color. </a:t>
            </a:r>
          </a:p>
          <a:p>
            <a:r>
              <a:rPr lang="en-US" dirty="0" smtClean="0"/>
              <a:t>For rectangular spotlights, we might determine the color from a </a:t>
            </a:r>
            <a:r>
              <a:rPr lang="en-US" i="1" dirty="0" smtClean="0"/>
              <a:t>gobo</a:t>
            </a:r>
            <a:r>
              <a:rPr lang="en-US" dirty="0" smtClean="0"/>
              <a:t>, which is a projected bitmap image.</a:t>
            </a:r>
          </a:p>
          <a:p>
            <a:r>
              <a:rPr lang="en-US" dirty="0" smtClean="0"/>
              <a:t>A colored gobo might be used for a light shining through a stained glass window, or an animated gobo could be used to fake shadows of spinning ceiling fans or trees blowing in the wind.</a:t>
            </a:r>
          </a:p>
          <a:p>
            <a:r>
              <a:rPr lang="en-US" dirty="0" smtClean="0"/>
              <a:t>The term </a:t>
            </a:r>
            <a:r>
              <a:rPr lang="en-US" i="1" dirty="0" smtClean="0"/>
              <a:t>gobo</a:t>
            </a:r>
            <a:r>
              <a:rPr lang="en-US" dirty="0" smtClean="0"/>
              <a:t> originated from the world of theater, where it refers to a mask or filter placed over a spotlight used to create a colored light or special effect, and it’s the term we’ll use. </a:t>
            </a:r>
          </a:p>
          <a:p>
            <a:r>
              <a:rPr lang="en-US" dirty="0" smtClean="0"/>
              <a:t>Gobos are very useful for faking special lighting situations.</a:t>
            </a:r>
          </a:p>
          <a:p>
            <a:r>
              <a:rPr lang="en-US" dirty="0" smtClean="0"/>
              <a:t>If canonical lights are not directly supported, they can be implemented with an appropriately </a:t>
            </a:r>
            <a:r>
              <a:rPr lang="en-US" dirty="0" err="1" smtClean="0"/>
              <a:t>designedcircular</a:t>
            </a:r>
            <a:r>
              <a:rPr lang="en-US" dirty="0" smtClean="0"/>
              <a:t> gobo</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BSSDF</a:t>
            </a:r>
            <a:endParaRPr lang="en-US" dirty="0"/>
          </a:p>
        </p:txBody>
      </p:sp>
      <p:sp>
        <p:nvSpPr>
          <p:cNvPr id="3" name="Content Placeholder 2"/>
          <p:cNvSpPr>
            <a:spLocks noGrp="1"/>
          </p:cNvSpPr>
          <p:nvPr>
            <p:ph idx="1"/>
          </p:nvPr>
        </p:nvSpPr>
        <p:spPr>
          <a:xfrm>
            <a:off x="457200" y="2286000"/>
            <a:ext cx="8229600" cy="3962400"/>
          </a:xfrm>
        </p:spPr>
        <p:txBody>
          <a:bodyPr>
            <a:normAutofit fontScale="55000" lnSpcReduction="20000"/>
          </a:bodyPr>
          <a:lstStyle/>
          <a:p>
            <a:r>
              <a:rPr lang="en-US" dirty="0" smtClean="0"/>
              <a:t>A shiny surface reflects incident light much more strongly in one particular direction compared to others, whereas a diffuse surface scatters light more evenly across all outgoing directions. </a:t>
            </a:r>
          </a:p>
          <a:p>
            <a:r>
              <a:rPr lang="en-US" dirty="0" smtClean="0"/>
              <a:t>A perfect reflector would reflect all the light from one incoming direction in a single outgoing direction, whereas a perfectly diffuse surface would reflect light equally in all outgoing directions, regardless of the direction of incidence.</a:t>
            </a:r>
          </a:p>
          <a:p>
            <a:r>
              <a:rPr lang="en-US" dirty="0" smtClean="0"/>
              <a:t>More complicated phenomena can be expressed by generalizing the BRDF slightly. </a:t>
            </a:r>
          </a:p>
          <a:p>
            <a:r>
              <a:rPr lang="en-US" dirty="0" smtClean="0"/>
              <a:t>Translucence and light refraction can be easily incorporated, simply by allowing the direction vectors to point back into the surface. </a:t>
            </a:r>
          </a:p>
          <a:p>
            <a:r>
              <a:rPr lang="en-US" dirty="0" smtClean="0"/>
              <a:t>We might call this mathematical generalization a bidirectional </a:t>
            </a:r>
            <a:r>
              <a:rPr lang="en-US" i="1" dirty="0" smtClean="0"/>
              <a:t>surface</a:t>
            </a:r>
            <a:r>
              <a:rPr lang="en-US" dirty="0" smtClean="0"/>
              <a:t> scattering distribution function (BSSDF). </a:t>
            </a:r>
          </a:p>
          <a:p>
            <a:r>
              <a:rPr lang="en-US" dirty="0" smtClean="0"/>
              <a:t>Even volumetric effects such as fog and subsurface scattering can be expressed by dropping the word “surface” and defining a BSDF at any point in space.</a:t>
            </a:r>
          </a:p>
          <a:p>
            <a:r>
              <a:rPr lang="en-US" dirty="0" smtClean="0"/>
              <a:t>Taken at face value, these are obviously impractical theoretical tools, but they can be useful in understanding how to design practical ones.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5715000" y="1600200"/>
            <a:ext cx="609600" cy="609600"/>
          </a:xfrm>
          <a:prstGeom prst="rect">
            <a:avLst/>
          </a:prstGeom>
          <a:noFill/>
          <a:ln w="9525">
            <a:noFill/>
            <a:miter lim="800000"/>
            <a:headEnd/>
            <a:tailEnd/>
          </a:ln>
          <a:effectLst>
            <a:outerShdw blurRad="152400" dist="38100" dir="2700000" sx="108000" sy="108000" algn="tl" rotWithShape="0">
              <a:prstClr val="black">
                <a:alpha val="40000"/>
              </a:prstClr>
            </a:outerShdw>
          </a:effectLst>
        </p:spPr>
      </p:pic>
      <p:pic>
        <p:nvPicPr>
          <p:cNvPr id="4099" name="Picture 3"/>
          <p:cNvPicPr>
            <a:picLocks noChangeAspect="1" noChangeArrowheads="1"/>
          </p:cNvPicPr>
          <p:nvPr/>
        </p:nvPicPr>
        <p:blipFill>
          <a:blip r:embed="rId3" cstate="print"/>
          <a:srcRect/>
          <a:stretch>
            <a:fillRect/>
          </a:stretch>
        </p:blipFill>
        <p:spPr bwMode="auto">
          <a:xfrm>
            <a:off x="6553200" y="1600200"/>
            <a:ext cx="609600" cy="609600"/>
          </a:xfrm>
          <a:prstGeom prst="rect">
            <a:avLst/>
          </a:prstGeom>
          <a:noFill/>
          <a:ln w="9525">
            <a:noFill/>
            <a:miter lim="800000"/>
            <a:headEnd/>
            <a:tailEnd/>
          </a:ln>
          <a:effectLst>
            <a:outerShdw blurRad="152400" dist="38100" dir="2700000" sx="108000" sy="108000" algn="tl" rotWithShape="0">
              <a:prstClr val="black">
                <a:alpha val="40000"/>
              </a:prstClr>
            </a:outerShdw>
          </a:effectLst>
        </p:spPr>
      </p:pic>
      <p:sp>
        <p:nvSpPr>
          <p:cNvPr id="9" name="Content Placeholder 2"/>
          <p:cNvSpPr txBox="1">
            <a:spLocks/>
          </p:cNvSpPr>
          <p:nvPr/>
        </p:nvSpPr>
        <p:spPr>
          <a:xfrm>
            <a:off x="457200" y="1524000"/>
            <a:ext cx="4419600" cy="762000"/>
          </a:xfrm>
          <a:prstGeom prst="rect">
            <a:avLst/>
          </a:prstGeom>
        </p:spPr>
        <p:txBody>
          <a:bodyPr vert="horz" lIns="91440" tIns="45720" rIns="91440" bIns="45720" rtlCol="0">
            <a:normAutofit fontScale="550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Next, consider the difference between shiny red plastic and diffuse red construction paper. </a:t>
            </a: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684EBEC-0087-4F36-A087-B678817569D7}" type="slidenum">
              <a:rPr lang="en-US"/>
              <a:pPr/>
              <a:t>140</a:t>
            </a:fld>
            <a:endParaRPr lang="en-US"/>
          </a:p>
        </p:txBody>
      </p:sp>
      <p:sp>
        <p:nvSpPr>
          <p:cNvPr id="83970" name="Rectangle 2"/>
          <p:cNvSpPr>
            <a:spLocks noGrp="1" noChangeArrowheads="1"/>
          </p:cNvSpPr>
          <p:nvPr>
            <p:ph type="title"/>
          </p:nvPr>
        </p:nvSpPr>
        <p:spPr/>
        <p:txBody>
          <a:bodyPr/>
          <a:lstStyle/>
          <a:p>
            <a:r>
              <a:rPr lang="en-US"/>
              <a:t>Specular Light Color</a:t>
            </a:r>
          </a:p>
        </p:txBody>
      </p:sp>
      <p:sp>
        <p:nvSpPr>
          <p:cNvPr id="83971" name="Rectangle 3"/>
          <p:cNvSpPr>
            <a:spLocks noGrp="1" noChangeArrowheads="1"/>
          </p:cNvSpPr>
          <p:nvPr>
            <p:ph type="body" idx="1"/>
          </p:nvPr>
        </p:nvSpPr>
        <p:spPr/>
        <p:txBody>
          <a:bodyPr/>
          <a:lstStyle/>
          <a:p>
            <a:r>
              <a:rPr lang="en-US" b="1" dirty="0" err="1">
                <a:solidFill>
                  <a:srgbClr val="231F20"/>
                </a:solidFill>
              </a:rPr>
              <a:t>s</a:t>
            </a:r>
            <a:r>
              <a:rPr lang="en-US" i="1" baseline="-25000" dirty="0" err="1">
                <a:solidFill>
                  <a:srgbClr val="231F20"/>
                </a:solidFill>
              </a:rPr>
              <a:t>spec</a:t>
            </a:r>
            <a:r>
              <a:rPr lang="en-US" i="1" dirty="0">
                <a:solidFill>
                  <a:srgbClr val="231F20"/>
                </a:solidFill>
              </a:rPr>
              <a:t> </a:t>
            </a:r>
            <a:r>
              <a:rPr lang="en-US" dirty="0">
                <a:solidFill>
                  <a:srgbClr val="231F20"/>
                </a:solidFill>
              </a:rPr>
              <a:t>controls the basic color and intensity of the light. </a:t>
            </a:r>
          </a:p>
          <a:p>
            <a:r>
              <a:rPr lang="en-US" dirty="0">
                <a:solidFill>
                  <a:srgbClr val="231F20"/>
                </a:solidFill>
              </a:rPr>
              <a:t>For rectangular spotlights, this value may come from a projected light map. </a:t>
            </a:r>
          </a:p>
          <a:p>
            <a:r>
              <a:rPr lang="en-US" b="1" dirty="0" err="1">
                <a:solidFill>
                  <a:srgbClr val="231F20"/>
                </a:solidFill>
              </a:rPr>
              <a:t>s</a:t>
            </a:r>
            <a:r>
              <a:rPr lang="en-US" i="1" baseline="-25000" dirty="0" err="1">
                <a:solidFill>
                  <a:srgbClr val="231F20"/>
                </a:solidFill>
              </a:rPr>
              <a:t>spec</a:t>
            </a:r>
            <a:r>
              <a:rPr lang="en-US" i="1" dirty="0">
                <a:solidFill>
                  <a:srgbClr val="231F20"/>
                </a:solidFill>
              </a:rPr>
              <a:t> </a:t>
            </a:r>
            <a:r>
              <a:rPr lang="en-US" dirty="0">
                <a:solidFill>
                  <a:srgbClr val="231F20"/>
                </a:solidFill>
              </a:rPr>
              <a:t>is often equal to the light’s diffuse color, </a:t>
            </a:r>
            <a:r>
              <a:rPr lang="en-US" b="1" dirty="0" err="1">
                <a:solidFill>
                  <a:srgbClr val="231F20"/>
                </a:solidFill>
              </a:rPr>
              <a:t>s</a:t>
            </a:r>
            <a:r>
              <a:rPr lang="en-US" i="1" baseline="-25000" dirty="0" err="1">
                <a:solidFill>
                  <a:srgbClr val="231F20"/>
                </a:solidFill>
              </a:rPr>
              <a:t>diff</a:t>
            </a:r>
            <a:r>
              <a:rPr lang="en-US" dirty="0">
                <a:solidFill>
                  <a:srgbClr val="231F20"/>
                </a:solidFill>
              </a:rPr>
              <a:t>.</a:t>
            </a:r>
            <a:endParaRPr lang="en-US" dirty="0">
              <a:solidFill>
                <a:srgbClr val="000000"/>
              </a:solidFill>
            </a:endParaRPr>
          </a:p>
          <a:p>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3ADBBE0-05DD-4746-B145-E98D8ADD7A05}" type="slidenum">
              <a:rPr lang="en-US"/>
              <a:pPr/>
              <a:t>141</a:t>
            </a:fld>
            <a:endParaRPr lang="en-US"/>
          </a:p>
        </p:txBody>
      </p:sp>
      <p:sp>
        <p:nvSpPr>
          <p:cNvPr id="92162" name="Rectangle 2"/>
          <p:cNvSpPr>
            <a:spLocks noGrp="1" noChangeArrowheads="1"/>
          </p:cNvSpPr>
          <p:nvPr>
            <p:ph type="title"/>
          </p:nvPr>
        </p:nvSpPr>
        <p:spPr/>
        <p:txBody>
          <a:bodyPr/>
          <a:lstStyle/>
          <a:p>
            <a:r>
              <a:rPr lang="en-US" dirty="0">
                <a:latin typeface="+mn-lt"/>
              </a:rPr>
              <a:t>The </a:t>
            </a:r>
            <a:r>
              <a:rPr lang="en-US" dirty="0" err="1">
                <a:latin typeface="+mn-lt"/>
              </a:rPr>
              <a:t>Phong</a:t>
            </a:r>
            <a:r>
              <a:rPr lang="en-US" dirty="0">
                <a:latin typeface="+mn-lt"/>
              </a:rPr>
              <a:t> </a:t>
            </a:r>
            <a:r>
              <a:rPr lang="en-US" dirty="0" err="1">
                <a:latin typeface="+mn-lt"/>
              </a:rPr>
              <a:t>Specular</a:t>
            </a:r>
            <a:r>
              <a:rPr lang="en-US" dirty="0">
                <a:latin typeface="+mn-lt"/>
              </a:rPr>
              <a:t> Equation</a:t>
            </a:r>
          </a:p>
        </p:txBody>
      </p:sp>
      <p:sp>
        <p:nvSpPr>
          <p:cNvPr id="92165" name="Rectangle 5"/>
          <p:cNvSpPr>
            <a:spLocks noGrp="1" noChangeArrowheads="1"/>
          </p:cNvSpPr>
          <p:nvPr>
            <p:ph type="body" idx="1"/>
          </p:nvPr>
        </p:nvSpPr>
        <p:spPr>
          <a:xfrm>
            <a:off x="609600" y="4038600"/>
            <a:ext cx="7772400" cy="1676400"/>
          </a:xfrm>
          <a:noFill/>
          <a:ln/>
        </p:spPr>
        <p:txBody>
          <a:bodyPr/>
          <a:lstStyle/>
          <a:p>
            <a:pPr marL="0" indent="0">
              <a:buNone/>
            </a:pPr>
            <a:r>
              <a:rPr lang="en-US" dirty="0"/>
              <a:t>Since </a:t>
            </a:r>
            <a:r>
              <a:rPr lang="en-US" dirty="0" err="1"/>
              <a:t>cos</a:t>
            </a:r>
            <a:r>
              <a:rPr lang="en-US" dirty="0"/>
              <a:t> </a:t>
            </a:r>
            <a:r>
              <a:rPr lang="en-US" i="1" dirty="0">
                <a:sym typeface="Symbol" pitchFamily="18" charset="2"/>
              </a:rPr>
              <a:t></a:t>
            </a:r>
            <a:r>
              <a:rPr lang="en-US" dirty="0">
                <a:sym typeface="Symbol" pitchFamily="18" charset="2"/>
              </a:rPr>
              <a:t> may be negative, </a:t>
            </a:r>
            <a:r>
              <a:rPr lang="en-US" dirty="0"/>
              <a:t>we clamp </a:t>
            </a:r>
            <a:r>
              <a:rPr lang="en-US" b="1" dirty="0"/>
              <a:t>c</a:t>
            </a:r>
            <a:r>
              <a:rPr lang="en-US" i="1" baseline="-25000" dirty="0"/>
              <a:t>spec</a:t>
            </a:r>
            <a:r>
              <a:rPr lang="en-US" dirty="0"/>
              <a:t> to </a:t>
            </a:r>
            <a:r>
              <a:rPr lang="en-US" b="1" dirty="0"/>
              <a:t>0</a:t>
            </a:r>
            <a:r>
              <a:rPr lang="en-US" dirty="0"/>
              <a:t> if necessary.</a:t>
            </a:r>
          </a:p>
        </p:txBody>
      </p:sp>
      <p:pic>
        <p:nvPicPr>
          <p:cNvPr id="6146" name="Picture 2"/>
          <p:cNvPicPr>
            <a:picLocks noChangeAspect="1" noChangeArrowheads="1"/>
          </p:cNvPicPr>
          <p:nvPr/>
        </p:nvPicPr>
        <p:blipFill>
          <a:blip r:embed="rId2" cstate="print"/>
          <a:srcRect/>
          <a:stretch>
            <a:fillRect/>
          </a:stretch>
        </p:blipFill>
        <p:spPr bwMode="auto">
          <a:xfrm>
            <a:off x="685800" y="1981200"/>
            <a:ext cx="7383463" cy="1573818"/>
          </a:xfrm>
          <a:prstGeom prst="rect">
            <a:avLst/>
          </a:prstGeom>
          <a:noFill/>
          <a:ln w="9525">
            <a:noFill/>
            <a:miter lim="800000"/>
            <a:headEnd/>
            <a:tailEnd/>
          </a:ln>
        </p:spPr>
      </p:pic>
      <p:sp>
        <p:nvSpPr>
          <p:cNvPr id="7" name="Date Placeholder 6"/>
          <p:cNvSpPr>
            <a:spLocks noGrp="1"/>
          </p:cNvSpPr>
          <p:nvPr>
            <p:ph type="dt" sz="half" idx="10"/>
          </p:nvPr>
        </p:nvSpPr>
        <p:spPr/>
        <p:txBody>
          <a:bodyPr/>
          <a:lstStyle/>
          <a:p>
            <a:r>
              <a:rPr lang="en-US" smtClean="0"/>
              <a:t>Chapter 10  Notes</a:t>
            </a:r>
            <a:endParaRPr lang="en-US" dirty="0"/>
          </a:p>
        </p:txBody>
      </p:sp>
      <p:sp>
        <p:nvSpPr>
          <p:cNvPr id="8" name="Footer Placeholder 7"/>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Deconstructing the </a:t>
            </a:r>
            <a:br>
              <a:rPr lang="en-US" dirty="0" smtClean="0"/>
            </a:br>
            <a:r>
              <a:rPr lang="en-US" dirty="0" err="1" smtClean="0"/>
              <a:t>Phong</a:t>
            </a:r>
            <a:r>
              <a:rPr lang="en-US" dirty="0" smtClean="0"/>
              <a:t> </a:t>
            </a:r>
            <a:r>
              <a:rPr lang="en-US" dirty="0" err="1" smtClean="0"/>
              <a:t>Specular</a:t>
            </a:r>
            <a:r>
              <a:rPr lang="en-US" dirty="0" smtClean="0"/>
              <a:t> Equation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dirty="0"/>
          </a:p>
        </p:txBody>
      </p:sp>
      <p:pic>
        <p:nvPicPr>
          <p:cNvPr id="7173" name="Picture 5"/>
          <p:cNvPicPr>
            <a:picLocks noChangeAspect="1" noChangeArrowheads="1"/>
          </p:cNvPicPr>
          <p:nvPr/>
        </p:nvPicPr>
        <p:blipFill>
          <a:blip r:embed="rId2" cstate="print"/>
          <a:srcRect/>
          <a:stretch>
            <a:fillRect/>
          </a:stretch>
        </p:blipFill>
        <p:spPr bwMode="auto">
          <a:xfrm>
            <a:off x="152400" y="2133600"/>
            <a:ext cx="8841440" cy="2286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dirty="0"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143</a:t>
            </a:fld>
            <a:endParaRPr lang="en-US" dirty="0"/>
          </a:p>
        </p:txBody>
      </p:sp>
      <p:pic>
        <p:nvPicPr>
          <p:cNvPr id="6" name="Picture 3" descr="C:\Documents and Settings\ian\My Documents\classes\2003\Spring\4330\Notes\Graphics\lighting_specular_heads.jpg"/>
          <p:cNvPicPr>
            <a:picLocks noChangeAspect="1" noChangeArrowheads="1"/>
          </p:cNvPicPr>
          <p:nvPr/>
        </p:nvPicPr>
        <p:blipFill>
          <a:blip r:embed="rId2" cstate="print"/>
          <a:srcRect/>
          <a:stretch>
            <a:fillRect/>
          </a:stretch>
        </p:blipFill>
        <p:spPr bwMode="auto">
          <a:xfrm>
            <a:off x="1219200" y="76200"/>
            <a:ext cx="6456062" cy="6024563"/>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22EF0C0-0D6B-433E-A432-1F450E2AA552}" type="slidenum">
              <a:rPr lang="en-US"/>
              <a:pPr/>
              <a:t>144</a:t>
            </a:fld>
            <a:endParaRPr lang="en-US"/>
          </a:p>
        </p:txBody>
      </p:sp>
      <p:sp>
        <p:nvSpPr>
          <p:cNvPr id="94210" name="Rectangle 2"/>
          <p:cNvSpPr>
            <a:spLocks noGrp="1" noChangeArrowheads="1"/>
          </p:cNvSpPr>
          <p:nvPr>
            <p:ph type="title"/>
          </p:nvPr>
        </p:nvSpPr>
        <p:spPr/>
        <p:txBody>
          <a:bodyPr/>
          <a:lstStyle/>
          <a:p>
            <a:r>
              <a:rPr lang="en-US"/>
              <a:t>Optimizing Phong</a:t>
            </a:r>
          </a:p>
        </p:txBody>
      </p:sp>
      <p:sp>
        <p:nvSpPr>
          <p:cNvPr id="94211" name="Rectangle 3"/>
          <p:cNvSpPr>
            <a:spLocks noGrp="1" noChangeArrowheads="1"/>
          </p:cNvSpPr>
          <p:nvPr>
            <p:ph type="body" idx="1"/>
          </p:nvPr>
        </p:nvSpPr>
        <p:spPr/>
        <p:txBody>
          <a:bodyPr/>
          <a:lstStyle/>
          <a:p>
            <a:r>
              <a:rPr lang="en-US" sz="2400" dirty="0">
                <a:solidFill>
                  <a:srgbClr val="231F20"/>
                </a:solidFill>
              </a:rPr>
              <a:t>If the distance to the viewer is large relative to the size of an object, then </a:t>
            </a:r>
            <a:r>
              <a:rPr lang="en-US" sz="2400" b="1" dirty="0">
                <a:solidFill>
                  <a:srgbClr val="231F20"/>
                </a:solidFill>
              </a:rPr>
              <a:t>v </a:t>
            </a:r>
            <a:r>
              <a:rPr lang="en-US" sz="2400" dirty="0">
                <a:solidFill>
                  <a:srgbClr val="231F20"/>
                </a:solidFill>
              </a:rPr>
              <a:t>may be computed once and then considered constant for an entire object.</a:t>
            </a:r>
          </a:p>
          <a:p>
            <a:r>
              <a:rPr lang="en-US" sz="2400" dirty="0">
                <a:solidFill>
                  <a:srgbClr val="231F20"/>
                </a:solidFill>
              </a:rPr>
              <a:t>The same is true for a light source and the vector </a:t>
            </a:r>
            <a:r>
              <a:rPr lang="en-US" sz="2400" b="1" dirty="0">
                <a:solidFill>
                  <a:srgbClr val="231F20"/>
                </a:solidFill>
              </a:rPr>
              <a:t>l</a:t>
            </a:r>
            <a:r>
              <a:rPr lang="en-US" sz="2400" dirty="0">
                <a:solidFill>
                  <a:srgbClr val="231F20"/>
                </a:solidFill>
              </a:rPr>
              <a:t>. (In fact, for directional lights, </a:t>
            </a:r>
            <a:r>
              <a:rPr lang="en-US" sz="2400" b="1" dirty="0">
                <a:solidFill>
                  <a:srgbClr val="231F20"/>
                </a:solidFill>
              </a:rPr>
              <a:t>l </a:t>
            </a:r>
            <a:r>
              <a:rPr lang="en-US" sz="2400" dirty="0">
                <a:solidFill>
                  <a:srgbClr val="231F20"/>
                </a:solidFill>
              </a:rPr>
              <a:t>is always constant.) </a:t>
            </a:r>
          </a:p>
          <a:p>
            <a:r>
              <a:rPr lang="en-US" sz="2400" dirty="0">
                <a:solidFill>
                  <a:srgbClr val="231F20"/>
                </a:solidFill>
              </a:rPr>
              <a:t>However, since </a:t>
            </a:r>
            <a:r>
              <a:rPr lang="en-US" sz="2400" b="1" dirty="0">
                <a:solidFill>
                  <a:srgbClr val="231F20"/>
                </a:solidFill>
              </a:rPr>
              <a:t>n </a:t>
            </a:r>
            <a:r>
              <a:rPr lang="en-US" sz="2400" dirty="0">
                <a:solidFill>
                  <a:srgbClr val="231F20"/>
                </a:solidFill>
              </a:rPr>
              <a:t>is not constant, we must still compute </a:t>
            </a:r>
            <a:r>
              <a:rPr lang="en-US" sz="2400" b="1" dirty="0">
                <a:solidFill>
                  <a:srgbClr val="231F20"/>
                </a:solidFill>
              </a:rPr>
              <a:t>r</a:t>
            </a:r>
            <a:r>
              <a:rPr lang="en-US" sz="2400" dirty="0">
                <a:solidFill>
                  <a:srgbClr val="231F20"/>
                </a:solidFill>
              </a:rPr>
              <a:t>, a computation which we would like to avoid if possible</a:t>
            </a:r>
            <a:r>
              <a:rPr lang="en-US" sz="2400" dirty="0">
                <a:solidFill>
                  <a:srgbClr val="231F20"/>
                </a:solidFill>
                <a:latin typeface="TimesNewRoman" charset="0"/>
              </a:rPr>
              <a:t>.</a:t>
            </a:r>
            <a:endParaRPr lang="en-US" sz="2400"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5C1D029-BC5A-48E9-B5F2-CB6D2A58A9B9}" type="slidenum">
              <a:rPr lang="en-US"/>
              <a:pPr/>
              <a:t>145</a:t>
            </a:fld>
            <a:endParaRPr lang="en-US"/>
          </a:p>
        </p:txBody>
      </p:sp>
      <p:sp>
        <p:nvSpPr>
          <p:cNvPr id="95234" name="Rectangle 2"/>
          <p:cNvSpPr>
            <a:spLocks noGrp="1" noChangeArrowheads="1"/>
          </p:cNvSpPr>
          <p:nvPr>
            <p:ph type="title"/>
          </p:nvPr>
        </p:nvSpPr>
        <p:spPr/>
        <p:txBody>
          <a:bodyPr/>
          <a:lstStyle/>
          <a:p>
            <a:r>
              <a:rPr lang="en-US"/>
              <a:t>The Blinn Model</a:t>
            </a:r>
          </a:p>
        </p:txBody>
      </p:sp>
      <p:sp>
        <p:nvSpPr>
          <p:cNvPr id="95235" name="Rectangle 3"/>
          <p:cNvSpPr>
            <a:spLocks noGrp="1" noChangeArrowheads="1"/>
          </p:cNvSpPr>
          <p:nvPr>
            <p:ph type="body" idx="1"/>
          </p:nvPr>
        </p:nvSpPr>
        <p:spPr/>
        <p:txBody>
          <a:bodyPr/>
          <a:lstStyle/>
          <a:p>
            <a:pPr marL="0" indent="0">
              <a:buNone/>
            </a:pPr>
            <a:r>
              <a:rPr lang="en-US" dirty="0">
                <a:solidFill>
                  <a:srgbClr val="231F20"/>
                </a:solidFill>
              </a:rPr>
              <a:t>The </a:t>
            </a:r>
            <a:r>
              <a:rPr lang="en-US" dirty="0" err="1">
                <a:solidFill>
                  <a:srgbClr val="231F20"/>
                </a:solidFill>
              </a:rPr>
              <a:t>Blinn</a:t>
            </a:r>
            <a:r>
              <a:rPr lang="en-US" dirty="0">
                <a:solidFill>
                  <a:srgbClr val="231F20"/>
                </a:solidFill>
              </a:rPr>
              <a:t> model uses </a:t>
            </a:r>
            <a:r>
              <a:rPr lang="en-US" b="1" dirty="0">
                <a:solidFill>
                  <a:srgbClr val="231F20"/>
                </a:solidFill>
              </a:rPr>
              <a:t>h</a:t>
            </a:r>
            <a:r>
              <a:rPr lang="en-US" dirty="0">
                <a:solidFill>
                  <a:srgbClr val="231F20"/>
                </a:solidFill>
              </a:rPr>
              <a:t>, the “halfway” vector between </a:t>
            </a:r>
            <a:r>
              <a:rPr lang="en-US" b="1" dirty="0">
                <a:solidFill>
                  <a:srgbClr val="231F20"/>
                </a:solidFill>
              </a:rPr>
              <a:t>v </a:t>
            </a:r>
            <a:r>
              <a:rPr lang="en-US" dirty="0">
                <a:solidFill>
                  <a:srgbClr val="231F20"/>
                </a:solidFill>
              </a:rPr>
              <a:t>and </a:t>
            </a:r>
            <a:r>
              <a:rPr lang="en-US" b="1" dirty="0">
                <a:solidFill>
                  <a:srgbClr val="231F20"/>
                </a:solidFill>
              </a:rPr>
              <a:t>l</a:t>
            </a:r>
            <a:r>
              <a:rPr lang="en-US" dirty="0">
                <a:solidFill>
                  <a:srgbClr val="231F20"/>
                </a:solidFill>
              </a:rPr>
              <a:t>, which is computed by averaging </a:t>
            </a:r>
            <a:r>
              <a:rPr lang="en-US" b="1" dirty="0">
                <a:solidFill>
                  <a:srgbClr val="231F20"/>
                </a:solidFill>
              </a:rPr>
              <a:t>v </a:t>
            </a:r>
            <a:r>
              <a:rPr lang="en-US" dirty="0">
                <a:solidFill>
                  <a:srgbClr val="231F20"/>
                </a:solidFill>
              </a:rPr>
              <a:t>and </a:t>
            </a:r>
            <a:r>
              <a:rPr lang="en-US" b="1" dirty="0">
                <a:solidFill>
                  <a:srgbClr val="231F20"/>
                </a:solidFill>
              </a:rPr>
              <a:t>l </a:t>
            </a:r>
            <a:r>
              <a:rPr lang="en-US" dirty="0">
                <a:solidFill>
                  <a:srgbClr val="231F20"/>
                </a:solidFill>
              </a:rPr>
              <a:t>and then normalizing the result:</a:t>
            </a:r>
            <a:endParaRPr lang="en-US" dirty="0"/>
          </a:p>
        </p:txBody>
      </p:sp>
      <p:sp>
        <p:nvSpPr>
          <p:cNvPr id="6" name="Date Placeholder 5"/>
          <p:cNvSpPr>
            <a:spLocks noGrp="1"/>
          </p:cNvSpPr>
          <p:nvPr>
            <p:ph type="dt" sz="half" idx="10"/>
          </p:nvPr>
        </p:nvSpPr>
        <p:spPr/>
        <p:txBody>
          <a:bodyPr/>
          <a:lstStyle/>
          <a:p>
            <a:r>
              <a:rPr lang="en-US" smtClean="0"/>
              <a:t>Chapter 10  Notes</a:t>
            </a:r>
            <a:endParaRPr lang="en-US" dirty="0"/>
          </a:p>
        </p:txBody>
      </p:sp>
      <p:sp>
        <p:nvSpPr>
          <p:cNvPr id="7" name="Footer Placeholder 6"/>
          <p:cNvSpPr>
            <a:spLocks noGrp="1"/>
          </p:cNvSpPr>
          <p:nvPr>
            <p:ph type="ftr" sz="quarter" idx="11"/>
          </p:nvPr>
        </p:nvSpPr>
        <p:spPr/>
        <p:txBody>
          <a:bodyPr/>
          <a:lstStyle/>
          <a:p>
            <a:r>
              <a:rPr lang="en-US" smtClean="0"/>
              <a:t>3D Math Primer for Graphics &amp; Game Dev</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2438400" y="3429000"/>
            <a:ext cx="3619500" cy="19685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850F3CD-A3BA-47BA-B777-A85938EBE2C0}" type="slidenum">
              <a:rPr lang="en-US"/>
              <a:pPr/>
              <a:t>146</a:t>
            </a:fld>
            <a:endParaRPr lang="en-US"/>
          </a:p>
        </p:txBody>
      </p:sp>
      <p:sp>
        <p:nvSpPr>
          <p:cNvPr id="96258" name="Rectangle 2"/>
          <p:cNvSpPr>
            <a:spLocks noGrp="1" noChangeArrowheads="1"/>
          </p:cNvSpPr>
          <p:nvPr>
            <p:ph type="title"/>
          </p:nvPr>
        </p:nvSpPr>
        <p:spPr/>
        <p:txBody>
          <a:bodyPr/>
          <a:lstStyle/>
          <a:p>
            <a:r>
              <a:rPr lang="en-US"/>
              <a:t>The Blinn Specularity Equation</a:t>
            </a:r>
          </a:p>
        </p:txBody>
      </p:sp>
      <p:sp>
        <p:nvSpPr>
          <p:cNvPr id="96259" name="Rectangle 3"/>
          <p:cNvSpPr>
            <a:spLocks noGrp="1" noChangeArrowheads="1"/>
          </p:cNvSpPr>
          <p:nvPr>
            <p:ph type="body" idx="1"/>
          </p:nvPr>
        </p:nvSpPr>
        <p:spPr>
          <a:xfrm>
            <a:off x="685800" y="3352800"/>
            <a:ext cx="7772400" cy="2743200"/>
          </a:xfrm>
        </p:spPr>
        <p:txBody>
          <a:bodyPr>
            <a:normAutofit/>
          </a:bodyPr>
          <a:lstStyle/>
          <a:p>
            <a:r>
              <a:rPr lang="en-US" sz="2800" dirty="0">
                <a:solidFill>
                  <a:srgbClr val="231F20"/>
                </a:solidFill>
              </a:rPr>
              <a:t>Why are we doing this? </a:t>
            </a:r>
            <a:r>
              <a:rPr lang="en-US" sz="2800" b="1" dirty="0">
                <a:solidFill>
                  <a:srgbClr val="231F20"/>
                </a:solidFill>
              </a:rPr>
              <a:t>h</a:t>
            </a:r>
            <a:r>
              <a:rPr lang="en-US" sz="2800" dirty="0">
                <a:solidFill>
                  <a:srgbClr val="231F20"/>
                </a:solidFill>
              </a:rPr>
              <a:t> is slightly easier to compute than </a:t>
            </a:r>
            <a:r>
              <a:rPr lang="en-US" sz="2800" b="1" dirty="0">
                <a:solidFill>
                  <a:srgbClr val="231F20"/>
                </a:solidFill>
              </a:rPr>
              <a:t>r</a:t>
            </a:r>
            <a:r>
              <a:rPr lang="en-US" sz="2800" dirty="0">
                <a:solidFill>
                  <a:srgbClr val="231F20"/>
                </a:solidFill>
              </a:rPr>
              <a:t>.</a:t>
            </a:r>
          </a:p>
          <a:p>
            <a:r>
              <a:rPr lang="en-US" sz="2800" dirty="0">
                <a:solidFill>
                  <a:srgbClr val="231F20"/>
                </a:solidFill>
              </a:rPr>
              <a:t>If the viewer and light source are far enough away from the object to be considered a constant, then </a:t>
            </a:r>
            <a:r>
              <a:rPr lang="en-US" sz="2800" b="1" dirty="0">
                <a:solidFill>
                  <a:srgbClr val="231F20"/>
                </a:solidFill>
              </a:rPr>
              <a:t>h </a:t>
            </a:r>
            <a:r>
              <a:rPr lang="en-US" sz="2800" dirty="0">
                <a:solidFill>
                  <a:srgbClr val="231F20"/>
                </a:solidFill>
              </a:rPr>
              <a:t>is a constant and only needs to be computed once.</a:t>
            </a:r>
            <a:endParaRPr lang="en-US" sz="2800" dirty="0">
              <a:solidFill>
                <a:srgbClr val="000000"/>
              </a:solidFill>
            </a:endParaRPr>
          </a:p>
          <a:p>
            <a:endParaRPr lang="en-US" sz="2800" dirty="0"/>
          </a:p>
        </p:txBody>
      </p:sp>
      <p:sp>
        <p:nvSpPr>
          <p:cNvPr id="6" name="Date Placeholder 5"/>
          <p:cNvSpPr>
            <a:spLocks noGrp="1"/>
          </p:cNvSpPr>
          <p:nvPr>
            <p:ph type="dt" sz="half" idx="10"/>
          </p:nvPr>
        </p:nvSpPr>
        <p:spPr/>
        <p:txBody>
          <a:bodyPr/>
          <a:lstStyle/>
          <a:p>
            <a:r>
              <a:rPr lang="en-US" smtClean="0"/>
              <a:t>Chapter 10  Notes</a:t>
            </a:r>
            <a:endParaRPr lang="en-US" dirty="0"/>
          </a:p>
        </p:txBody>
      </p:sp>
      <p:sp>
        <p:nvSpPr>
          <p:cNvPr id="7" name="Footer Placeholder 6"/>
          <p:cNvSpPr>
            <a:spLocks noGrp="1"/>
          </p:cNvSpPr>
          <p:nvPr>
            <p:ph type="ftr" sz="quarter" idx="11"/>
          </p:nvPr>
        </p:nvSpPr>
        <p:spPr/>
        <p:txBody>
          <a:bodyPr/>
          <a:lstStyle/>
          <a:p>
            <a:r>
              <a:rPr lang="en-US" smtClean="0"/>
              <a:t>3D Math Primer for Graphics &amp; Game Dev</a:t>
            </a:r>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914400" y="1676400"/>
            <a:ext cx="7391400" cy="143409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27FD758-37BD-4461-B735-C5778D77D882}" type="slidenum">
              <a:rPr lang="en-US"/>
              <a:pPr/>
              <a:t>147</a:t>
            </a:fld>
            <a:endParaRPr lang="en-US"/>
          </a:p>
        </p:txBody>
      </p:sp>
      <p:sp>
        <p:nvSpPr>
          <p:cNvPr id="97282" name="Rectangle 2"/>
          <p:cNvSpPr>
            <a:spLocks noGrp="1" noChangeArrowheads="1"/>
          </p:cNvSpPr>
          <p:nvPr>
            <p:ph type="title"/>
          </p:nvPr>
        </p:nvSpPr>
        <p:spPr/>
        <p:txBody>
          <a:bodyPr/>
          <a:lstStyle/>
          <a:p>
            <a:r>
              <a:rPr lang="en-US"/>
              <a:t>The Diffuse Component</a:t>
            </a:r>
          </a:p>
        </p:txBody>
      </p:sp>
      <p:sp>
        <p:nvSpPr>
          <p:cNvPr id="97283" name="Rectangle 3"/>
          <p:cNvSpPr>
            <a:spLocks noGrp="1" noChangeArrowheads="1"/>
          </p:cNvSpPr>
          <p:nvPr>
            <p:ph type="body" idx="1"/>
          </p:nvPr>
        </p:nvSpPr>
        <p:spPr/>
        <p:txBody>
          <a:bodyPr/>
          <a:lstStyle/>
          <a:p>
            <a:r>
              <a:rPr lang="en-US" dirty="0" err="1">
                <a:solidFill>
                  <a:srgbClr val="231F20"/>
                </a:solidFill>
              </a:rPr>
              <a:t>Specular</a:t>
            </a:r>
            <a:r>
              <a:rPr lang="en-US" dirty="0">
                <a:solidFill>
                  <a:srgbClr val="231F20"/>
                </a:solidFill>
              </a:rPr>
              <a:t> light accounts for light that reflects perfectly off the surface into the eye.</a:t>
            </a:r>
          </a:p>
          <a:p>
            <a:r>
              <a:rPr lang="en-US" i="1" dirty="0">
                <a:solidFill>
                  <a:srgbClr val="231F20"/>
                </a:solidFill>
              </a:rPr>
              <a:t>Diffuse light</a:t>
            </a:r>
            <a:r>
              <a:rPr lang="en-US" dirty="0">
                <a:solidFill>
                  <a:srgbClr val="231F20"/>
                </a:solidFill>
              </a:rPr>
              <a:t> models reflections that are scattered in random directions due to the rough (“diffuse”) nature of the object’s surface.</a:t>
            </a:r>
            <a:endParaRPr lang="en-US" dirty="0">
              <a:solidFill>
                <a:srgbClr val="000000"/>
              </a:solidFill>
            </a:endParaRPr>
          </a:p>
          <a:p>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1A6CA402-C2A3-4D08-814F-AE7AF1AF9E13}" type="slidenum">
              <a:rPr lang="en-US"/>
              <a:pPr/>
              <a:t>148</a:t>
            </a:fld>
            <a:endParaRPr lang="en-US"/>
          </a:p>
        </p:txBody>
      </p:sp>
      <p:pic>
        <p:nvPicPr>
          <p:cNvPr id="98306" name="Picture 2" descr="C:\Documents and Settings\ian\My Documents\classes\2003\Spring\4330\Notes\Graphics\lighting_diffuse_reflection.jpg"/>
          <p:cNvPicPr>
            <a:picLocks noChangeAspect="1" noChangeArrowheads="1"/>
          </p:cNvPicPr>
          <p:nvPr/>
        </p:nvPicPr>
        <p:blipFill>
          <a:blip r:embed="rId2" cstate="print"/>
          <a:srcRect/>
          <a:stretch>
            <a:fillRect/>
          </a:stretch>
        </p:blipFill>
        <p:spPr bwMode="auto">
          <a:xfrm>
            <a:off x="304801" y="1583671"/>
            <a:ext cx="8610600" cy="3443942"/>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650E809-66C9-419D-A324-1E4F7EAABB23}" type="slidenum">
              <a:rPr lang="en-US"/>
              <a:pPr/>
              <a:t>149</a:t>
            </a:fld>
            <a:endParaRPr lang="en-US"/>
          </a:p>
        </p:txBody>
      </p:sp>
      <p:sp>
        <p:nvSpPr>
          <p:cNvPr id="99330" name="Rectangle 2"/>
          <p:cNvSpPr>
            <a:spLocks noGrp="1" noChangeArrowheads="1"/>
          </p:cNvSpPr>
          <p:nvPr>
            <p:ph type="title"/>
          </p:nvPr>
        </p:nvSpPr>
        <p:spPr/>
        <p:txBody>
          <a:bodyPr/>
          <a:lstStyle/>
          <a:p>
            <a:r>
              <a:rPr lang="en-US"/>
              <a:t>Diffuse Lighting</a:t>
            </a:r>
          </a:p>
        </p:txBody>
      </p:sp>
      <p:sp>
        <p:nvSpPr>
          <p:cNvPr id="99331" name="Rectangle 3"/>
          <p:cNvSpPr>
            <a:spLocks noGrp="1" noChangeArrowheads="1"/>
          </p:cNvSpPr>
          <p:nvPr>
            <p:ph type="body" idx="1"/>
          </p:nvPr>
        </p:nvSpPr>
        <p:spPr/>
        <p:txBody>
          <a:bodyPr/>
          <a:lstStyle/>
          <a:p>
            <a:pPr>
              <a:lnSpc>
                <a:spcPct val="90000"/>
              </a:lnSpc>
            </a:pPr>
            <a:r>
              <a:rPr lang="en-US" sz="2400" dirty="0">
                <a:solidFill>
                  <a:srgbClr val="231F20"/>
                </a:solidFill>
              </a:rPr>
              <a:t>Diffuse lighting does not depend on the location of the viewer because the reflections are scattered randomly. </a:t>
            </a:r>
          </a:p>
          <a:p>
            <a:pPr>
              <a:lnSpc>
                <a:spcPct val="90000"/>
              </a:lnSpc>
            </a:pPr>
            <a:r>
              <a:rPr lang="en-US" sz="2400" dirty="0">
                <a:solidFill>
                  <a:srgbClr val="231F20"/>
                </a:solidFill>
              </a:rPr>
              <a:t>However, the position of the light source relative to the surface </a:t>
            </a:r>
            <a:r>
              <a:rPr lang="en-US" sz="2400" i="1" dirty="0">
                <a:solidFill>
                  <a:srgbClr val="231F20"/>
                </a:solidFill>
              </a:rPr>
              <a:t>is </a:t>
            </a:r>
            <a:r>
              <a:rPr lang="en-US" sz="2400" dirty="0">
                <a:solidFill>
                  <a:srgbClr val="231F20"/>
                </a:solidFill>
              </a:rPr>
              <a:t>important. </a:t>
            </a:r>
          </a:p>
          <a:p>
            <a:pPr>
              <a:lnSpc>
                <a:spcPct val="90000"/>
              </a:lnSpc>
            </a:pPr>
            <a:r>
              <a:rPr lang="en-US" sz="2400" dirty="0">
                <a:solidFill>
                  <a:srgbClr val="231F20"/>
                </a:solidFill>
              </a:rPr>
              <a:t>If count the photons of light that hit the surface of the object and have a chance of reflecting into the eye, a surface perpendicular to the rays of light receives more rays per unit area than a surface oriented at a more glancing angle.</a:t>
            </a:r>
            <a:endParaRPr lang="en-US" sz="2400" dirty="0">
              <a:solidFill>
                <a:srgbClr val="000000"/>
              </a:solidFill>
            </a:endParaRPr>
          </a:p>
          <a:p>
            <a:pPr>
              <a:lnSpc>
                <a:spcPct val="90000"/>
              </a:lnSpc>
            </a:pPr>
            <a:endParaRPr lang="en-US" sz="2800"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Normalization Constraint and Helmholtz Reciprocity</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There are criteria that a BRDF must satisfy in order to be physically plausible. For example, it doesn’t make sense for a negative amount of light to be reflected in any direction.</a:t>
            </a:r>
          </a:p>
          <a:p>
            <a:r>
              <a:rPr lang="en-US" dirty="0" smtClean="0"/>
              <a:t>Also, it’s not possible for </a:t>
            </a:r>
            <a:r>
              <a:rPr lang="en-US" i="1" dirty="0" smtClean="0"/>
              <a:t>more</a:t>
            </a:r>
            <a:r>
              <a:rPr lang="en-US" dirty="0" smtClean="0"/>
              <a:t> light to be reflected than is incident, although the surface may absorb some energy so </a:t>
            </a:r>
            <a:r>
              <a:rPr lang="en-US" i="1" dirty="0" smtClean="0"/>
              <a:t>less</a:t>
            </a:r>
            <a:r>
              <a:rPr lang="en-US" dirty="0" smtClean="0"/>
              <a:t> light may be reflected than is incident. This is usually called the </a:t>
            </a:r>
            <a:r>
              <a:rPr lang="en-US" i="1" dirty="0" smtClean="0"/>
              <a:t>normalization constraint</a:t>
            </a:r>
            <a:r>
              <a:rPr lang="en-US" dirty="0" smtClean="0"/>
              <a:t>. </a:t>
            </a:r>
          </a:p>
          <a:p>
            <a:r>
              <a:rPr lang="en-US" dirty="0" smtClean="0"/>
              <a:t>A less obvious principle obeyed by physical surfaces is </a:t>
            </a:r>
            <a:r>
              <a:rPr lang="en-US" i="1" dirty="0" smtClean="0"/>
              <a:t>Helmholtz reciprocity</a:t>
            </a:r>
            <a:r>
              <a:rPr lang="en-US" dirty="0" smtClean="0"/>
              <a:t>: if we pick two arbitrary directions, the same fraction of light should be reflected, no matter which is the incident direction and which is the outgoing direction. In other words, </a:t>
            </a:r>
          </a:p>
          <a:p>
            <a:endParaRPr lang="en-US" dirty="0" smtClean="0"/>
          </a:p>
          <a:p>
            <a:endParaRPr lang="en-US" dirty="0" smtClean="0"/>
          </a:p>
          <a:p>
            <a:r>
              <a:rPr lang="en-US" dirty="0" smtClean="0"/>
              <a:t>In some books and papers you may see BRDF’s where the two directions are not labeled as “in” and “out”, assuming Helmholtz reciprocity.</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pic>
        <p:nvPicPr>
          <p:cNvPr id="5123" name="Picture 3"/>
          <p:cNvPicPr>
            <a:picLocks noChangeAspect="1" noChangeArrowheads="1"/>
          </p:cNvPicPr>
          <p:nvPr/>
        </p:nvPicPr>
        <p:blipFill>
          <a:blip r:embed="rId2" cstate="print"/>
          <a:srcRect/>
          <a:stretch>
            <a:fillRect/>
          </a:stretch>
        </p:blipFill>
        <p:spPr bwMode="auto">
          <a:xfrm>
            <a:off x="2133600" y="4572000"/>
            <a:ext cx="4771429" cy="42285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C12B9D98-9AE5-4E64-8F20-A5B6E2E157AB}" type="slidenum">
              <a:rPr lang="en-US"/>
              <a:pPr/>
              <a:t>150</a:t>
            </a:fld>
            <a:endParaRPr lang="en-US"/>
          </a:p>
        </p:txBody>
      </p:sp>
      <p:pic>
        <p:nvPicPr>
          <p:cNvPr id="100354" name="Picture 2" descr="C:\Documents and Settings\ian\My Documents\classes\2003\Spring\4330\Notes\Graphics\lighting_lambert.jpg"/>
          <p:cNvPicPr>
            <a:picLocks noChangeAspect="1" noChangeArrowheads="1"/>
          </p:cNvPicPr>
          <p:nvPr/>
        </p:nvPicPr>
        <p:blipFill>
          <a:blip r:embed="rId2" cstate="print"/>
          <a:srcRect/>
          <a:stretch>
            <a:fillRect/>
          </a:stretch>
        </p:blipFill>
        <p:spPr bwMode="auto">
          <a:xfrm>
            <a:off x="1066800" y="1295400"/>
            <a:ext cx="7313613" cy="3654425"/>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2EBC67F6-E43C-41A9-92E0-D0D0AB1CF958}" type="slidenum">
              <a:rPr lang="en-US"/>
              <a:pPr/>
              <a:t>151</a:t>
            </a:fld>
            <a:endParaRPr lang="en-US"/>
          </a:p>
        </p:txBody>
      </p:sp>
      <p:sp>
        <p:nvSpPr>
          <p:cNvPr id="101378" name="Rectangle 2"/>
          <p:cNvSpPr>
            <a:spLocks noGrp="1" noChangeArrowheads="1"/>
          </p:cNvSpPr>
          <p:nvPr>
            <p:ph type="title"/>
          </p:nvPr>
        </p:nvSpPr>
        <p:spPr/>
        <p:txBody>
          <a:bodyPr/>
          <a:lstStyle/>
          <a:p>
            <a:r>
              <a:rPr lang="en-US" dirty="0"/>
              <a:t>Diffuse Lighting Model</a:t>
            </a:r>
          </a:p>
        </p:txBody>
      </p:sp>
      <p:sp>
        <p:nvSpPr>
          <p:cNvPr id="101379" name="Rectangle 3"/>
          <p:cNvSpPr>
            <a:spLocks noGrp="1" noChangeArrowheads="1"/>
          </p:cNvSpPr>
          <p:nvPr>
            <p:ph type="body" idx="1"/>
          </p:nvPr>
        </p:nvSpPr>
        <p:spPr/>
        <p:txBody>
          <a:bodyPr/>
          <a:lstStyle/>
          <a:p>
            <a:pPr marL="0" indent="0">
              <a:buNone/>
            </a:pPr>
            <a:r>
              <a:rPr lang="en-US" dirty="0"/>
              <a:t>The diffuse component depends upon these inputs:</a:t>
            </a:r>
          </a:p>
          <a:p>
            <a:r>
              <a:rPr lang="en-US" b="1" dirty="0">
                <a:solidFill>
                  <a:srgbClr val="231F20"/>
                </a:solidFill>
              </a:rPr>
              <a:t>n</a:t>
            </a:r>
            <a:r>
              <a:rPr lang="en-US" dirty="0">
                <a:solidFill>
                  <a:srgbClr val="231F20"/>
                </a:solidFill>
              </a:rPr>
              <a:t>,</a:t>
            </a:r>
            <a:r>
              <a:rPr lang="en-US" b="1" dirty="0">
                <a:solidFill>
                  <a:srgbClr val="231F20"/>
                </a:solidFill>
              </a:rPr>
              <a:t> </a:t>
            </a:r>
            <a:r>
              <a:rPr lang="en-US" dirty="0">
                <a:solidFill>
                  <a:srgbClr val="231F20"/>
                </a:solidFill>
              </a:rPr>
              <a:t>the surface normal.</a:t>
            </a:r>
          </a:p>
          <a:p>
            <a:r>
              <a:rPr lang="en-US" b="1" dirty="0">
                <a:solidFill>
                  <a:srgbClr val="231F20"/>
                </a:solidFill>
              </a:rPr>
              <a:t>l </a:t>
            </a:r>
            <a:r>
              <a:rPr lang="en-US" dirty="0">
                <a:solidFill>
                  <a:srgbClr val="231F20"/>
                </a:solidFill>
              </a:rPr>
              <a:t>a unit vector that points toward the light source. For directional lights, </a:t>
            </a:r>
            <a:r>
              <a:rPr lang="en-US" b="1" dirty="0">
                <a:solidFill>
                  <a:srgbClr val="231F20"/>
                </a:solidFill>
              </a:rPr>
              <a:t>l </a:t>
            </a:r>
            <a:r>
              <a:rPr lang="en-US" dirty="0">
                <a:solidFill>
                  <a:srgbClr val="231F20"/>
                </a:solidFill>
              </a:rPr>
              <a:t>is constant.</a:t>
            </a:r>
          </a:p>
          <a:p>
            <a:r>
              <a:rPr lang="en-US" dirty="0">
                <a:solidFill>
                  <a:srgbClr val="231F20"/>
                </a:solidFill>
              </a:rPr>
              <a:t>Properties of the material and the light.</a:t>
            </a:r>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2E3C4A3-5415-4A6D-ACDC-1B49482179F3}" type="slidenum">
              <a:rPr lang="en-US"/>
              <a:pPr/>
              <a:t>152</a:t>
            </a:fld>
            <a:endParaRPr lang="en-US"/>
          </a:p>
        </p:txBody>
      </p:sp>
      <p:sp>
        <p:nvSpPr>
          <p:cNvPr id="102402" name="Rectangle 2"/>
          <p:cNvSpPr>
            <a:spLocks noGrp="1" noChangeArrowheads="1"/>
          </p:cNvSpPr>
          <p:nvPr>
            <p:ph type="title"/>
          </p:nvPr>
        </p:nvSpPr>
        <p:spPr/>
        <p:txBody>
          <a:bodyPr/>
          <a:lstStyle/>
          <a:p>
            <a:r>
              <a:rPr lang="en-US"/>
              <a:t>Diffuse Lighting Parameters</a:t>
            </a:r>
          </a:p>
        </p:txBody>
      </p:sp>
      <p:sp>
        <p:nvSpPr>
          <p:cNvPr id="102403" name="Rectangle 3"/>
          <p:cNvSpPr>
            <a:spLocks noGrp="1" noChangeArrowheads="1"/>
          </p:cNvSpPr>
          <p:nvPr>
            <p:ph type="body" idx="1"/>
          </p:nvPr>
        </p:nvSpPr>
        <p:spPr/>
        <p:txBody>
          <a:bodyPr/>
          <a:lstStyle/>
          <a:p>
            <a:r>
              <a:rPr lang="en-US" b="1" dirty="0" err="1">
                <a:solidFill>
                  <a:srgbClr val="231F20"/>
                </a:solidFill>
              </a:rPr>
              <a:t>m</a:t>
            </a:r>
            <a:r>
              <a:rPr lang="en-US" i="1" baseline="-25000" dirty="0" err="1">
                <a:solidFill>
                  <a:srgbClr val="231F20"/>
                </a:solidFill>
              </a:rPr>
              <a:t>diff</a:t>
            </a:r>
            <a:r>
              <a:rPr lang="en-US" dirty="0">
                <a:solidFill>
                  <a:srgbClr val="231F20"/>
                </a:solidFill>
              </a:rPr>
              <a:t>: the material’s diffuse color. This is the value that most people think of when they think of the </a:t>
            </a:r>
            <a:r>
              <a:rPr lang="en-US" i="1" dirty="0" smtClean="0">
                <a:solidFill>
                  <a:srgbClr val="231F20"/>
                </a:solidFill>
              </a:rPr>
              <a:t>color</a:t>
            </a:r>
            <a:r>
              <a:rPr lang="en-US" dirty="0" smtClean="0">
                <a:solidFill>
                  <a:srgbClr val="231F20"/>
                </a:solidFill>
              </a:rPr>
              <a:t> </a:t>
            </a:r>
            <a:r>
              <a:rPr lang="en-US" dirty="0">
                <a:solidFill>
                  <a:srgbClr val="231F20"/>
                </a:solidFill>
              </a:rPr>
              <a:t>of an object (usually comes from a texture map).</a:t>
            </a:r>
          </a:p>
          <a:p>
            <a:r>
              <a:rPr lang="en-US" b="1" dirty="0" err="1">
                <a:solidFill>
                  <a:srgbClr val="231F20"/>
                </a:solidFill>
              </a:rPr>
              <a:t>s</a:t>
            </a:r>
            <a:r>
              <a:rPr lang="en-US" i="1" baseline="-25000" dirty="0" err="1">
                <a:solidFill>
                  <a:srgbClr val="231F20"/>
                </a:solidFill>
              </a:rPr>
              <a:t>diff</a:t>
            </a:r>
            <a:r>
              <a:rPr lang="en-US" dirty="0">
                <a:solidFill>
                  <a:srgbClr val="231F20"/>
                </a:solidFill>
              </a:rPr>
              <a:t>: the diffuse color of the light source, which is often equal to the light’s </a:t>
            </a:r>
            <a:r>
              <a:rPr lang="en-US" dirty="0" err="1">
                <a:solidFill>
                  <a:srgbClr val="231F20"/>
                </a:solidFill>
              </a:rPr>
              <a:t>specular</a:t>
            </a:r>
            <a:r>
              <a:rPr lang="en-US" dirty="0">
                <a:solidFill>
                  <a:srgbClr val="231F20"/>
                </a:solidFill>
              </a:rPr>
              <a:t> color, </a:t>
            </a:r>
            <a:r>
              <a:rPr lang="en-US" b="1" dirty="0" err="1">
                <a:solidFill>
                  <a:srgbClr val="231F20"/>
                </a:solidFill>
              </a:rPr>
              <a:t>s</a:t>
            </a:r>
            <a:r>
              <a:rPr lang="en-US" i="1" baseline="-25000" dirty="0" err="1">
                <a:solidFill>
                  <a:srgbClr val="231F20"/>
                </a:solidFill>
              </a:rPr>
              <a:t>spec</a:t>
            </a:r>
            <a:r>
              <a:rPr lang="en-US" dirty="0">
                <a:solidFill>
                  <a:srgbClr val="231F20"/>
                </a:solidFill>
              </a:rPr>
              <a:t>.</a:t>
            </a:r>
            <a:endParaRPr lang="en-US" dirty="0">
              <a:solidFill>
                <a:srgbClr val="000000"/>
              </a:solidFill>
            </a:endParaRPr>
          </a:p>
          <a:p>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54C1F9F-06D9-4F4A-BCD0-67586885B9F1}" type="slidenum">
              <a:rPr lang="en-US"/>
              <a:pPr/>
              <a:t>153</a:t>
            </a:fld>
            <a:endParaRPr lang="en-US"/>
          </a:p>
        </p:txBody>
      </p:sp>
      <p:sp>
        <p:nvSpPr>
          <p:cNvPr id="103426" name="Rectangle 2"/>
          <p:cNvSpPr>
            <a:spLocks noGrp="1" noChangeArrowheads="1"/>
          </p:cNvSpPr>
          <p:nvPr>
            <p:ph type="title"/>
          </p:nvPr>
        </p:nvSpPr>
        <p:spPr/>
        <p:txBody>
          <a:bodyPr/>
          <a:lstStyle/>
          <a:p>
            <a:r>
              <a:rPr lang="en-US"/>
              <a:t>Lambert’s Law</a:t>
            </a:r>
          </a:p>
        </p:txBody>
      </p:sp>
      <p:sp>
        <p:nvSpPr>
          <p:cNvPr id="103427" name="Rectangle 3"/>
          <p:cNvSpPr>
            <a:spLocks noGrp="1" noChangeArrowheads="1"/>
          </p:cNvSpPr>
          <p:nvPr>
            <p:ph type="body" idx="1"/>
          </p:nvPr>
        </p:nvSpPr>
        <p:spPr/>
        <p:txBody>
          <a:bodyPr/>
          <a:lstStyle/>
          <a:p>
            <a:r>
              <a:rPr lang="en-US" dirty="0">
                <a:solidFill>
                  <a:srgbClr val="231F20"/>
                </a:solidFill>
              </a:rPr>
              <a:t>Diffuse lighting obeys </a:t>
            </a:r>
            <a:r>
              <a:rPr lang="en-US" i="1" dirty="0">
                <a:solidFill>
                  <a:srgbClr val="231F20"/>
                </a:solidFill>
              </a:rPr>
              <a:t>Lambert’s law</a:t>
            </a:r>
            <a:r>
              <a:rPr lang="en-US" dirty="0">
                <a:solidFill>
                  <a:srgbClr val="231F20"/>
                </a:solidFill>
              </a:rPr>
              <a:t>: intensity of reflected light is proportional to the cosine of the angle between the surface normal and the rays of light.</a:t>
            </a:r>
          </a:p>
          <a:p>
            <a:r>
              <a:rPr lang="en-US" dirty="0">
                <a:solidFill>
                  <a:srgbClr val="231F20"/>
                </a:solidFill>
              </a:rPr>
              <a:t>We will compute this cosine using the dot product as usual:</a:t>
            </a:r>
            <a:endParaRPr lang="en-US" dirty="0">
              <a:solidFill>
                <a:srgbClr val="000000"/>
              </a:solidFill>
            </a:endParaRPr>
          </a:p>
          <a:p>
            <a:endParaRPr lang="en-US" dirty="0"/>
          </a:p>
        </p:txBody>
      </p:sp>
      <p:sp>
        <p:nvSpPr>
          <p:cNvPr id="6" name="Date Placeholder 5"/>
          <p:cNvSpPr>
            <a:spLocks noGrp="1"/>
          </p:cNvSpPr>
          <p:nvPr>
            <p:ph type="dt" sz="half" idx="10"/>
          </p:nvPr>
        </p:nvSpPr>
        <p:spPr/>
        <p:txBody>
          <a:bodyPr/>
          <a:lstStyle/>
          <a:p>
            <a:r>
              <a:rPr lang="en-US" smtClean="0"/>
              <a:t>Chapter 10  Notes</a:t>
            </a:r>
            <a:endParaRPr lang="en-US" dirty="0"/>
          </a:p>
        </p:txBody>
      </p:sp>
      <p:sp>
        <p:nvSpPr>
          <p:cNvPr id="7" name="Footer Placeholder 6"/>
          <p:cNvSpPr>
            <a:spLocks noGrp="1"/>
          </p:cNvSpPr>
          <p:nvPr>
            <p:ph type="ftr" sz="quarter" idx="11"/>
          </p:nvPr>
        </p:nvSpPr>
        <p:spPr/>
        <p:txBody>
          <a:bodyPr/>
          <a:lstStyle/>
          <a:p>
            <a:r>
              <a:rPr lang="en-US" smtClean="0"/>
              <a:t>3D Math Primer for Graphics &amp; Game Dev</a:t>
            </a:r>
            <a:endParaRPr lang="en-US" dirty="0"/>
          </a:p>
        </p:txBody>
      </p:sp>
      <p:pic>
        <p:nvPicPr>
          <p:cNvPr id="16386" name="Picture 2"/>
          <p:cNvPicPr>
            <a:picLocks noChangeAspect="1" noChangeArrowheads="1"/>
          </p:cNvPicPr>
          <p:nvPr/>
        </p:nvPicPr>
        <p:blipFill>
          <a:blip r:embed="rId2" cstate="print"/>
          <a:srcRect/>
          <a:stretch>
            <a:fillRect/>
          </a:stretch>
        </p:blipFill>
        <p:spPr bwMode="auto">
          <a:xfrm>
            <a:off x="1600200" y="4876800"/>
            <a:ext cx="5334000" cy="666899"/>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D6C94515-2BC7-4B54-8AB3-044477FA9675}" type="slidenum">
              <a:rPr lang="en-US"/>
              <a:pPr/>
              <a:t>154</a:t>
            </a:fld>
            <a:endParaRPr lang="en-US"/>
          </a:p>
        </p:txBody>
      </p:sp>
      <p:sp>
        <p:nvSpPr>
          <p:cNvPr id="105474" name="Rectangle 2"/>
          <p:cNvSpPr>
            <a:spLocks noGrp="1" noChangeArrowheads="1"/>
          </p:cNvSpPr>
          <p:nvPr>
            <p:ph type="title"/>
          </p:nvPr>
        </p:nvSpPr>
        <p:spPr/>
        <p:txBody>
          <a:bodyPr/>
          <a:lstStyle/>
          <a:p>
            <a:r>
              <a:rPr lang="en-US"/>
              <a:t>Ambient Lighting</a:t>
            </a:r>
          </a:p>
        </p:txBody>
      </p:sp>
      <p:sp>
        <p:nvSpPr>
          <p:cNvPr id="105475" name="Rectangle 3"/>
          <p:cNvSpPr>
            <a:spLocks noGrp="1" noChangeArrowheads="1"/>
          </p:cNvSpPr>
          <p:nvPr>
            <p:ph type="body" idx="1"/>
          </p:nvPr>
        </p:nvSpPr>
        <p:spPr/>
        <p:txBody>
          <a:bodyPr/>
          <a:lstStyle/>
          <a:p>
            <a:r>
              <a:rPr lang="en-US" sz="2400" dirty="0" err="1">
                <a:solidFill>
                  <a:srgbClr val="231F20"/>
                </a:solidFill>
              </a:rPr>
              <a:t>Specular</a:t>
            </a:r>
            <a:r>
              <a:rPr lang="en-US" sz="2400" dirty="0">
                <a:solidFill>
                  <a:srgbClr val="231F20"/>
                </a:solidFill>
              </a:rPr>
              <a:t> and diffuse lighting model light rays that travel directly from the light source to the surface of the object and are then reflected to the viewer. </a:t>
            </a:r>
          </a:p>
          <a:p>
            <a:r>
              <a:rPr lang="en-US" sz="2400" dirty="0">
                <a:solidFill>
                  <a:srgbClr val="231F20"/>
                </a:solidFill>
              </a:rPr>
              <a:t>However, in the real world, light often bounces off of multiple intermediate objects before hitting an object and reflecting to the eye.</a:t>
            </a:r>
          </a:p>
          <a:p>
            <a:r>
              <a:rPr lang="en-US" sz="2400" dirty="0">
                <a:solidFill>
                  <a:srgbClr val="231F20"/>
                </a:solidFill>
              </a:rPr>
              <a:t>There’s light everywhere – this is called </a:t>
            </a:r>
            <a:r>
              <a:rPr lang="en-US" sz="2400" i="1" dirty="0">
                <a:solidFill>
                  <a:srgbClr val="231F20"/>
                </a:solidFill>
              </a:rPr>
              <a:t>ambient lighting</a:t>
            </a:r>
            <a:r>
              <a:rPr lang="en-US" sz="2400" dirty="0">
                <a:solidFill>
                  <a:srgbClr val="231F20"/>
                </a:solidFill>
              </a:rPr>
              <a:t>.</a:t>
            </a:r>
            <a:endParaRPr lang="en-US" sz="2400" dirty="0">
              <a:solidFill>
                <a:srgbClr val="000000"/>
              </a:solidFill>
            </a:endParaRPr>
          </a:p>
          <a:p>
            <a:endParaRPr lang="en-US" sz="2800"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FB06D94-0B27-418F-A195-4ED81220C7B0}" type="slidenum">
              <a:rPr lang="en-US"/>
              <a:pPr/>
              <a:t>155</a:t>
            </a:fld>
            <a:endParaRPr lang="en-US"/>
          </a:p>
        </p:txBody>
      </p:sp>
      <p:sp>
        <p:nvSpPr>
          <p:cNvPr id="104450" name="Rectangle 2"/>
          <p:cNvSpPr>
            <a:spLocks noGrp="1" noChangeArrowheads="1"/>
          </p:cNvSpPr>
          <p:nvPr>
            <p:ph type="title"/>
          </p:nvPr>
        </p:nvSpPr>
        <p:spPr/>
        <p:txBody>
          <a:bodyPr/>
          <a:lstStyle/>
          <a:p>
            <a:r>
              <a:rPr lang="en-US" dirty="0"/>
              <a:t>Ambient Lighting Parameters</a:t>
            </a:r>
          </a:p>
        </p:txBody>
      </p:sp>
      <p:sp>
        <p:nvSpPr>
          <p:cNvPr id="104451" name="Rectangle 3"/>
          <p:cNvSpPr>
            <a:spLocks noGrp="1" noChangeArrowheads="1"/>
          </p:cNvSpPr>
          <p:nvPr>
            <p:ph type="body" idx="1"/>
          </p:nvPr>
        </p:nvSpPr>
        <p:spPr/>
        <p:txBody>
          <a:bodyPr/>
          <a:lstStyle/>
          <a:p>
            <a:r>
              <a:rPr lang="en-US" sz="2800" b="1" dirty="0" err="1">
                <a:solidFill>
                  <a:srgbClr val="231F20"/>
                </a:solidFill>
              </a:rPr>
              <a:t>m</a:t>
            </a:r>
            <a:r>
              <a:rPr lang="en-US" sz="2800" i="1" baseline="-25000" dirty="0" err="1">
                <a:solidFill>
                  <a:srgbClr val="231F20"/>
                </a:solidFill>
              </a:rPr>
              <a:t>amb</a:t>
            </a:r>
            <a:r>
              <a:rPr lang="en-US" sz="2800" dirty="0">
                <a:solidFill>
                  <a:srgbClr val="231F20"/>
                </a:solidFill>
              </a:rPr>
              <a:t>: the material’s ambient color. This is almost always the same as the diffuse color </a:t>
            </a:r>
            <a:r>
              <a:rPr lang="en-US" sz="2800" b="1" dirty="0" err="1">
                <a:solidFill>
                  <a:srgbClr val="231F20"/>
                </a:solidFill>
              </a:rPr>
              <a:t>m</a:t>
            </a:r>
            <a:r>
              <a:rPr lang="en-US" sz="2800" i="1" baseline="-25000" dirty="0" err="1">
                <a:solidFill>
                  <a:srgbClr val="231F20"/>
                </a:solidFill>
              </a:rPr>
              <a:t>diff</a:t>
            </a:r>
            <a:r>
              <a:rPr lang="en-US" sz="2800" dirty="0">
                <a:solidFill>
                  <a:srgbClr val="231F20"/>
                </a:solidFill>
              </a:rPr>
              <a:t> (usually defined using a texture map). </a:t>
            </a:r>
          </a:p>
          <a:p>
            <a:r>
              <a:rPr lang="en-US" sz="2800" b="1" dirty="0" err="1">
                <a:solidFill>
                  <a:srgbClr val="231F20"/>
                </a:solidFill>
              </a:rPr>
              <a:t>g</a:t>
            </a:r>
            <a:r>
              <a:rPr lang="en-US" sz="2800" i="1" baseline="-25000" dirty="0" err="1">
                <a:solidFill>
                  <a:srgbClr val="231F20"/>
                </a:solidFill>
              </a:rPr>
              <a:t>amb</a:t>
            </a:r>
            <a:r>
              <a:rPr lang="en-US" sz="2800" i="1" dirty="0">
                <a:solidFill>
                  <a:srgbClr val="231F20"/>
                </a:solidFill>
              </a:rPr>
              <a:t> </a:t>
            </a:r>
            <a:r>
              <a:rPr lang="en-US" sz="2800" dirty="0">
                <a:solidFill>
                  <a:srgbClr val="231F20"/>
                </a:solidFill>
              </a:rPr>
              <a:t>is the global ambient light value for the entire scene.</a:t>
            </a:r>
          </a:p>
          <a:p>
            <a:r>
              <a:rPr lang="en-US" sz="2800" dirty="0">
                <a:solidFill>
                  <a:srgbClr val="231F20"/>
                </a:solidFill>
              </a:rPr>
              <a:t>The ambient lighting equation is simple:</a:t>
            </a:r>
            <a:endParaRPr lang="en-US" sz="2800" dirty="0">
              <a:solidFill>
                <a:srgbClr val="000000"/>
              </a:solidFill>
            </a:endParaRPr>
          </a:p>
          <a:p>
            <a:endParaRPr lang="en-US" sz="2800" dirty="0"/>
          </a:p>
        </p:txBody>
      </p:sp>
      <p:sp>
        <p:nvSpPr>
          <p:cNvPr id="6" name="Date Placeholder 5"/>
          <p:cNvSpPr>
            <a:spLocks noGrp="1"/>
          </p:cNvSpPr>
          <p:nvPr>
            <p:ph type="dt" sz="half" idx="10"/>
          </p:nvPr>
        </p:nvSpPr>
        <p:spPr/>
        <p:txBody>
          <a:bodyPr/>
          <a:lstStyle/>
          <a:p>
            <a:r>
              <a:rPr lang="en-US" smtClean="0"/>
              <a:t>Chapter 10  Notes</a:t>
            </a:r>
            <a:endParaRPr lang="en-US" dirty="0"/>
          </a:p>
        </p:txBody>
      </p:sp>
      <p:sp>
        <p:nvSpPr>
          <p:cNvPr id="7" name="Footer Placeholder 6"/>
          <p:cNvSpPr>
            <a:spLocks noGrp="1"/>
          </p:cNvSpPr>
          <p:nvPr>
            <p:ph type="ftr" sz="quarter" idx="11"/>
          </p:nvPr>
        </p:nvSpPr>
        <p:spPr/>
        <p:txBody>
          <a:bodyPr/>
          <a:lstStyle/>
          <a:p>
            <a:r>
              <a:rPr lang="en-US" smtClean="0"/>
              <a:t>3D Math Primer for Graphics &amp; Game Dev</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2133600" y="4648200"/>
            <a:ext cx="4127500" cy="54072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010BC6C-FDFA-4AC5-890B-2BB428C86A0B}" type="slidenum">
              <a:rPr lang="en-US"/>
              <a:pPr/>
              <a:t>156</a:t>
            </a:fld>
            <a:endParaRPr lang="en-US"/>
          </a:p>
        </p:txBody>
      </p:sp>
      <p:sp>
        <p:nvSpPr>
          <p:cNvPr id="106498" name="Rectangle 2"/>
          <p:cNvSpPr>
            <a:spLocks noGrp="1" noChangeArrowheads="1"/>
          </p:cNvSpPr>
          <p:nvPr>
            <p:ph type="title"/>
          </p:nvPr>
        </p:nvSpPr>
        <p:spPr/>
        <p:txBody>
          <a:bodyPr/>
          <a:lstStyle/>
          <a:p>
            <a:r>
              <a:rPr lang="en-US"/>
              <a:t>Light Attenuation</a:t>
            </a:r>
          </a:p>
        </p:txBody>
      </p:sp>
      <p:sp>
        <p:nvSpPr>
          <p:cNvPr id="106499" name="Rectangle 3"/>
          <p:cNvSpPr>
            <a:spLocks noGrp="1" noChangeArrowheads="1"/>
          </p:cNvSpPr>
          <p:nvPr>
            <p:ph type="body" idx="1"/>
          </p:nvPr>
        </p:nvSpPr>
        <p:spPr/>
        <p:txBody>
          <a:bodyPr/>
          <a:lstStyle/>
          <a:p>
            <a:r>
              <a:rPr lang="en-US" dirty="0"/>
              <a:t>Light intensity falls off with distance from the light source – inversely proportional to the square of the distance.</a:t>
            </a:r>
          </a:p>
          <a:p>
            <a:r>
              <a:rPr lang="en-US" dirty="0"/>
              <a:t>This is called </a:t>
            </a:r>
            <a:r>
              <a:rPr lang="en-US" i="1" dirty="0"/>
              <a:t>attenuation</a:t>
            </a:r>
            <a:r>
              <a:rPr lang="en-US" dirty="0"/>
              <a:t>.</a:t>
            </a:r>
          </a:p>
          <a:p>
            <a:r>
              <a:rPr lang="en-US" dirty="0"/>
              <a:t>To save the multiplication, light attention is often approximated using linear interpolation.</a:t>
            </a:r>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F7E88B8-3F63-4603-A37B-84465EEF9BC3}" type="slidenum">
              <a:rPr lang="en-US"/>
              <a:pPr/>
              <a:t>157</a:t>
            </a:fld>
            <a:endParaRPr lang="en-US"/>
          </a:p>
        </p:txBody>
      </p:sp>
      <p:sp>
        <p:nvSpPr>
          <p:cNvPr id="109570" name="Rectangle 2"/>
          <p:cNvSpPr>
            <a:spLocks noGrp="1" noChangeArrowheads="1"/>
          </p:cNvSpPr>
          <p:nvPr>
            <p:ph type="title"/>
          </p:nvPr>
        </p:nvSpPr>
        <p:spPr/>
        <p:txBody>
          <a:bodyPr/>
          <a:lstStyle/>
          <a:p>
            <a:r>
              <a:rPr lang="en-US"/>
              <a:t>What Gets Attenuated?</a:t>
            </a:r>
          </a:p>
        </p:txBody>
      </p:sp>
      <p:sp>
        <p:nvSpPr>
          <p:cNvPr id="109571" name="Rectangle 3"/>
          <p:cNvSpPr>
            <a:spLocks noGrp="1" noChangeArrowheads="1"/>
          </p:cNvSpPr>
          <p:nvPr>
            <p:ph type="body" idx="1"/>
          </p:nvPr>
        </p:nvSpPr>
        <p:spPr/>
        <p:txBody>
          <a:bodyPr/>
          <a:lstStyle/>
          <a:p>
            <a:r>
              <a:rPr lang="en-US" sz="2400" dirty="0">
                <a:solidFill>
                  <a:srgbClr val="231F20"/>
                </a:solidFill>
              </a:rPr>
              <a:t>Attenuation can be applied to point lights and spotlights—directional lights are not attenuated. </a:t>
            </a:r>
          </a:p>
          <a:p>
            <a:r>
              <a:rPr lang="en-US" sz="2400" dirty="0">
                <a:solidFill>
                  <a:srgbClr val="231F20"/>
                </a:solidFill>
              </a:rPr>
              <a:t>An additional attenuation factor is used for spotlights. </a:t>
            </a:r>
            <a:r>
              <a:rPr lang="en-US" sz="2400" i="1" dirty="0">
                <a:solidFill>
                  <a:srgbClr val="231F20"/>
                </a:solidFill>
              </a:rPr>
              <a:t>Hotspot falloff </a:t>
            </a:r>
            <a:r>
              <a:rPr lang="en-US" sz="2400" dirty="0">
                <a:solidFill>
                  <a:srgbClr val="231F20"/>
                </a:solidFill>
              </a:rPr>
              <a:t>attenuates light as we move closer to the edge of the cone.</a:t>
            </a:r>
          </a:p>
          <a:p>
            <a:r>
              <a:rPr lang="en-US" sz="2400" dirty="0">
                <a:solidFill>
                  <a:srgbClr val="231F20"/>
                </a:solidFill>
              </a:rPr>
              <a:t>Once we have computed the intensity multiplier </a:t>
            </a:r>
            <a:r>
              <a:rPr lang="en-US" sz="2400" i="1" dirty="0" err="1">
                <a:solidFill>
                  <a:srgbClr val="231F20"/>
                </a:solidFill>
              </a:rPr>
              <a:t>i</a:t>
            </a:r>
            <a:r>
              <a:rPr lang="en-US" sz="2400" dirty="0">
                <a:solidFill>
                  <a:srgbClr val="231F20"/>
                </a:solidFill>
              </a:rPr>
              <a:t>, it is applied to the diffuse and </a:t>
            </a:r>
            <a:r>
              <a:rPr lang="en-US" sz="2400" dirty="0" err="1">
                <a:solidFill>
                  <a:srgbClr val="231F20"/>
                </a:solidFill>
              </a:rPr>
              <a:t>specular</a:t>
            </a:r>
            <a:r>
              <a:rPr lang="en-US" sz="2400" dirty="0">
                <a:solidFill>
                  <a:srgbClr val="231F20"/>
                </a:solidFill>
              </a:rPr>
              <a:t> components. Ambient light is not attenuated.</a:t>
            </a:r>
            <a:endParaRPr lang="en-US" sz="2400" dirty="0">
              <a:solidFill>
                <a:srgbClr val="000000"/>
              </a:solidFill>
            </a:endParaRPr>
          </a:p>
          <a:p>
            <a:endParaRPr lang="en-US" sz="2400"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3F09299-B0AC-4149-97A9-1E3C273B1346}" type="slidenum">
              <a:rPr lang="en-US"/>
              <a:pPr/>
              <a:t>158</a:t>
            </a:fld>
            <a:endParaRPr lang="en-US"/>
          </a:p>
        </p:txBody>
      </p:sp>
      <p:sp>
        <p:nvSpPr>
          <p:cNvPr id="107522" name="Rectangle 2"/>
          <p:cNvSpPr>
            <a:spLocks noGrp="1" noChangeArrowheads="1"/>
          </p:cNvSpPr>
          <p:nvPr>
            <p:ph type="title"/>
          </p:nvPr>
        </p:nvSpPr>
        <p:spPr/>
        <p:txBody>
          <a:bodyPr/>
          <a:lstStyle/>
          <a:p>
            <a:r>
              <a:rPr lang="en-US"/>
              <a:t>Falloff Distances</a:t>
            </a:r>
          </a:p>
        </p:txBody>
      </p:sp>
      <p:sp>
        <p:nvSpPr>
          <p:cNvPr id="107523" name="Rectangle 3"/>
          <p:cNvSpPr>
            <a:spLocks noGrp="1" noChangeArrowheads="1"/>
          </p:cNvSpPr>
          <p:nvPr>
            <p:ph type="body" idx="1"/>
          </p:nvPr>
        </p:nvSpPr>
        <p:spPr/>
        <p:txBody>
          <a:bodyPr/>
          <a:lstStyle/>
          <a:p>
            <a:pPr>
              <a:lnSpc>
                <a:spcPct val="90000"/>
              </a:lnSpc>
            </a:pPr>
            <a:r>
              <a:rPr lang="en-US" dirty="0"/>
              <a:t>Linear interpolation of light attenuation uses two parameters.</a:t>
            </a:r>
          </a:p>
          <a:p>
            <a:pPr>
              <a:lnSpc>
                <a:spcPct val="90000"/>
              </a:lnSpc>
            </a:pPr>
            <a:r>
              <a:rPr lang="en-US" i="1" dirty="0" err="1"/>
              <a:t>d</a:t>
            </a:r>
            <a:r>
              <a:rPr lang="en-US" i="1" baseline="-25000" dirty="0" err="1"/>
              <a:t>min</a:t>
            </a:r>
            <a:r>
              <a:rPr lang="en-US" dirty="0"/>
              <a:t> is the </a:t>
            </a:r>
            <a:r>
              <a:rPr lang="en-US" i="1" dirty="0"/>
              <a:t>minimum falloff distance</a:t>
            </a:r>
            <a:r>
              <a:rPr lang="en-US" dirty="0"/>
              <a:t>. At distances </a:t>
            </a:r>
            <a:r>
              <a:rPr lang="en-US" i="1" dirty="0"/>
              <a:t>d</a:t>
            </a:r>
            <a:r>
              <a:rPr lang="en-US" dirty="0"/>
              <a:t> </a:t>
            </a:r>
            <a:r>
              <a:rPr lang="en-US" dirty="0">
                <a:sym typeface="Symbol" pitchFamily="18" charset="2"/>
              </a:rPr>
              <a:t> </a:t>
            </a:r>
            <a:r>
              <a:rPr lang="en-US" i="1" dirty="0" err="1"/>
              <a:t>d</a:t>
            </a:r>
            <a:r>
              <a:rPr lang="en-US" i="1" baseline="-25000" dirty="0" err="1"/>
              <a:t>min</a:t>
            </a:r>
            <a:r>
              <a:rPr lang="en-US" dirty="0"/>
              <a:t>, the light has intensity 1.0</a:t>
            </a:r>
          </a:p>
          <a:p>
            <a:pPr>
              <a:lnSpc>
                <a:spcPct val="90000"/>
              </a:lnSpc>
            </a:pPr>
            <a:r>
              <a:rPr lang="en-US" i="1" dirty="0" err="1"/>
              <a:t>d</a:t>
            </a:r>
            <a:r>
              <a:rPr lang="en-US" i="1" baseline="-25000" dirty="0" err="1"/>
              <a:t>max</a:t>
            </a:r>
            <a:r>
              <a:rPr lang="en-US" dirty="0"/>
              <a:t> is the </a:t>
            </a:r>
            <a:r>
              <a:rPr lang="en-US" i="1" dirty="0"/>
              <a:t>maximum falloff distance</a:t>
            </a:r>
            <a:r>
              <a:rPr lang="en-US" dirty="0"/>
              <a:t>. At distances </a:t>
            </a:r>
            <a:r>
              <a:rPr lang="en-US" i="1" dirty="0"/>
              <a:t>d</a:t>
            </a:r>
            <a:r>
              <a:rPr lang="en-US" dirty="0"/>
              <a:t> </a:t>
            </a:r>
            <a:r>
              <a:rPr lang="en-US" dirty="0">
                <a:sym typeface="Symbol" pitchFamily="18" charset="2"/>
              </a:rPr>
              <a:t> </a:t>
            </a:r>
            <a:r>
              <a:rPr lang="en-US" i="1" dirty="0" err="1"/>
              <a:t>d</a:t>
            </a:r>
            <a:r>
              <a:rPr lang="en-US" i="1" baseline="-25000" dirty="0" err="1"/>
              <a:t>max</a:t>
            </a:r>
            <a:r>
              <a:rPr lang="en-US" dirty="0"/>
              <a:t>, the light has intensity 0.0</a:t>
            </a:r>
          </a:p>
          <a:p>
            <a:pPr>
              <a:lnSpc>
                <a:spcPct val="90000"/>
              </a:lnSpc>
            </a:pPr>
            <a:r>
              <a:rPr lang="en-US" dirty="0"/>
              <a:t>At distances </a:t>
            </a:r>
            <a:r>
              <a:rPr lang="en-US" i="1" dirty="0" err="1"/>
              <a:t>d</a:t>
            </a:r>
            <a:r>
              <a:rPr lang="en-US" i="1" baseline="-25000" dirty="0" err="1"/>
              <a:t>min</a:t>
            </a:r>
            <a:r>
              <a:rPr lang="en-US" i="1" baseline="-25000" dirty="0"/>
              <a:t> </a:t>
            </a:r>
            <a:r>
              <a:rPr lang="en-US" dirty="0">
                <a:sym typeface="Symbol" pitchFamily="18" charset="2"/>
              </a:rPr>
              <a:t> </a:t>
            </a:r>
            <a:r>
              <a:rPr lang="en-US" i="1" dirty="0"/>
              <a:t>d </a:t>
            </a:r>
            <a:r>
              <a:rPr lang="en-US" dirty="0">
                <a:sym typeface="Symbol" pitchFamily="18" charset="2"/>
              </a:rPr>
              <a:t> </a:t>
            </a:r>
            <a:r>
              <a:rPr lang="en-US" i="1" dirty="0" err="1"/>
              <a:t>d</a:t>
            </a:r>
            <a:r>
              <a:rPr lang="en-US" i="1" baseline="-25000" dirty="0" err="1"/>
              <a:t>max</a:t>
            </a:r>
            <a:r>
              <a:rPr lang="en-US" i="1" baseline="-25000" dirty="0"/>
              <a:t> </a:t>
            </a:r>
            <a:r>
              <a:rPr lang="en-US" dirty="0"/>
              <a:t>the light intensity varies with 1/</a:t>
            </a:r>
            <a:r>
              <a:rPr lang="en-US" i="1" dirty="0"/>
              <a:t>d.</a:t>
            </a:r>
          </a:p>
          <a:p>
            <a:pPr>
              <a:lnSpc>
                <a:spcPct val="90000"/>
              </a:lnSpc>
            </a:pPr>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14921F4-13C3-4787-8218-BE77C54C4510}" type="slidenum">
              <a:rPr lang="en-US"/>
              <a:pPr/>
              <a:t>159</a:t>
            </a:fld>
            <a:endParaRPr lang="en-US"/>
          </a:p>
        </p:txBody>
      </p:sp>
      <p:sp>
        <p:nvSpPr>
          <p:cNvPr id="110594" name="Rectangle 2"/>
          <p:cNvSpPr>
            <a:spLocks noGrp="1" noChangeArrowheads="1"/>
          </p:cNvSpPr>
          <p:nvPr>
            <p:ph type="title"/>
          </p:nvPr>
        </p:nvSpPr>
        <p:spPr/>
        <p:txBody>
          <a:bodyPr/>
          <a:lstStyle/>
          <a:p>
            <a:r>
              <a:rPr lang="en-US"/>
              <a:t>The Full Lighting Equation</a:t>
            </a:r>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pic>
        <p:nvPicPr>
          <p:cNvPr id="18434" name="Picture 2"/>
          <p:cNvPicPr>
            <a:picLocks noChangeAspect="1" noChangeArrowheads="1"/>
          </p:cNvPicPr>
          <p:nvPr/>
        </p:nvPicPr>
        <p:blipFill>
          <a:blip r:embed="rId2" cstate="print"/>
          <a:srcRect/>
          <a:stretch>
            <a:fillRect/>
          </a:stretch>
        </p:blipFill>
        <p:spPr bwMode="auto">
          <a:xfrm>
            <a:off x="304800" y="2637868"/>
            <a:ext cx="8534399" cy="180412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Lighting Equation</a:t>
            </a:r>
            <a:endParaRPr lang="en-US" dirty="0"/>
          </a:p>
        </p:txBody>
      </p:sp>
      <p:sp>
        <p:nvSpPr>
          <p:cNvPr id="3" name="Content Placeholder 2"/>
          <p:cNvSpPr>
            <a:spLocks noGrp="1"/>
          </p:cNvSpPr>
          <p:nvPr>
            <p:ph idx="1"/>
          </p:nvPr>
        </p:nvSpPr>
        <p:spPr>
          <a:xfrm>
            <a:off x="457200" y="3276600"/>
            <a:ext cx="8229600" cy="2849563"/>
          </a:xfrm>
        </p:spPr>
        <p:txBody>
          <a:bodyPr/>
          <a:lstStyle/>
          <a:p>
            <a:pPr>
              <a:buNone/>
            </a:pPr>
            <a:r>
              <a:rPr lang="en-US" dirty="0" smtClean="0"/>
              <a:t>More detail on the next slide…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381000" y="1752600"/>
            <a:ext cx="8258175" cy="104491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2C15BFD7-159D-423E-AD9B-C85D8DF54615}" type="slidenum">
              <a:rPr lang="en-US"/>
              <a:pPr/>
              <a:t>160</a:t>
            </a:fld>
            <a:endParaRPr lang="en-US"/>
          </a:p>
        </p:txBody>
      </p:sp>
      <p:sp>
        <p:nvSpPr>
          <p:cNvPr id="120834" name="Rectangle 2"/>
          <p:cNvSpPr>
            <a:spLocks noGrp="1" noChangeArrowheads="1"/>
          </p:cNvSpPr>
          <p:nvPr>
            <p:ph type="title"/>
          </p:nvPr>
        </p:nvSpPr>
        <p:spPr/>
        <p:txBody>
          <a:bodyPr/>
          <a:lstStyle/>
          <a:p>
            <a:r>
              <a:rPr lang="en-US" dirty="0" smtClean="0"/>
              <a:t>Example</a:t>
            </a:r>
            <a:endParaRPr lang="en-US" dirty="0"/>
          </a:p>
        </p:txBody>
      </p:sp>
      <p:sp>
        <p:nvSpPr>
          <p:cNvPr id="120835" name="Rectangle 3"/>
          <p:cNvSpPr>
            <a:spLocks noGrp="1" noChangeArrowheads="1"/>
          </p:cNvSpPr>
          <p:nvPr>
            <p:ph type="body" idx="1"/>
          </p:nvPr>
        </p:nvSpPr>
        <p:spPr>
          <a:xfrm>
            <a:off x="4343400" y="1600200"/>
            <a:ext cx="4343400" cy="4525963"/>
          </a:xfrm>
        </p:spPr>
        <p:txBody>
          <a:bodyPr>
            <a:normAutofit fontScale="92500" lnSpcReduction="10000"/>
          </a:bodyPr>
          <a:lstStyle/>
          <a:p>
            <a:r>
              <a:rPr lang="en-US" dirty="0">
                <a:solidFill>
                  <a:srgbClr val="231F20"/>
                </a:solidFill>
              </a:rPr>
              <a:t>The ear is lit just as bright as the nose, even though it is actually in the shadow of the head.</a:t>
            </a:r>
          </a:p>
          <a:p>
            <a:r>
              <a:rPr lang="en-US" dirty="0">
                <a:solidFill>
                  <a:srgbClr val="231F20"/>
                </a:solidFill>
              </a:rPr>
              <a:t>This is a consequence of using a local lighting model. </a:t>
            </a:r>
          </a:p>
          <a:p>
            <a:r>
              <a:rPr lang="en-US" dirty="0">
                <a:solidFill>
                  <a:srgbClr val="231F20"/>
                </a:solidFill>
              </a:rPr>
              <a:t>For shadows, a more advanced technique must be used.</a:t>
            </a:r>
            <a:endParaRPr lang="en-US" dirty="0">
              <a:solidFill>
                <a:srgbClr val="000000"/>
              </a:solidFill>
            </a:endParaRPr>
          </a:p>
          <a:p>
            <a:endParaRPr lang="en-US" dirty="0"/>
          </a:p>
        </p:txBody>
      </p:sp>
      <p:pic>
        <p:nvPicPr>
          <p:cNvPr id="9219" name="Picture 3"/>
          <p:cNvPicPr>
            <a:picLocks noChangeAspect="1" noChangeArrowheads="1"/>
          </p:cNvPicPr>
          <p:nvPr/>
        </p:nvPicPr>
        <p:blipFill>
          <a:blip r:embed="rId2" cstate="print"/>
          <a:srcRect/>
          <a:stretch>
            <a:fillRect/>
          </a:stretch>
        </p:blipFill>
        <p:spPr bwMode="auto">
          <a:xfrm>
            <a:off x="609600" y="1676400"/>
            <a:ext cx="3276600" cy="4368800"/>
          </a:xfrm>
          <a:prstGeom prst="rect">
            <a:avLst/>
          </a:prstGeom>
          <a:noFill/>
          <a:ln w="9525">
            <a:noFill/>
            <a:miter lim="800000"/>
            <a:headEnd/>
            <a:tailEnd/>
          </a:ln>
          <a:effectLst>
            <a:outerShdw blurRad="203200" dist="38100" dir="2700000" sx="103000" sy="103000" algn="tl" rotWithShape="0">
              <a:prstClr val="black">
                <a:alpha val="40000"/>
              </a:prstClr>
            </a:outerShdw>
          </a:effectLst>
        </p:spPr>
      </p:pic>
      <p:sp>
        <p:nvSpPr>
          <p:cNvPr id="8" name="Date Placeholder 7"/>
          <p:cNvSpPr>
            <a:spLocks noGrp="1"/>
          </p:cNvSpPr>
          <p:nvPr>
            <p:ph type="dt" sz="half" idx="10"/>
          </p:nvPr>
        </p:nvSpPr>
        <p:spPr/>
        <p:txBody>
          <a:bodyPr/>
          <a:lstStyle/>
          <a:p>
            <a:r>
              <a:rPr lang="en-US" smtClean="0"/>
              <a:t>Chapter 10  Notes</a:t>
            </a:r>
            <a:endParaRPr lang="en-US" dirty="0"/>
          </a:p>
        </p:txBody>
      </p:sp>
      <p:sp>
        <p:nvSpPr>
          <p:cNvPr id="9" name="Footer Placeholder 8"/>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Specular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161</a:t>
            </a:fld>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895600" y="1600200"/>
            <a:ext cx="3366349" cy="4490794"/>
          </a:xfrm>
          <a:prstGeom prst="rect">
            <a:avLst/>
          </a:prstGeom>
          <a:noFill/>
          <a:ln w="9525">
            <a:noFill/>
            <a:miter lim="800000"/>
            <a:headEnd/>
            <a:tailEnd/>
          </a:ln>
          <a:effectLst>
            <a:outerShdw blurRad="2032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162</a:t>
            </a:fld>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2895600" y="1600200"/>
            <a:ext cx="3366349" cy="4490794"/>
          </a:xfrm>
          <a:prstGeom prst="rect">
            <a:avLst/>
          </a:prstGeom>
          <a:noFill/>
          <a:ln w="9525">
            <a:noFill/>
            <a:miter lim="800000"/>
            <a:headEnd/>
            <a:tailEnd/>
          </a:ln>
          <a:effectLst>
            <a:outerShdw blurRad="2032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Ambient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163</a:t>
            </a:fld>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2895600" y="1600200"/>
            <a:ext cx="3366349" cy="4490794"/>
          </a:xfrm>
          <a:prstGeom prst="rect">
            <a:avLst/>
          </a:prstGeom>
          <a:noFill/>
          <a:ln w="9525">
            <a:noFill/>
            <a:miter lim="800000"/>
            <a:headEnd/>
            <a:tailEnd/>
          </a:ln>
          <a:effectLst>
            <a:outerShdw blurRad="2032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2FF0ED79-707F-46FC-A70C-6255DDC6E0B5}" type="slidenum">
              <a:rPr lang="en-US"/>
              <a:pPr/>
              <a:t>164</a:t>
            </a:fld>
            <a:endParaRPr lang="en-US"/>
          </a:p>
        </p:txBody>
      </p:sp>
      <p:sp>
        <p:nvSpPr>
          <p:cNvPr id="122882" name="Rectangle 2"/>
          <p:cNvSpPr>
            <a:spLocks noGrp="1" noChangeArrowheads="1"/>
          </p:cNvSpPr>
          <p:nvPr>
            <p:ph type="title"/>
          </p:nvPr>
        </p:nvSpPr>
        <p:spPr/>
        <p:txBody>
          <a:bodyPr/>
          <a:lstStyle/>
          <a:p>
            <a:r>
              <a:rPr lang="en-US" dirty="0" smtClean="0"/>
              <a:t>Ambient</a:t>
            </a:r>
            <a:endParaRPr lang="en-US" dirty="0"/>
          </a:p>
        </p:txBody>
      </p:sp>
      <p:sp>
        <p:nvSpPr>
          <p:cNvPr id="122883" name="Rectangle 3"/>
          <p:cNvSpPr>
            <a:spLocks noGrp="1" noChangeArrowheads="1"/>
          </p:cNvSpPr>
          <p:nvPr>
            <p:ph type="body" idx="1"/>
          </p:nvPr>
        </p:nvSpPr>
        <p:spPr/>
        <p:txBody>
          <a:bodyPr/>
          <a:lstStyle/>
          <a:p>
            <a:r>
              <a:rPr lang="en-US" dirty="0">
                <a:solidFill>
                  <a:srgbClr val="231F20"/>
                </a:solidFill>
              </a:rPr>
              <a:t>Without ambient light the side of the head that is facing away from the light is completely black.</a:t>
            </a:r>
          </a:p>
          <a:p>
            <a:r>
              <a:rPr lang="en-US" dirty="0">
                <a:solidFill>
                  <a:srgbClr val="231F20"/>
                </a:solidFill>
              </a:rPr>
              <a:t>In order to light the back side of objects, you must use ambient light. </a:t>
            </a:r>
          </a:p>
          <a:p>
            <a:r>
              <a:rPr lang="en-US" dirty="0">
                <a:solidFill>
                  <a:srgbClr val="231F20"/>
                </a:solidFill>
              </a:rPr>
              <a:t>Or, you can place enough lights in your scene so that every surface is lit directly.</a:t>
            </a:r>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B3D70DC3-4EA3-4BC1-98CD-8AC9D3FB2C75}" type="slidenum">
              <a:rPr lang="en-US"/>
              <a:pPr/>
              <a:t>165</a:t>
            </a:fld>
            <a:endParaRPr lang="en-US"/>
          </a:p>
        </p:txBody>
      </p:sp>
      <p:sp>
        <p:nvSpPr>
          <p:cNvPr id="123906" name="Rectangle 2"/>
          <p:cNvSpPr>
            <a:spLocks noGrp="1" noChangeArrowheads="1"/>
          </p:cNvSpPr>
          <p:nvPr>
            <p:ph type="title"/>
          </p:nvPr>
        </p:nvSpPr>
        <p:spPr/>
        <p:txBody>
          <a:bodyPr/>
          <a:lstStyle/>
          <a:p>
            <a:r>
              <a:rPr lang="en-US" dirty="0"/>
              <a:t>Notes</a:t>
            </a:r>
          </a:p>
        </p:txBody>
      </p:sp>
      <p:sp>
        <p:nvSpPr>
          <p:cNvPr id="123907" name="Rectangle 3"/>
          <p:cNvSpPr>
            <a:spLocks noGrp="1" noChangeArrowheads="1"/>
          </p:cNvSpPr>
          <p:nvPr>
            <p:ph type="body" idx="1"/>
          </p:nvPr>
        </p:nvSpPr>
        <p:spPr/>
        <p:txBody>
          <a:bodyPr/>
          <a:lstStyle/>
          <a:p>
            <a:pPr>
              <a:lnSpc>
                <a:spcPct val="90000"/>
              </a:lnSpc>
            </a:pPr>
            <a:r>
              <a:rPr lang="en-US" dirty="0">
                <a:solidFill>
                  <a:srgbClr val="231F20"/>
                </a:solidFill>
              </a:rPr>
              <a:t>With only ambient lighting, just the silhouette is visible. </a:t>
            </a:r>
          </a:p>
          <a:p>
            <a:pPr>
              <a:lnSpc>
                <a:spcPct val="90000"/>
              </a:lnSpc>
            </a:pPr>
            <a:r>
              <a:rPr lang="en-US" dirty="0">
                <a:solidFill>
                  <a:srgbClr val="231F20"/>
                </a:solidFill>
              </a:rPr>
              <a:t>Lighting is an extremely powerful visual cue that makes the object appear 3D.</a:t>
            </a:r>
          </a:p>
          <a:p>
            <a:pPr>
              <a:lnSpc>
                <a:spcPct val="90000"/>
              </a:lnSpc>
            </a:pPr>
            <a:r>
              <a:rPr lang="en-US" dirty="0">
                <a:solidFill>
                  <a:srgbClr val="231F20"/>
                </a:solidFill>
              </a:rPr>
              <a:t>The solution to this “cartoon” effect is, again, to place a sufficient number of lights in the scene so that every surface is lit directly.</a:t>
            </a:r>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FF801B7-06D2-4059-9007-ABC813587C47}" type="slidenum">
              <a:rPr lang="en-US"/>
              <a:pPr/>
              <a:t>166</a:t>
            </a:fld>
            <a:endParaRPr lang="en-US"/>
          </a:p>
        </p:txBody>
      </p:sp>
      <p:sp>
        <p:nvSpPr>
          <p:cNvPr id="124930" name="Rectangle 2"/>
          <p:cNvSpPr>
            <a:spLocks noGrp="1" noChangeArrowheads="1"/>
          </p:cNvSpPr>
          <p:nvPr>
            <p:ph type="title"/>
          </p:nvPr>
        </p:nvSpPr>
        <p:spPr/>
        <p:txBody>
          <a:bodyPr/>
          <a:lstStyle/>
          <a:p>
            <a:r>
              <a:rPr lang="en-US"/>
              <a:t>Multiple Lights</a:t>
            </a:r>
          </a:p>
        </p:txBody>
      </p:sp>
      <p:sp>
        <p:nvSpPr>
          <p:cNvPr id="124931" name="Rectangle 3"/>
          <p:cNvSpPr>
            <a:spLocks noGrp="1" noChangeArrowheads="1"/>
          </p:cNvSpPr>
          <p:nvPr>
            <p:ph type="body" idx="1"/>
          </p:nvPr>
        </p:nvSpPr>
        <p:spPr>
          <a:xfrm>
            <a:off x="457200" y="1600201"/>
            <a:ext cx="8229600" cy="1219200"/>
          </a:xfrm>
        </p:spPr>
        <p:txBody>
          <a:bodyPr/>
          <a:lstStyle/>
          <a:p>
            <a:pPr marL="0" indent="0">
              <a:buNone/>
            </a:pPr>
            <a:r>
              <a:rPr lang="en-US" dirty="0"/>
              <a:t>Sum the </a:t>
            </a:r>
            <a:r>
              <a:rPr lang="en-US" dirty="0" err="1"/>
              <a:t>specular</a:t>
            </a:r>
            <a:r>
              <a:rPr lang="en-US" dirty="0"/>
              <a:t> and diffuse components from each light source.</a:t>
            </a:r>
          </a:p>
        </p:txBody>
      </p:sp>
      <p:sp>
        <p:nvSpPr>
          <p:cNvPr id="6" name="Date Placeholder 5"/>
          <p:cNvSpPr>
            <a:spLocks noGrp="1"/>
          </p:cNvSpPr>
          <p:nvPr>
            <p:ph type="dt" sz="half" idx="10"/>
          </p:nvPr>
        </p:nvSpPr>
        <p:spPr/>
        <p:txBody>
          <a:bodyPr/>
          <a:lstStyle/>
          <a:p>
            <a:r>
              <a:rPr lang="en-US" smtClean="0"/>
              <a:t>Chapter 10  Notes</a:t>
            </a:r>
            <a:endParaRPr lang="en-US" dirty="0"/>
          </a:p>
        </p:txBody>
      </p:sp>
      <p:sp>
        <p:nvSpPr>
          <p:cNvPr id="7" name="Footer Placeholder 6"/>
          <p:cNvSpPr>
            <a:spLocks noGrp="1"/>
          </p:cNvSpPr>
          <p:nvPr>
            <p:ph type="ftr" sz="quarter" idx="11"/>
          </p:nvPr>
        </p:nvSpPr>
        <p:spPr/>
        <p:txBody>
          <a:bodyPr/>
          <a:lstStyle/>
          <a:p>
            <a:r>
              <a:rPr lang="en-US" smtClean="0"/>
              <a:t>3D Math Primer for Graphics &amp; Game Dev</a:t>
            </a:r>
            <a:endParaRPr lang="en-US" dirty="0"/>
          </a:p>
        </p:txBody>
      </p:sp>
      <p:pic>
        <p:nvPicPr>
          <p:cNvPr id="19458" name="Picture 2"/>
          <p:cNvPicPr>
            <a:picLocks noChangeAspect="1" noChangeArrowheads="1"/>
          </p:cNvPicPr>
          <p:nvPr/>
        </p:nvPicPr>
        <p:blipFill>
          <a:blip r:embed="rId2" cstate="print"/>
          <a:srcRect/>
          <a:stretch>
            <a:fillRect/>
          </a:stretch>
        </p:blipFill>
        <p:spPr bwMode="auto">
          <a:xfrm>
            <a:off x="533400" y="2667000"/>
            <a:ext cx="7915275" cy="30289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1A7FC3B-2328-4809-A5D0-17CDE6784AA7}" type="slidenum">
              <a:rPr lang="en-US"/>
              <a:pPr/>
              <a:t>167</a:t>
            </a:fld>
            <a:endParaRPr lang="en-US"/>
          </a:p>
        </p:txBody>
      </p:sp>
      <p:sp>
        <p:nvSpPr>
          <p:cNvPr id="134146" name="Rectangle 2"/>
          <p:cNvSpPr>
            <a:spLocks noGrp="1" noChangeArrowheads="1"/>
          </p:cNvSpPr>
          <p:nvPr>
            <p:ph type="title"/>
          </p:nvPr>
        </p:nvSpPr>
        <p:spPr/>
        <p:txBody>
          <a:bodyPr/>
          <a:lstStyle/>
          <a:p>
            <a:r>
              <a:rPr lang="en-US"/>
              <a:t>Shading Triangles</a:t>
            </a:r>
          </a:p>
        </p:txBody>
      </p:sp>
      <p:sp>
        <p:nvSpPr>
          <p:cNvPr id="134147" name="Rectangle 3"/>
          <p:cNvSpPr>
            <a:spLocks noGrp="1" noChangeArrowheads="1"/>
          </p:cNvSpPr>
          <p:nvPr>
            <p:ph type="body" idx="1"/>
          </p:nvPr>
        </p:nvSpPr>
        <p:spPr/>
        <p:txBody>
          <a:bodyPr/>
          <a:lstStyle/>
          <a:p>
            <a:r>
              <a:rPr lang="en-US" i="1" dirty="0" err="1"/>
              <a:t>Phong</a:t>
            </a:r>
            <a:r>
              <a:rPr lang="en-US" i="1" dirty="0"/>
              <a:t> shading</a:t>
            </a:r>
            <a:r>
              <a:rPr lang="en-US" dirty="0"/>
              <a:t>: compute lighting equation for every pixel.</a:t>
            </a:r>
          </a:p>
          <a:p>
            <a:r>
              <a:rPr lang="en-US" i="1" dirty="0" err="1"/>
              <a:t>Gouraud</a:t>
            </a:r>
            <a:r>
              <a:rPr lang="en-US" i="1" dirty="0"/>
              <a:t> shading</a:t>
            </a:r>
            <a:r>
              <a:rPr lang="en-US" dirty="0"/>
              <a:t>: compute lighting equation at vertices and interpolate across triangle.</a:t>
            </a:r>
          </a:p>
          <a:p>
            <a:r>
              <a:rPr lang="en-US" i="1" dirty="0"/>
              <a:t>Flat shading</a:t>
            </a:r>
            <a:r>
              <a:rPr lang="en-US" dirty="0"/>
              <a:t>: compute a single lighting value for the whole triangle.</a:t>
            </a:r>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5CC06349-0AEF-4771-8388-DF234EDFC2A4}" type="slidenum">
              <a:rPr lang="en-US"/>
              <a:pPr/>
              <a:t>168</a:t>
            </a:fld>
            <a:endParaRPr lang="en-US"/>
          </a:p>
        </p:txBody>
      </p:sp>
      <p:sp>
        <p:nvSpPr>
          <p:cNvPr id="135170" name="Rectangle 2"/>
          <p:cNvSpPr>
            <a:spLocks noGrp="1" noChangeArrowheads="1"/>
          </p:cNvSpPr>
          <p:nvPr>
            <p:ph type="title"/>
          </p:nvPr>
        </p:nvSpPr>
        <p:spPr/>
        <p:txBody>
          <a:bodyPr/>
          <a:lstStyle/>
          <a:p>
            <a:r>
              <a:rPr lang="en-US"/>
              <a:t>Compare and Contrast</a:t>
            </a:r>
          </a:p>
        </p:txBody>
      </p:sp>
      <p:sp>
        <p:nvSpPr>
          <p:cNvPr id="135171" name="Rectangle 3"/>
          <p:cNvSpPr>
            <a:spLocks noGrp="1" noChangeArrowheads="1"/>
          </p:cNvSpPr>
          <p:nvPr>
            <p:ph type="body" idx="1"/>
          </p:nvPr>
        </p:nvSpPr>
        <p:spPr/>
        <p:txBody>
          <a:bodyPr/>
          <a:lstStyle/>
          <a:p>
            <a:r>
              <a:rPr lang="en-US" i="1" dirty="0" err="1"/>
              <a:t>Phong</a:t>
            </a:r>
            <a:r>
              <a:rPr lang="en-US" dirty="0"/>
              <a:t> </a:t>
            </a:r>
            <a:r>
              <a:rPr lang="en-US" i="1" dirty="0"/>
              <a:t>shading</a:t>
            </a:r>
            <a:r>
              <a:rPr lang="en-US" dirty="0"/>
              <a:t> looks best but is slow.</a:t>
            </a:r>
          </a:p>
          <a:p>
            <a:r>
              <a:rPr lang="en-US" i="1" dirty="0"/>
              <a:t>Flat shading</a:t>
            </a:r>
            <a:r>
              <a:rPr lang="en-US" dirty="0"/>
              <a:t> looks worst but is fast.</a:t>
            </a:r>
          </a:p>
          <a:p>
            <a:r>
              <a:rPr lang="en-US" i="1" dirty="0" err="1"/>
              <a:t>Gouraud</a:t>
            </a:r>
            <a:r>
              <a:rPr lang="en-US" i="1" dirty="0"/>
              <a:t> shading</a:t>
            </a:r>
            <a:r>
              <a:rPr lang="en-US" dirty="0"/>
              <a:t> is a compromise. (It neither looks good nor is fast.)</a:t>
            </a:r>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2"/>
          </p:nvPr>
        </p:nvSpPr>
        <p:spPr/>
        <p:txBody>
          <a:bodyPr/>
          <a:lstStyle/>
          <a:p>
            <a:fld id="{A6089719-4A95-4BC1-934B-E93FC2E89FD7}" type="slidenum">
              <a:rPr lang="en-US"/>
              <a:pPr/>
              <a:t>169</a:t>
            </a:fld>
            <a:endParaRPr lang="en-US"/>
          </a:p>
        </p:txBody>
      </p:sp>
      <p:sp>
        <p:nvSpPr>
          <p:cNvPr id="137218" name="Rectangle 2"/>
          <p:cNvSpPr>
            <a:spLocks noGrp="1" noChangeArrowheads="1"/>
          </p:cNvSpPr>
          <p:nvPr>
            <p:ph type="title"/>
          </p:nvPr>
        </p:nvSpPr>
        <p:spPr/>
        <p:txBody>
          <a:bodyPr/>
          <a:lstStyle/>
          <a:p>
            <a:r>
              <a:rPr lang="en-US"/>
              <a:t>Flat Shading</a:t>
            </a:r>
          </a:p>
        </p:txBody>
      </p:sp>
      <p:pic>
        <p:nvPicPr>
          <p:cNvPr id="137220" name="Picture 4" descr="C:\Documents and Settings\ian\My Documents\classes\2003\Spring\4330\Notes\Graphics\lighting_flat_teapot.jpg"/>
          <p:cNvPicPr>
            <a:picLocks noChangeAspect="1" noChangeArrowheads="1"/>
          </p:cNvPicPr>
          <p:nvPr/>
        </p:nvPicPr>
        <p:blipFill>
          <a:blip r:embed="rId2" cstate="print"/>
          <a:srcRect/>
          <a:stretch>
            <a:fillRect/>
          </a:stretch>
        </p:blipFill>
        <p:spPr bwMode="auto">
          <a:xfrm>
            <a:off x="838200" y="1752600"/>
            <a:ext cx="7423150" cy="4333875"/>
          </a:xfrm>
          <a:prstGeom prst="rect">
            <a:avLst/>
          </a:prstGeom>
          <a:noFill/>
          <a:effectLst>
            <a:outerShdw blurRad="482600" dist="38100" dir="2700000" sx="102000" sy="102000" algn="tl" rotWithShape="0">
              <a:prstClr val="black">
                <a:alpha val="40000"/>
              </a:prstClr>
            </a:outerShdw>
          </a:effectLst>
        </p:spPr>
      </p:pic>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Lighting Equation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pic>
        <p:nvPicPr>
          <p:cNvPr id="6149" name="Picture 5"/>
          <p:cNvPicPr>
            <a:picLocks noChangeAspect="1" noChangeArrowheads="1"/>
          </p:cNvPicPr>
          <p:nvPr/>
        </p:nvPicPr>
        <p:blipFill>
          <a:blip r:embed="rId2" cstate="print"/>
          <a:srcRect/>
          <a:stretch>
            <a:fillRect/>
          </a:stretch>
        </p:blipFill>
        <p:spPr bwMode="auto">
          <a:xfrm>
            <a:off x="533400" y="1828800"/>
            <a:ext cx="8153400" cy="4191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8FADF87-4CD6-4E4C-B543-59B00B62EDC3}" type="slidenum">
              <a:rPr lang="en-US"/>
              <a:pPr/>
              <a:t>170</a:t>
            </a:fld>
            <a:endParaRPr lang="en-US"/>
          </a:p>
        </p:txBody>
      </p:sp>
      <p:sp>
        <p:nvSpPr>
          <p:cNvPr id="138242" name="Rectangle 2"/>
          <p:cNvSpPr>
            <a:spLocks noGrp="1" noChangeArrowheads="1"/>
          </p:cNvSpPr>
          <p:nvPr>
            <p:ph type="title"/>
          </p:nvPr>
        </p:nvSpPr>
        <p:spPr/>
        <p:txBody>
          <a:bodyPr/>
          <a:lstStyle/>
          <a:p>
            <a:r>
              <a:rPr lang="en-US"/>
              <a:t>Gouraud Shading</a:t>
            </a:r>
          </a:p>
        </p:txBody>
      </p:sp>
      <p:pic>
        <p:nvPicPr>
          <p:cNvPr id="138244" name="Picture 4" descr="C:\Documents and Settings\ian\My Documents\classes\2003\Spring\4330\Notes\Graphics\lighting_gauraud_teapot.jpg"/>
          <p:cNvPicPr>
            <a:picLocks noChangeAspect="1" noChangeArrowheads="1"/>
          </p:cNvPicPr>
          <p:nvPr/>
        </p:nvPicPr>
        <p:blipFill>
          <a:blip r:embed="rId2" cstate="print"/>
          <a:srcRect/>
          <a:stretch>
            <a:fillRect/>
          </a:stretch>
        </p:blipFill>
        <p:spPr bwMode="auto">
          <a:xfrm>
            <a:off x="839788" y="1754188"/>
            <a:ext cx="7423150" cy="4333875"/>
          </a:xfrm>
          <a:prstGeom prst="rect">
            <a:avLst/>
          </a:prstGeom>
          <a:noFill/>
          <a:effectLst>
            <a:outerShdw blurRad="609600" dist="38100" dir="2700000" sx="102000" sy="102000" algn="tl" rotWithShape="0">
              <a:prstClr val="black">
                <a:alpha val="40000"/>
              </a:prstClr>
            </a:outerShdw>
          </a:effectLst>
        </p:spPr>
      </p:pic>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2"/>
          </p:nvPr>
        </p:nvSpPr>
        <p:spPr/>
        <p:txBody>
          <a:bodyPr/>
          <a:lstStyle/>
          <a:p>
            <a:fld id="{C9FC7809-365B-4D52-A58E-55F8160F4A1D}" type="slidenum">
              <a:rPr lang="en-US"/>
              <a:pPr/>
              <a:t>171</a:t>
            </a:fld>
            <a:endParaRPr lang="en-US"/>
          </a:p>
        </p:txBody>
      </p:sp>
      <p:sp>
        <p:nvSpPr>
          <p:cNvPr id="139266" name="Rectangle 2"/>
          <p:cNvSpPr>
            <a:spLocks noGrp="1" noChangeArrowheads="1"/>
          </p:cNvSpPr>
          <p:nvPr>
            <p:ph type="title"/>
          </p:nvPr>
        </p:nvSpPr>
        <p:spPr/>
        <p:txBody>
          <a:bodyPr/>
          <a:lstStyle/>
          <a:p>
            <a:r>
              <a:rPr lang="en-US"/>
              <a:t>Phong Shading</a:t>
            </a:r>
          </a:p>
        </p:txBody>
      </p:sp>
      <p:pic>
        <p:nvPicPr>
          <p:cNvPr id="139267" name="Picture 3" descr="C:\Documents and Settings\ian\My Documents\classes\2003\Spring\4330\Notes\Graphics\lighting_perpixel_teapot.jpg"/>
          <p:cNvPicPr>
            <a:picLocks noChangeAspect="1" noChangeArrowheads="1"/>
          </p:cNvPicPr>
          <p:nvPr/>
        </p:nvPicPr>
        <p:blipFill>
          <a:blip r:embed="rId2" cstate="print"/>
          <a:srcRect/>
          <a:stretch>
            <a:fillRect/>
          </a:stretch>
        </p:blipFill>
        <p:spPr bwMode="auto">
          <a:xfrm>
            <a:off x="839788" y="1754188"/>
            <a:ext cx="7423150" cy="4333875"/>
          </a:xfrm>
          <a:prstGeom prst="rect">
            <a:avLst/>
          </a:prstGeom>
          <a:noFill/>
          <a:effectLst>
            <a:outerShdw blurRad="609600" dist="38100" dir="2700000" sx="102000" sy="102000" algn="tl" rotWithShape="0">
              <a:prstClr val="black">
                <a:alpha val="40000"/>
              </a:prstClr>
            </a:outerShdw>
          </a:effectLst>
        </p:spPr>
      </p:pic>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2A9B026-7D11-4F69-80A6-19A2003CD72A}" type="slidenum">
              <a:rPr lang="en-US"/>
              <a:pPr/>
              <a:t>172</a:t>
            </a:fld>
            <a:endParaRPr lang="en-US"/>
          </a:p>
        </p:txBody>
      </p:sp>
      <p:sp>
        <p:nvSpPr>
          <p:cNvPr id="140290" name="Rectangle 2"/>
          <p:cNvSpPr>
            <a:spLocks noGrp="1" noChangeArrowheads="1"/>
          </p:cNvSpPr>
          <p:nvPr>
            <p:ph type="title"/>
          </p:nvPr>
        </p:nvSpPr>
        <p:spPr/>
        <p:txBody>
          <a:bodyPr/>
          <a:lstStyle/>
          <a:p>
            <a:r>
              <a:rPr lang="en-US"/>
              <a:t>Problem with Gouraud Shading</a:t>
            </a:r>
          </a:p>
        </p:txBody>
      </p:sp>
      <p:sp>
        <p:nvSpPr>
          <p:cNvPr id="140291" name="Rectangle 3"/>
          <p:cNvSpPr>
            <a:spLocks noGrp="1" noChangeArrowheads="1"/>
          </p:cNvSpPr>
          <p:nvPr>
            <p:ph type="body" idx="1"/>
          </p:nvPr>
        </p:nvSpPr>
        <p:spPr/>
        <p:txBody>
          <a:bodyPr/>
          <a:lstStyle/>
          <a:p>
            <a:r>
              <a:rPr lang="en-US" dirty="0">
                <a:solidFill>
                  <a:srgbClr val="231F20"/>
                </a:solidFill>
              </a:rPr>
              <a:t>The </a:t>
            </a:r>
            <a:r>
              <a:rPr lang="en-US" dirty="0" err="1">
                <a:solidFill>
                  <a:srgbClr val="231F20"/>
                </a:solidFill>
              </a:rPr>
              <a:t>specular</a:t>
            </a:r>
            <a:r>
              <a:rPr lang="en-US" dirty="0">
                <a:solidFill>
                  <a:srgbClr val="231F20"/>
                </a:solidFill>
              </a:rPr>
              <a:t> highlights don’t look as good.</a:t>
            </a:r>
          </a:p>
          <a:p>
            <a:r>
              <a:rPr lang="en-US" dirty="0">
                <a:solidFill>
                  <a:srgbClr val="231F20"/>
                </a:solidFill>
              </a:rPr>
              <a:t>The problem is that no value in the middle of the triangle can be larger than the largest value at a vertex. </a:t>
            </a:r>
          </a:p>
          <a:p>
            <a:r>
              <a:rPr lang="en-US" dirty="0">
                <a:solidFill>
                  <a:srgbClr val="231F20"/>
                </a:solidFill>
              </a:rPr>
              <a:t>So highlights can only occur at a vertex. </a:t>
            </a:r>
          </a:p>
          <a:p>
            <a:r>
              <a:rPr lang="en-US" dirty="0">
                <a:solidFill>
                  <a:srgbClr val="231F20"/>
                </a:solidFill>
              </a:rPr>
              <a:t>Partial work-around: use more triangles.</a:t>
            </a:r>
            <a:endParaRPr lang="en-US" dirty="0">
              <a:solidFill>
                <a:srgbClr val="000000"/>
              </a:solidFill>
            </a:endParaRPr>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D062A09-5649-4F03-9C20-9246C1403E65}" type="slidenum">
              <a:rPr lang="en-US"/>
              <a:pPr/>
              <a:t>173</a:t>
            </a:fld>
            <a:endParaRPr lang="en-US"/>
          </a:p>
        </p:txBody>
      </p:sp>
      <p:sp>
        <p:nvSpPr>
          <p:cNvPr id="147458" name="Rectangle 2"/>
          <p:cNvSpPr>
            <a:spLocks noGrp="1" noChangeArrowheads="1"/>
          </p:cNvSpPr>
          <p:nvPr>
            <p:ph type="title"/>
          </p:nvPr>
        </p:nvSpPr>
        <p:spPr/>
        <p:txBody>
          <a:bodyPr>
            <a:normAutofit fontScale="90000"/>
          </a:bodyPr>
          <a:lstStyle/>
          <a:p>
            <a:r>
              <a:rPr lang="en-US"/>
              <a:t>Using the Lighting Equation for Gouraud Shading</a:t>
            </a:r>
          </a:p>
        </p:txBody>
      </p:sp>
      <p:sp>
        <p:nvSpPr>
          <p:cNvPr id="147459" name="Rectangle 3"/>
          <p:cNvSpPr>
            <a:spLocks noGrp="1" noChangeArrowheads="1"/>
          </p:cNvSpPr>
          <p:nvPr>
            <p:ph type="body" idx="1"/>
          </p:nvPr>
        </p:nvSpPr>
        <p:spPr/>
        <p:txBody>
          <a:bodyPr/>
          <a:lstStyle/>
          <a:p>
            <a:r>
              <a:rPr lang="en-US" b="1" dirty="0" err="1">
                <a:solidFill>
                  <a:srgbClr val="231F20"/>
                </a:solidFill>
              </a:rPr>
              <a:t>m</a:t>
            </a:r>
            <a:r>
              <a:rPr lang="en-US" i="1" baseline="-25000" dirty="0" err="1">
                <a:solidFill>
                  <a:srgbClr val="231F20"/>
                </a:solidFill>
              </a:rPr>
              <a:t>diff</a:t>
            </a:r>
            <a:r>
              <a:rPr lang="en-US" i="1" dirty="0">
                <a:solidFill>
                  <a:srgbClr val="231F20"/>
                </a:solidFill>
              </a:rPr>
              <a:t> </a:t>
            </a:r>
            <a:r>
              <a:rPr lang="en-US" dirty="0">
                <a:solidFill>
                  <a:srgbClr val="231F20"/>
                </a:solidFill>
              </a:rPr>
              <a:t>is not a vertex-level material property: usually defined by a texture map.</a:t>
            </a:r>
          </a:p>
          <a:p>
            <a:r>
              <a:rPr lang="en-US" dirty="0">
                <a:solidFill>
                  <a:srgbClr val="231F20"/>
                </a:solidFill>
              </a:rPr>
              <a:t>To make the standard lighting equation more suitable for use in an interpolated lighting scheme, it must be manipulated to isolate </a:t>
            </a:r>
            <a:r>
              <a:rPr lang="en-US" b="1" dirty="0" err="1">
                <a:solidFill>
                  <a:srgbClr val="231F20"/>
                </a:solidFill>
              </a:rPr>
              <a:t>m</a:t>
            </a:r>
            <a:r>
              <a:rPr lang="en-US" i="1" baseline="-25000" dirty="0" err="1">
                <a:solidFill>
                  <a:srgbClr val="231F20"/>
                </a:solidFill>
              </a:rPr>
              <a:t>diff</a:t>
            </a:r>
            <a:r>
              <a:rPr lang="en-US" dirty="0">
                <a:solidFill>
                  <a:srgbClr val="231F20"/>
                </a:solidFill>
              </a:rPr>
              <a:t>. </a:t>
            </a:r>
          </a:p>
          <a:p>
            <a:r>
              <a:rPr lang="en-US" dirty="0">
                <a:solidFill>
                  <a:srgbClr val="231F20"/>
                </a:solidFill>
              </a:rPr>
              <a:t>Reasonable assumption: </a:t>
            </a:r>
            <a:r>
              <a:rPr lang="en-US" b="1" dirty="0" err="1">
                <a:solidFill>
                  <a:srgbClr val="231F20"/>
                </a:solidFill>
              </a:rPr>
              <a:t>m</a:t>
            </a:r>
            <a:r>
              <a:rPr lang="en-US" i="1" baseline="-25000" dirty="0" err="1">
                <a:solidFill>
                  <a:srgbClr val="231F20"/>
                </a:solidFill>
              </a:rPr>
              <a:t>amb</a:t>
            </a:r>
            <a:r>
              <a:rPr lang="en-US" dirty="0">
                <a:solidFill>
                  <a:srgbClr val="231F20"/>
                </a:solidFill>
              </a:rPr>
              <a:t>= </a:t>
            </a:r>
            <a:r>
              <a:rPr lang="en-US" b="1" dirty="0" err="1">
                <a:solidFill>
                  <a:srgbClr val="231F20"/>
                </a:solidFill>
              </a:rPr>
              <a:t>m</a:t>
            </a:r>
            <a:r>
              <a:rPr lang="en-US" i="1" baseline="-25000" dirty="0" err="1">
                <a:solidFill>
                  <a:srgbClr val="231F20"/>
                </a:solidFill>
              </a:rPr>
              <a:t>diff</a:t>
            </a:r>
            <a:r>
              <a:rPr lang="en-US" dirty="0">
                <a:solidFill>
                  <a:srgbClr val="231F20"/>
                </a:solidFill>
              </a:rPr>
              <a:t>.</a:t>
            </a:r>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EE34BFC4-9BEC-4F7B-82E1-288F123420FA}" type="slidenum">
              <a:rPr lang="en-US"/>
              <a:pPr/>
              <a:t>174</a:t>
            </a:fld>
            <a:endParaRPr lang="en-US"/>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pic>
        <p:nvPicPr>
          <p:cNvPr id="20482" name="Picture 2"/>
          <p:cNvPicPr>
            <a:picLocks noChangeAspect="1" noChangeArrowheads="1"/>
          </p:cNvPicPr>
          <p:nvPr/>
        </p:nvPicPr>
        <p:blipFill>
          <a:blip r:embed="rId2" cstate="print"/>
          <a:srcRect/>
          <a:stretch>
            <a:fillRect/>
          </a:stretch>
        </p:blipFill>
        <p:spPr bwMode="auto">
          <a:xfrm>
            <a:off x="304800" y="228600"/>
            <a:ext cx="8157252" cy="2514600"/>
          </a:xfrm>
          <a:prstGeom prst="rect">
            <a:avLst/>
          </a:prstGeom>
          <a:noFill/>
          <a:ln w="9525">
            <a:noFill/>
            <a:miter lim="800000"/>
            <a:headEnd/>
            <a:tailEnd/>
          </a:ln>
        </p:spPr>
      </p:pic>
      <p:pic>
        <p:nvPicPr>
          <p:cNvPr id="20486" name="Picture 6"/>
          <p:cNvPicPr>
            <a:picLocks noChangeAspect="1" noChangeArrowheads="1"/>
          </p:cNvPicPr>
          <p:nvPr/>
        </p:nvPicPr>
        <p:blipFill>
          <a:blip r:embed="rId3" cstate="print"/>
          <a:srcRect/>
          <a:stretch>
            <a:fillRect/>
          </a:stretch>
        </p:blipFill>
        <p:spPr bwMode="auto">
          <a:xfrm>
            <a:off x="609600" y="2743200"/>
            <a:ext cx="8348870" cy="2667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v</a:t>
            </a:r>
            <a:r>
              <a:rPr lang="en-US" baseline="-25000" dirty="0" err="1" smtClean="0"/>
              <a:t>spec</a:t>
            </a:r>
            <a:r>
              <a:rPr lang="en-US" dirty="0" smtClean="0"/>
              <a:t> and </a:t>
            </a:r>
            <a:r>
              <a:rPr lang="en-US" b="1" dirty="0" err="1" smtClean="0"/>
              <a:t>v</a:t>
            </a:r>
            <a:r>
              <a:rPr lang="en-US" baseline="-25000" dirty="0" err="1" smtClean="0"/>
              <a:t>diff</a:t>
            </a:r>
            <a:endParaRPr lang="en-US" baseline="-25000" dirty="0"/>
          </a:p>
        </p:txBody>
      </p:sp>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175</a:t>
            </a:fld>
            <a:endParaRPr lang="en-US" dirty="0"/>
          </a:p>
        </p:txBody>
      </p:sp>
      <p:pic>
        <p:nvPicPr>
          <p:cNvPr id="21506" name="Picture 2"/>
          <p:cNvPicPr>
            <a:picLocks noChangeAspect="1" noChangeArrowheads="1"/>
          </p:cNvPicPr>
          <p:nvPr/>
        </p:nvPicPr>
        <p:blipFill>
          <a:blip r:embed="rId2" cstate="print"/>
          <a:srcRect/>
          <a:stretch>
            <a:fillRect/>
          </a:stretch>
        </p:blipFill>
        <p:spPr bwMode="auto">
          <a:xfrm>
            <a:off x="1219200" y="1981200"/>
            <a:ext cx="6019800" cy="1299353"/>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914400" y="3581400"/>
            <a:ext cx="6991350" cy="14668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and Pixel Level Properties</a:t>
            </a:r>
            <a:endParaRPr lang="en-US" dirty="0"/>
          </a:p>
        </p:txBody>
      </p:sp>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176</a:t>
            </a:fld>
            <a:endParaRPr lang="en-US" dirty="0"/>
          </a:p>
        </p:txBody>
      </p:sp>
      <p:pic>
        <p:nvPicPr>
          <p:cNvPr id="6" name="Picture 3"/>
          <p:cNvPicPr>
            <a:picLocks noChangeAspect="1" noChangeArrowheads="1"/>
          </p:cNvPicPr>
          <p:nvPr/>
        </p:nvPicPr>
        <p:blipFill>
          <a:blip r:embed="rId2" cstate="print"/>
          <a:srcRect/>
          <a:stretch>
            <a:fillRect/>
          </a:stretch>
        </p:blipFill>
        <p:spPr bwMode="auto">
          <a:xfrm>
            <a:off x="152400" y="1828800"/>
            <a:ext cx="8839200" cy="2244328"/>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a:stretch>
            <a:fillRect/>
          </a:stretch>
        </p:blipFill>
        <p:spPr bwMode="auto">
          <a:xfrm>
            <a:off x="381000" y="4648200"/>
            <a:ext cx="7224712" cy="61199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CB472D0A-C187-4238-B422-4D4E1E763A29}" type="slidenum">
              <a:rPr lang="en-US"/>
              <a:pPr/>
              <a:t>177</a:t>
            </a:fld>
            <a:endParaRPr lang="en-US"/>
          </a:p>
        </p:txBody>
      </p:sp>
      <p:pic>
        <p:nvPicPr>
          <p:cNvPr id="146434" name="Picture 2" descr="C:\Documents and Settings\ian\My Documents\classes\2003\Spring\4330\Notes\Graphics and lighting\triangle0t.jpg"/>
          <p:cNvPicPr>
            <a:picLocks noChangeAspect="1" noChangeArrowheads="1"/>
          </p:cNvPicPr>
          <p:nvPr/>
        </p:nvPicPr>
        <p:blipFill>
          <a:blip r:embed="rId2" cstate="print"/>
          <a:srcRect/>
          <a:stretch>
            <a:fillRect/>
          </a:stretch>
        </p:blipFill>
        <p:spPr bwMode="auto">
          <a:xfrm>
            <a:off x="838200" y="304800"/>
            <a:ext cx="7315200" cy="5486400"/>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Rectangle 3"/>
          <p:cNvSpPr txBox="1">
            <a:spLocks noChangeArrowheads="1"/>
          </p:cNvSpPr>
          <p:nvPr/>
        </p:nvSpPr>
        <p:spPr>
          <a:xfrm>
            <a:off x="533400" y="5410200"/>
            <a:ext cx="7772400" cy="838200"/>
          </a:xfrm>
          <a:prstGeom prst="rect">
            <a:avLst/>
          </a:prstGeom>
        </p:spPr>
        <p:txBody>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Apply interpolated values across pixels.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178</a:t>
            </a:fld>
            <a:endParaRPr lang="en-US" dirty="0"/>
          </a:p>
        </p:txBody>
      </p:sp>
      <p:pic>
        <p:nvPicPr>
          <p:cNvPr id="5" name="Picture 6" descr="C:\Documents and Settings\ian\My Documents\classes\2003\Spring\4330\Notes\Graphics and lighting\triangle0jpg.jpg"/>
          <p:cNvPicPr>
            <a:picLocks noChangeAspect="1" noChangeArrowheads="1"/>
          </p:cNvPicPr>
          <p:nvPr/>
        </p:nvPicPr>
        <p:blipFill>
          <a:blip r:embed="rId2" cstate="print"/>
          <a:srcRect/>
          <a:stretch>
            <a:fillRect/>
          </a:stretch>
        </p:blipFill>
        <p:spPr bwMode="auto">
          <a:xfrm>
            <a:off x="838200" y="304800"/>
            <a:ext cx="7315200" cy="54864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ED8830F1-C60F-455C-AA89-C6DD90FE1053}" type="slidenum">
              <a:rPr lang="en-US"/>
              <a:pPr/>
              <a:t>179</a:t>
            </a:fld>
            <a:endParaRPr lang="en-US"/>
          </a:p>
        </p:txBody>
      </p:sp>
      <p:pic>
        <p:nvPicPr>
          <p:cNvPr id="142339" name="Picture 3" descr="C:\Documents and Settings\ian\My Documents\classes\2003\Spring\4330\Notes\Graphics and lighting\triangle1.jpg"/>
          <p:cNvPicPr>
            <a:picLocks noChangeAspect="1" noChangeArrowheads="1"/>
          </p:cNvPicPr>
          <p:nvPr/>
        </p:nvPicPr>
        <p:blipFill>
          <a:blip r:embed="rId2" cstate="print"/>
          <a:srcRect/>
          <a:stretch>
            <a:fillRect/>
          </a:stretch>
        </p:blipFill>
        <p:spPr bwMode="auto">
          <a:xfrm>
            <a:off x="838200" y="304800"/>
            <a:ext cx="7315200" cy="5486400"/>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the Tricky Integral</a:t>
            </a:r>
            <a:endParaRPr lang="en-US" dirty="0"/>
          </a:p>
        </p:txBody>
      </p:sp>
      <p:sp>
        <p:nvSpPr>
          <p:cNvPr id="3" name="Content Placeholder 2"/>
          <p:cNvSpPr>
            <a:spLocks noGrp="1"/>
          </p:cNvSpPr>
          <p:nvPr>
            <p:ph idx="1"/>
          </p:nvPr>
        </p:nvSpPr>
        <p:spPr>
          <a:xfrm>
            <a:off x="457200" y="2971800"/>
            <a:ext cx="8229600" cy="3154363"/>
          </a:xfrm>
        </p:spPr>
        <p:txBody>
          <a:bodyPr>
            <a:normAutofit fontScale="70000" lnSpcReduction="20000"/>
          </a:bodyPr>
          <a:lstStyle/>
          <a:p>
            <a:r>
              <a:rPr lang="en-US" dirty="0" smtClean="0"/>
              <a:t>Symbol  </a:t>
            </a:r>
            <a:r>
              <a:rPr lang="en-US" dirty="0" smtClean="0">
                <a:latin typeface="Symbol" pitchFamily="18" charset="2"/>
              </a:rPr>
              <a:t>W</a:t>
            </a:r>
            <a:r>
              <a:rPr lang="en-US" dirty="0" smtClean="0"/>
              <a:t> appears where we normally would write the limits of integration. This is intended to mean “sum over the hemisphere of possible incoming directions.”</a:t>
            </a:r>
          </a:p>
          <a:p>
            <a:r>
              <a:rPr lang="en-US" dirty="0" smtClean="0"/>
              <a:t>For each incoming direction        , we determine how much radiance was incident in this incoming direction and got scattered in the outgoing direction</a:t>
            </a:r>
          </a:p>
          <a:p>
            <a:r>
              <a:rPr lang="en-US" dirty="0" smtClean="0"/>
              <a:t>The sum of all these contributions from all the different incident directions gives the total radiance reflected in the direction</a:t>
            </a:r>
          </a:p>
          <a:p>
            <a:r>
              <a:rPr lang="en-US" dirty="0" smtClean="0"/>
              <a:t>In the real (continuous) world this is an integral.</a:t>
            </a:r>
          </a:p>
          <a:p>
            <a:r>
              <a:rPr lang="en-US" dirty="0" smtClean="0"/>
              <a:t>In the virtual (discrete) world, this will be a summation.</a:t>
            </a:r>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457200" y="1600200"/>
            <a:ext cx="8229600" cy="1190252"/>
          </a:xfrm>
          <a:prstGeom prst="rect">
            <a:avLst/>
          </a:prstGeom>
          <a:noFill/>
          <a:ln w="9525">
            <a:noFill/>
            <a:miter lim="800000"/>
            <a:headEnd/>
            <a:tailEnd/>
          </a:ln>
          <a:effectLst>
            <a:outerShdw blurRad="266700" dist="38100" dir="2700000" sx="104000" sy="104000" algn="tl" rotWithShape="0">
              <a:prstClr val="black">
                <a:alpha val="40000"/>
              </a:prstClr>
            </a:outerShdw>
          </a:effectLst>
        </p:spPr>
      </p:pic>
      <p:pic>
        <p:nvPicPr>
          <p:cNvPr id="8195" name="Picture 3"/>
          <p:cNvPicPr>
            <a:picLocks noChangeAspect="1" noChangeArrowheads="1"/>
          </p:cNvPicPr>
          <p:nvPr/>
        </p:nvPicPr>
        <p:blipFill>
          <a:blip r:embed="rId3" cstate="print"/>
          <a:srcRect/>
          <a:stretch>
            <a:fillRect/>
          </a:stretch>
        </p:blipFill>
        <p:spPr bwMode="auto">
          <a:xfrm>
            <a:off x="3048000" y="4419600"/>
            <a:ext cx="563095" cy="283800"/>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7620000" y="5029200"/>
            <a:ext cx="563095" cy="283800"/>
          </a:xfrm>
          <a:prstGeom prst="rect">
            <a:avLst/>
          </a:prstGeom>
          <a:noFill/>
          <a:ln w="9525">
            <a:noFill/>
            <a:miter lim="800000"/>
            <a:headEnd/>
            <a:tailEnd/>
          </a:ln>
        </p:spPr>
      </p:pic>
      <p:pic>
        <p:nvPicPr>
          <p:cNvPr id="8197" name="Picture 5"/>
          <p:cNvPicPr>
            <a:picLocks noChangeAspect="1" noChangeArrowheads="1"/>
          </p:cNvPicPr>
          <p:nvPr/>
        </p:nvPicPr>
        <p:blipFill>
          <a:blip r:embed="rId4" cstate="print"/>
          <a:srcRect/>
          <a:stretch>
            <a:fillRect/>
          </a:stretch>
        </p:blipFill>
        <p:spPr bwMode="auto">
          <a:xfrm>
            <a:off x="4114800" y="3810000"/>
            <a:ext cx="410210" cy="3238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25ED5974-4757-4171-927C-E75159E5C482}" type="slidenum">
              <a:rPr lang="en-US"/>
              <a:pPr/>
              <a:t>180</a:t>
            </a:fld>
            <a:endParaRPr lang="en-US"/>
          </a:p>
        </p:txBody>
      </p:sp>
      <p:pic>
        <p:nvPicPr>
          <p:cNvPr id="143362" name="Picture 2" descr="C:\Documents and Settings\ian\My Documents\classes\2003\Spring\4330\Notes\Graphics and lighting\triangle2.jpg"/>
          <p:cNvPicPr>
            <a:picLocks noChangeAspect="1" noChangeArrowheads="1"/>
          </p:cNvPicPr>
          <p:nvPr/>
        </p:nvPicPr>
        <p:blipFill>
          <a:blip r:embed="rId2" cstate="print"/>
          <a:srcRect/>
          <a:stretch>
            <a:fillRect/>
          </a:stretch>
        </p:blipFill>
        <p:spPr bwMode="auto">
          <a:xfrm>
            <a:off x="838200" y="304800"/>
            <a:ext cx="7315200" cy="5486400"/>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8D0784BA-05ED-4D1B-8CD0-0903AC17209B}" type="slidenum">
              <a:rPr lang="en-US"/>
              <a:pPr/>
              <a:t>181</a:t>
            </a:fld>
            <a:endParaRPr lang="en-US"/>
          </a:p>
        </p:txBody>
      </p:sp>
      <p:pic>
        <p:nvPicPr>
          <p:cNvPr id="144386" name="Picture 2" descr="C:\Documents and Settings\ian\My Documents\classes\2003\Spring\4330\Notes\Graphics and lighting\triangle3.jpg"/>
          <p:cNvPicPr>
            <a:picLocks noChangeAspect="1" noChangeArrowheads="1"/>
          </p:cNvPicPr>
          <p:nvPr/>
        </p:nvPicPr>
        <p:blipFill>
          <a:blip r:embed="rId2" cstate="print"/>
          <a:srcRect/>
          <a:stretch>
            <a:fillRect/>
          </a:stretch>
        </p:blipFill>
        <p:spPr bwMode="auto">
          <a:xfrm>
            <a:off x="838200" y="304800"/>
            <a:ext cx="7315200" cy="5486400"/>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6E15FD64-F2BE-4AD4-8064-538EEBEB4FFD}" type="slidenum">
              <a:rPr lang="en-US"/>
              <a:pPr/>
              <a:t>182</a:t>
            </a:fld>
            <a:endParaRPr lang="en-US"/>
          </a:p>
        </p:txBody>
      </p:sp>
      <p:pic>
        <p:nvPicPr>
          <p:cNvPr id="145410" name="Picture 2" descr="C:\Documents and Settings\ian\My Documents\classes\2003\Spring\4330\Notes\Graphics and lighting\triangle4.jpg"/>
          <p:cNvPicPr>
            <a:picLocks noChangeAspect="1" noChangeArrowheads="1"/>
          </p:cNvPicPr>
          <p:nvPr/>
        </p:nvPicPr>
        <p:blipFill>
          <a:blip r:embed="rId2" cstate="print"/>
          <a:srcRect/>
          <a:stretch>
            <a:fillRect/>
          </a:stretch>
        </p:blipFill>
        <p:spPr bwMode="auto">
          <a:xfrm>
            <a:off x="838200" y="304800"/>
            <a:ext cx="7340600" cy="5505450"/>
          </a:xfrm>
          <a:prstGeom prst="rect">
            <a:avLst/>
          </a:prstGeom>
          <a:noFill/>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10.7:</a:t>
            </a:r>
            <a:br>
              <a:rPr lang="en-US" sz="2700" dirty="0" smtClean="0"/>
            </a:br>
            <a:r>
              <a:rPr lang="en-US" sz="4000" dirty="0" smtClean="0"/>
              <a:t>Light Sources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183</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E8E30B9-E5B3-4237-A168-9A73C790840C}" type="slidenum">
              <a:rPr lang="en-US"/>
              <a:pPr/>
              <a:t>184</a:t>
            </a:fld>
            <a:endParaRPr lang="en-US"/>
          </a:p>
        </p:txBody>
      </p:sp>
      <p:sp>
        <p:nvSpPr>
          <p:cNvPr id="64514" name="Rectangle 2"/>
          <p:cNvSpPr>
            <a:spLocks noGrp="1" noChangeArrowheads="1"/>
          </p:cNvSpPr>
          <p:nvPr>
            <p:ph type="title"/>
          </p:nvPr>
        </p:nvSpPr>
        <p:spPr/>
        <p:txBody>
          <a:bodyPr/>
          <a:lstStyle/>
          <a:p>
            <a:r>
              <a:rPr lang="en-US" dirty="0" smtClean="0"/>
              <a:t>Standard </a:t>
            </a:r>
            <a:r>
              <a:rPr lang="en-US" dirty="0"/>
              <a:t>Light Sources</a:t>
            </a:r>
          </a:p>
        </p:txBody>
      </p:sp>
      <p:sp>
        <p:nvSpPr>
          <p:cNvPr id="64515" name="Rectangle 3"/>
          <p:cNvSpPr>
            <a:spLocks noGrp="1" noChangeArrowheads="1"/>
          </p:cNvSpPr>
          <p:nvPr>
            <p:ph type="body" idx="1"/>
          </p:nvPr>
        </p:nvSpPr>
        <p:spPr/>
        <p:txBody>
          <a:bodyPr/>
          <a:lstStyle/>
          <a:p>
            <a:r>
              <a:rPr lang="en-US" dirty="0">
                <a:solidFill>
                  <a:srgbClr val="231F20"/>
                </a:solidFill>
              </a:rPr>
              <a:t>Point lights</a:t>
            </a:r>
          </a:p>
          <a:p>
            <a:r>
              <a:rPr lang="en-US" dirty="0">
                <a:solidFill>
                  <a:srgbClr val="231F20"/>
                </a:solidFill>
              </a:rPr>
              <a:t>Directional lights</a:t>
            </a:r>
          </a:p>
          <a:p>
            <a:r>
              <a:rPr lang="en-US" dirty="0">
                <a:solidFill>
                  <a:srgbClr val="231F20"/>
                </a:solidFill>
              </a:rPr>
              <a:t>Spot lights</a:t>
            </a:r>
          </a:p>
          <a:p>
            <a:r>
              <a:rPr lang="en-US" dirty="0">
                <a:solidFill>
                  <a:srgbClr val="231F20"/>
                </a:solidFill>
              </a:rPr>
              <a:t>Ambient light</a:t>
            </a:r>
            <a:endParaRPr lang="en-US" dirty="0">
              <a:solidFill>
                <a:srgbClr val="000000"/>
              </a:solidFill>
            </a:endParaRPr>
          </a:p>
          <a:p>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FA0A691-3250-44B8-86B0-F0D6FD7A195D}" type="slidenum">
              <a:rPr lang="en-US"/>
              <a:pPr/>
              <a:t>185</a:t>
            </a:fld>
            <a:endParaRPr lang="en-US"/>
          </a:p>
        </p:txBody>
      </p:sp>
      <p:sp>
        <p:nvSpPr>
          <p:cNvPr id="65538" name="Rectangle 2"/>
          <p:cNvSpPr>
            <a:spLocks noGrp="1" noChangeArrowheads="1"/>
          </p:cNvSpPr>
          <p:nvPr>
            <p:ph type="title"/>
          </p:nvPr>
        </p:nvSpPr>
        <p:spPr/>
        <p:txBody>
          <a:bodyPr/>
          <a:lstStyle/>
          <a:p>
            <a:r>
              <a:rPr lang="en-US"/>
              <a:t>Point Lights</a:t>
            </a:r>
          </a:p>
        </p:txBody>
      </p:sp>
      <p:sp>
        <p:nvSpPr>
          <p:cNvPr id="65539" name="Rectangle 3"/>
          <p:cNvSpPr>
            <a:spLocks noGrp="1" noChangeArrowheads="1"/>
          </p:cNvSpPr>
          <p:nvPr>
            <p:ph type="body" idx="1"/>
          </p:nvPr>
        </p:nvSpPr>
        <p:spPr/>
        <p:txBody>
          <a:bodyPr/>
          <a:lstStyle/>
          <a:p>
            <a:pPr>
              <a:lnSpc>
                <a:spcPct val="90000"/>
              </a:lnSpc>
            </a:pPr>
            <a:r>
              <a:rPr lang="en-US" sz="2800" dirty="0">
                <a:solidFill>
                  <a:srgbClr val="231F20"/>
                </a:solidFill>
              </a:rPr>
              <a:t>A </a:t>
            </a:r>
            <a:r>
              <a:rPr lang="en-US" sz="2800" i="1" dirty="0">
                <a:solidFill>
                  <a:srgbClr val="231F20"/>
                </a:solidFill>
              </a:rPr>
              <a:t>point </a:t>
            </a:r>
            <a:r>
              <a:rPr lang="en-US" sz="2800" dirty="0">
                <a:solidFill>
                  <a:srgbClr val="231F20"/>
                </a:solidFill>
              </a:rPr>
              <a:t>light source represents light at a single point that radiates in all directions.</a:t>
            </a:r>
          </a:p>
          <a:p>
            <a:pPr>
              <a:lnSpc>
                <a:spcPct val="90000"/>
              </a:lnSpc>
            </a:pPr>
            <a:r>
              <a:rPr lang="en-US" sz="2800" dirty="0">
                <a:solidFill>
                  <a:srgbClr val="231F20"/>
                </a:solidFill>
              </a:rPr>
              <a:t>Also called </a:t>
            </a:r>
            <a:r>
              <a:rPr lang="en-US" sz="2800" i="1" dirty="0" err="1">
                <a:solidFill>
                  <a:srgbClr val="231F20"/>
                </a:solidFill>
              </a:rPr>
              <a:t>omni</a:t>
            </a:r>
            <a:r>
              <a:rPr lang="en-US" sz="2800" i="1" dirty="0">
                <a:solidFill>
                  <a:srgbClr val="231F20"/>
                </a:solidFill>
              </a:rPr>
              <a:t> </a:t>
            </a:r>
            <a:r>
              <a:rPr lang="en-US" sz="2800" dirty="0">
                <a:solidFill>
                  <a:srgbClr val="231F20"/>
                </a:solidFill>
              </a:rPr>
              <a:t>or </a:t>
            </a:r>
            <a:r>
              <a:rPr lang="en-US" sz="2800" i="1" dirty="0">
                <a:solidFill>
                  <a:srgbClr val="231F20"/>
                </a:solidFill>
              </a:rPr>
              <a:t>spherical </a:t>
            </a:r>
            <a:r>
              <a:rPr lang="en-US" sz="2800" dirty="0">
                <a:solidFill>
                  <a:srgbClr val="231F20"/>
                </a:solidFill>
              </a:rPr>
              <a:t>lights. </a:t>
            </a:r>
          </a:p>
          <a:p>
            <a:pPr>
              <a:lnSpc>
                <a:spcPct val="90000"/>
              </a:lnSpc>
            </a:pPr>
            <a:r>
              <a:rPr lang="en-US" sz="2800" dirty="0">
                <a:solidFill>
                  <a:srgbClr val="231F20"/>
                </a:solidFill>
              </a:rPr>
              <a:t>Attributes:</a:t>
            </a:r>
          </a:p>
          <a:p>
            <a:pPr lvl="1">
              <a:lnSpc>
                <a:spcPct val="90000"/>
              </a:lnSpc>
            </a:pPr>
            <a:r>
              <a:rPr lang="en-US" sz="2400" dirty="0">
                <a:solidFill>
                  <a:srgbClr val="231F20"/>
                </a:solidFill>
              </a:rPr>
              <a:t>Position </a:t>
            </a:r>
          </a:p>
          <a:p>
            <a:pPr lvl="1">
              <a:lnSpc>
                <a:spcPct val="90000"/>
              </a:lnSpc>
            </a:pPr>
            <a:r>
              <a:rPr lang="en-US" sz="2400" dirty="0">
                <a:solidFill>
                  <a:srgbClr val="231F20"/>
                </a:solidFill>
              </a:rPr>
              <a:t>Color (combines hue and intensity). </a:t>
            </a:r>
          </a:p>
          <a:p>
            <a:pPr lvl="1">
              <a:lnSpc>
                <a:spcPct val="90000"/>
              </a:lnSpc>
            </a:pPr>
            <a:r>
              <a:rPr lang="en-US" sz="2400" dirty="0">
                <a:solidFill>
                  <a:srgbClr val="231F20"/>
                </a:solidFill>
              </a:rPr>
              <a:t>Falloff radius, (size of the sphere illuminated by the light)</a:t>
            </a:r>
          </a:p>
          <a:p>
            <a:pPr>
              <a:lnSpc>
                <a:spcPct val="90000"/>
              </a:lnSpc>
            </a:pPr>
            <a:r>
              <a:rPr lang="en-US" sz="2800" dirty="0">
                <a:solidFill>
                  <a:srgbClr val="000000"/>
                </a:solidFill>
              </a:rPr>
              <a:t>Used for </a:t>
            </a:r>
            <a:r>
              <a:rPr lang="en-US" sz="2800" dirty="0">
                <a:solidFill>
                  <a:srgbClr val="231F20"/>
                </a:solidFill>
              </a:rPr>
              <a:t>light bulbs, lamps, fires, etc.</a:t>
            </a:r>
            <a:endParaRPr lang="en-US" sz="2800" dirty="0">
              <a:solidFill>
                <a:srgbClr val="000000"/>
              </a:solidFill>
            </a:endParaRPr>
          </a:p>
          <a:p>
            <a:pPr>
              <a:lnSpc>
                <a:spcPct val="90000"/>
              </a:lnSpc>
            </a:pPr>
            <a:endParaRPr lang="en-US" sz="2800" dirty="0">
              <a:solidFill>
                <a:srgbClr val="000000"/>
              </a:solidFill>
              <a:latin typeface="TimesNewRoman" charset="0"/>
            </a:endParaRPr>
          </a:p>
          <a:p>
            <a:pPr>
              <a:lnSpc>
                <a:spcPct val="90000"/>
              </a:lnSpc>
            </a:pPr>
            <a:endParaRPr lang="en-US" sz="2800"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E354047D-BEE0-40AA-9D02-B2948A92C671}" type="slidenum">
              <a:rPr lang="en-US"/>
              <a:pPr/>
              <a:t>186</a:t>
            </a:fld>
            <a:endParaRPr lang="en-US"/>
          </a:p>
        </p:txBody>
      </p:sp>
      <p:pic>
        <p:nvPicPr>
          <p:cNvPr id="66562" name="Picture 2" descr="C:\Documents and Settings\ian\My Documents\classes\2003\Spring\4330\Notes\Graphics\point_light.jpg"/>
          <p:cNvPicPr>
            <a:picLocks noChangeAspect="1" noChangeArrowheads="1"/>
          </p:cNvPicPr>
          <p:nvPr/>
        </p:nvPicPr>
        <p:blipFill>
          <a:blip r:embed="rId2" cstate="print"/>
          <a:srcRect/>
          <a:stretch>
            <a:fillRect/>
          </a:stretch>
        </p:blipFill>
        <p:spPr bwMode="auto">
          <a:xfrm>
            <a:off x="2057400" y="609600"/>
            <a:ext cx="5192713" cy="4995863"/>
          </a:xfrm>
          <a:prstGeom prst="rect">
            <a:avLst/>
          </a:prstGeom>
          <a:noFill/>
          <a:effectLst>
            <a:outerShdw blurRad="635000" dist="38100" dir="2700000" sx="105000" sy="105000" algn="tl" rotWithShape="0">
              <a:prstClr val="black">
                <a:alpha val="40000"/>
              </a:prstClr>
            </a:outerShdw>
          </a:effectLst>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EC16690-A6EF-4372-9D45-FE486D947A8D}" type="slidenum">
              <a:rPr lang="en-US"/>
              <a:pPr/>
              <a:t>187</a:t>
            </a:fld>
            <a:endParaRPr lang="en-US"/>
          </a:p>
        </p:txBody>
      </p:sp>
      <p:sp>
        <p:nvSpPr>
          <p:cNvPr id="67586" name="Rectangle 2"/>
          <p:cNvSpPr>
            <a:spLocks noGrp="1" noChangeArrowheads="1"/>
          </p:cNvSpPr>
          <p:nvPr>
            <p:ph type="title"/>
          </p:nvPr>
        </p:nvSpPr>
        <p:spPr/>
        <p:txBody>
          <a:bodyPr/>
          <a:lstStyle/>
          <a:p>
            <a:r>
              <a:rPr lang="en-US"/>
              <a:t>Directional Lights</a:t>
            </a:r>
          </a:p>
        </p:txBody>
      </p:sp>
      <p:sp>
        <p:nvSpPr>
          <p:cNvPr id="67587" name="Rectangle 3"/>
          <p:cNvSpPr>
            <a:spLocks noGrp="1" noChangeArrowheads="1"/>
          </p:cNvSpPr>
          <p:nvPr>
            <p:ph type="body" idx="1"/>
          </p:nvPr>
        </p:nvSpPr>
        <p:spPr/>
        <p:txBody>
          <a:bodyPr/>
          <a:lstStyle/>
          <a:p>
            <a:r>
              <a:rPr lang="en-US" dirty="0">
                <a:solidFill>
                  <a:srgbClr val="231F20"/>
                </a:solidFill>
              </a:rPr>
              <a:t>A </a:t>
            </a:r>
            <a:r>
              <a:rPr lang="en-US" i="1" dirty="0">
                <a:solidFill>
                  <a:srgbClr val="231F20"/>
                </a:solidFill>
              </a:rPr>
              <a:t>directional </a:t>
            </a:r>
            <a:r>
              <a:rPr lang="en-US" dirty="0">
                <a:solidFill>
                  <a:srgbClr val="231F20"/>
                </a:solidFill>
              </a:rPr>
              <a:t>light represents light emanating from a point in space sufficiently far away that all the rays of light point in the same direction.</a:t>
            </a:r>
          </a:p>
          <a:p>
            <a:r>
              <a:rPr lang="en-US" dirty="0">
                <a:solidFill>
                  <a:srgbClr val="231F20"/>
                </a:solidFill>
              </a:rPr>
              <a:t>Attributes:</a:t>
            </a:r>
          </a:p>
          <a:p>
            <a:pPr lvl="1"/>
            <a:r>
              <a:rPr lang="en-US" dirty="0">
                <a:solidFill>
                  <a:srgbClr val="231F20"/>
                </a:solidFill>
              </a:rPr>
              <a:t>Color</a:t>
            </a:r>
          </a:p>
          <a:p>
            <a:pPr lvl="1"/>
            <a:r>
              <a:rPr lang="en-US" dirty="0">
                <a:solidFill>
                  <a:srgbClr val="231F20"/>
                </a:solidFill>
              </a:rPr>
              <a:t>Orientation</a:t>
            </a:r>
            <a:endParaRPr lang="en-US" dirty="0">
              <a:solidFill>
                <a:srgbClr val="000000"/>
              </a:solidFill>
            </a:endParaRPr>
          </a:p>
          <a:p>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D7E9FC33-8F55-40F8-A7BA-1CF2CD61B250}" type="slidenum">
              <a:rPr lang="en-US"/>
              <a:pPr/>
              <a:t>188</a:t>
            </a:fld>
            <a:endParaRPr lang="en-US"/>
          </a:p>
        </p:txBody>
      </p:sp>
      <p:sp>
        <p:nvSpPr>
          <p:cNvPr id="68610" name="Rectangle 2"/>
          <p:cNvSpPr>
            <a:spLocks noGrp="1" noChangeArrowheads="1"/>
          </p:cNvSpPr>
          <p:nvPr>
            <p:ph type="title"/>
          </p:nvPr>
        </p:nvSpPr>
        <p:spPr/>
        <p:txBody>
          <a:bodyPr/>
          <a:lstStyle/>
          <a:p>
            <a:r>
              <a:rPr lang="en-US"/>
              <a:t>Spot Lights</a:t>
            </a:r>
          </a:p>
        </p:txBody>
      </p:sp>
      <p:sp>
        <p:nvSpPr>
          <p:cNvPr id="68611" name="Rectangle 3"/>
          <p:cNvSpPr>
            <a:spLocks noGrp="1" noChangeArrowheads="1"/>
          </p:cNvSpPr>
          <p:nvPr>
            <p:ph type="body" idx="1"/>
          </p:nvPr>
        </p:nvSpPr>
        <p:spPr/>
        <p:txBody>
          <a:bodyPr/>
          <a:lstStyle/>
          <a:p>
            <a:pPr>
              <a:lnSpc>
                <a:spcPct val="90000"/>
              </a:lnSpc>
            </a:pPr>
            <a:r>
              <a:rPr lang="en-US" sz="2800" dirty="0">
                <a:solidFill>
                  <a:srgbClr val="231F20"/>
                </a:solidFill>
              </a:rPr>
              <a:t>A </a:t>
            </a:r>
            <a:r>
              <a:rPr lang="en-US" sz="2800" i="1" dirty="0">
                <a:solidFill>
                  <a:srgbClr val="231F20"/>
                </a:solidFill>
              </a:rPr>
              <a:t>spot </a:t>
            </a:r>
            <a:r>
              <a:rPr lang="en-US" sz="2800" dirty="0">
                <a:solidFill>
                  <a:srgbClr val="231F20"/>
                </a:solidFill>
              </a:rPr>
              <a:t>light is used to represent light from a specific source in a specific direction.</a:t>
            </a:r>
          </a:p>
          <a:p>
            <a:pPr>
              <a:lnSpc>
                <a:spcPct val="90000"/>
              </a:lnSpc>
            </a:pPr>
            <a:r>
              <a:rPr lang="en-US" sz="2800" dirty="0">
                <a:solidFill>
                  <a:srgbClr val="231F20"/>
                </a:solidFill>
              </a:rPr>
              <a:t>The shape of the lit area is either a cone or pyramid.</a:t>
            </a:r>
          </a:p>
          <a:p>
            <a:pPr>
              <a:lnSpc>
                <a:spcPct val="90000"/>
              </a:lnSpc>
            </a:pPr>
            <a:r>
              <a:rPr lang="en-US" sz="2800" dirty="0">
                <a:solidFill>
                  <a:srgbClr val="231F20"/>
                </a:solidFill>
              </a:rPr>
              <a:t>Attributes:</a:t>
            </a:r>
          </a:p>
          <a:p>
            <a:pPr lvl="1">
              <a:lnSpc>
                <a:spcPct val="90000"/>
              </a:lnSpc>
            </a:pPr>
            <a:r>
              <a:rPr lang="en-US" sz="2400" dirty="0">
                <a:solidFill>
                  <a:srgbClr val="231F20"/>
                </a:solidFill>
              </a:rPr>
              <a:t>Position </a:t>
            </a:r>
          </a:p>
          <a:p>
            <a:pPr lvl="1">
              <a:lnSpc>
                <a:spcPct val="90000"/>
              </a:lnSpc>
            </a:pPr>
            <a:r>
              <a:rPr lang="en-US" sz="2400" dirty="0">
                <a:solidFill>
                  <a:srgbClr val="231F20"/>
                </a:solidFill>
              </a:rPr>
              <a:t>Orientation</a:t>
            </a:r>
          </a:p>
          <a:p>
            <a:pPr lvl="1">
              <a:lnSpc>
                <a:spcPct val="90000"/>
              </a:lnSpc>
            </a:pPr>
            <a:r>
              <a:rPr lang="en-US" sz="2400" dirty="0">
                <a:solidFill>
                  <a:srgbClr val="231F20"/>
                </a:solidFill>
              </a:rPr>
              <a:t>Color</a:t>
            </a:r>
          </a:p>
          <a:p>
            <a:pPr lvl="1">
              <a:lnSpc>
                <a:spcPct val="90000"/>
              </a:lnSpc>
            </a:pPr>
            <a:r>
              <a:rPr lang="en-US" sz="2400" dirty="0">
                <a:solidFill>
                  <a:srgbClr val="231F20"/>
                </a:solidFill>
              </a:rPr>
              <a:t>Falloff distance</a:t>
            </a:r>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1CA3850-69AE-4FEB-82EB-6308AF70B00C}" type="slidenum">
              <a:rPr lang="en-US"/>
              <a:pPr/>
              <a:t>189</a:t>
            </a:fld>
            <a:endParaRPr lang="en-US"/>
          </a:p>
        </p:txBody>
      </p:sp>
      <p:sp>
        <p:nvSpPr>
          <p:cNvPr id="70658" name="Rectangle 2"/>
          <p:cNvSpPr>
            <a:spLocks noGrp="1" noChangeArrowheads="1"/>
          </p:cNvSpPr>
          <p:nvPr>
            <p:ph type="title"/>
          </p:nvPr>
        </p:nvSpPr>
        <p:spPr/>
        <p:txBody>
          <a:bodyPr/>
          <a:lstStyle/>
          <a:p>
            <a:r>
              <a:rPr lang="en-US"/>
              <a:t>Conical Spotlight</a:t>
            </a:r>
          </a:p>
        </p:txBody>
      </p:sp>
      <p:sp>
        <p:nvSpPr>
          <p:cNvPr id="70659" name="Rectangle 3"/>
          <p:cNvSpPr>
            <a:spLocks noGrp="1" noChangeArrowheads="1"/>
          </p:cNvSpPr>
          <p:nvPr>
            <p:ph type="body" idx="1"/>
          </p:nvPr>
        </p:nvSpPr>
        <p:spPr/>
        <p:txBody>
          <a:bodyPr/>
          <a:lstStyle/>
          <a:p>
            <a:r>
              <a:rPr lang="en-US" dirty="0">
                <a:solidFill>
                  <a:srgbClr val="231F20"/>
                </a:solidFill>
              </a:rPr>
              <a:t>A conical spotlight has a circular bottom.</a:t>
            </a:r>
          </a:p>
          <a:p>
            <a:r>
              <a:rPr lang="en-US" dirty="0">
                <a:solidFill>
                  <a:srgbClr val="231F20"/>
                </a:solidFill>
              </a:rPr>
              <a:t>Additional attributes:</a:t>
            </a:r>
          </a:p>
          <a:p>
            <a:pPr lvl="1"/>
            <a:r>
              <a:rPr lang="en-US" dirty="0">
                <a:solidFill>
                  <a:srgbClr val="231F20"/>
                </a:solidFill>
              </a:rPr>
              <a:t>Falloff angle</a:t>
            </a:r>
          </a:p>
          <a:p>
            <a:pPr lvl="1"/>
            <a:r>
              <a:rPr lang="en-US" dirty="0">
                <a:solidFill>
                  <a:srgbClr val="231F20"/>
                </a:solidFill>
              </a:rPr>
              <a:t>Hotspot angle</a:t>
            </a:r>
          </a:p>
          <a:p>
            <a:r>
              <a:rPr lang="en-US" dirty="0">
                <a:solidFill>
                  <a:srgbClr val="000000"/>
                </a:solidFill>
              </a:rPr>
              <a:t>Used for </a:t>
            </a:r>
            <a:r>
              <a:rPr lang="en-US" dirty="0">
                <a:solidFill>
                  <a:srgbClr val="231F20"/>
                </a:solidFill>
              </a:rPr>
              <a:t>flashlights, headlights, spotlights, etc</a:t>
            </a:r>
            <a:r>
              <a:rPr lang="en-US" dirty="0">
                <a:solidFill>
                  <a:srgbClr val="231F20"/>
                </a:solidFill>
                <a:latin typeface="TimesNewRoman" charset="0"/>
              </a:rPr>
              <a:t>.</a:t>
            </a:r>
            <a:endParaRPr lang="en-US" dirty="0">
              <a:solidFill>
                <a:srgbClr val="000000"/>
              </a:solidFill>
              <a:latin typeface="TimesNewRoman" charset="0"/>
            </a:endParaRPr>
          </a:p>
          <a:p>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the Tricky Integral</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9218" name="Picture 2"/>
          <p:cNvPicPr>
            <a:picLocks noChangeAspect="1" noChangeArrowheads="1"/>
          </p:cNvPicPr>
          <p:nvPr/>
        </p:nvPicPr>
        <p:blipFill>
          <a:blip r:embed="rId2" cstate="print"/>
          <a:srcRect/>
          <a:stretch>
            <a:fillRect/>
          </a:stretch>
        </p:blipFill>
        <p:spPr bwMode="auto">
          <a:xfrm>
            <a:off x="533400" y="1752600"/>
            <a:ext cx="8077200" cy="1168210"/>
          </a:xfrm>
          <a:prstGeom prst="rect">
            <a:avLst/>
          </a:prstGeom>
          <a:noFill/>
          <a:ln w="9525">
            <a:noFill/>
            <a:miter lim="800000"/>
            <a:headEnd/>
            <a:tailEnd/>
          </a:ln>
          <a:effectLst>
            <a:outerShdw blurRad="177800" dist="38100" dir="2700000" sx="103000" sy="103000" algn="tl" rotWithShape="0">
              <a:prstClr val="black">
                <a:alpha val="40000"/>
              </a:prstClr>
            </a:outerShdw>
          </a:effectLst>
        </p:spPr>
      </p:pic>
      <p:pic>
        <p:nvPicPr>
          <p:cNvPr id="9220" name="Picture 4"/>
          <p:cNvPicPr>
            <a:picLocks noChangeAspect="1" noChangeArrowheads="1"/>
          </p:cNvPicPr>
          <p:nvPr/>
        </p:nvPicPr>
        <p:blipFill>
          <a:blip r:embed="rId3" cstate="print"/>
          <a:srcRect/>
          <a:stretch>
            <a:fillRect/>
          </a:stretch>
        </p:blipFill>
        <p:spPr bwMode="auto">
          <a:xfrm>
            <a:off x="381000" y="3200400"/>
            <a:ext cx="8235695" cy="21336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50D65763-0090-46E6-A90B-DFF601912CC9}" type="slidenum">
              <a:rPr lang="en-US"/>
              <a:pPr/>
              <a:t>190</a:t>
            </a:fld>
            <a:endParaRPr lang="en-US"/>
          </a:p>
        </p:txBody>
      </p:sp>
      <p:pic>
        <p:nvPicPr>
          <p:cNvPr id="69634" name="Picture 2" descr="C:\Documents and Settings\ian\My Documents\classes\2003\Spring\4330\Notes\Graphics\spot_light_conical.jpg"/>
          <p:cNvPicPr>
            <a:picLocks noChangeAspect="1" noChangeArrowheads="1"/>
          </p:cNvPicPr>
          <p:nvPr/>
        </p:nvPicPr>
        <p:blipFill>
          <a:blip r:embed="rId2" cstate="print"/>
          <a:srcRect/>
          <a:stretch>
            <a:fillRect/>
          </a:stretch>
        </p:blipFill>
        <p:spPr bwMode="auto">
          <a:xfrm>
            <a:off x="609600" y="304800"/>
            <a:ext cx="8043863" cy="5626100"/>
          </a:xfrm>
          <a:prstGeom prst="rect">
            <a:avLst/>
          </a:prstGeom>
          <a:noFill/>
          <a:effectLst>
            <a:outerShdw blurRad="355600" dist="38100" dir="2700000" sx="101000" sy="101000" algn="tl" rotWithShape="0">
              <a:prstClr val="black">
                <a:alpha val="40000"/>
              </a:prstClr>
            </a:outerShdw>
          </a:effectLst>
        </p:spPr>
      </p:pic>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A2F6B05-0F2B-4183-BF7F-CE651AD0BE20}" type="slidenum">
              <a:rPr lang="en-US"/>
              <a:pPr/>
              <a:t>191</a:t>
            </a:fld>
            <a:endParaRPr lang="en-US"/>
          </a:p>
        </p:txBody>
      </p:sp>
      <p:sp>
        <p:nvSpPr>
          <p:cNvPr id="71682" name="Rectangle 2"/>
          <p:cNvSpPr>
            <a:spLocks noGrp="1" noChangeArrowheads="1"/>
          </p:cNvSpPr>
          <p:nvPr>
            <p:ph type="title"/>
          </p:nvPr>
        </p:nvSpPr>
        <p:spPr/>
        <p:txBody>
          <a:bodyPr/>
          <a:lstStyle/>
          <a:p>
            <a:r>
              <a:rPr lang="en-US"/>
              <a:t>Rectangular Spotlight</a:t>
            </a:r>
          </a:p>
        </p:txBody>
      </p:sp>
      <p:sp>
        <p:nvSpPr>
          <p:cNvPr id="71683" name="Rectangle 3"/>
          <p:cNvSpPr>
            <a:spLocks noGrp="1" noChangeArrowheads="1"/>
          </p:cNvSpPr>
          <p:nvPr>
            <p:ph type="body" idx="1"/>
          </p:nvPr>
        </p:nvSpPr>
        <p:spPr/>
        <p:txBody>
          <a:bodyPr/>
          <a:lstStyle/>
          <a:p>
            <a:r>
              <a:rPr lang="en-US" dirty="0">
                <a:solidFill>
                  <a:srgbClr val="231F20"/>
                </a:solidFill>
              </a:rPr>
              <a:t>A rectangular spotlight forms a pyramid rather than a cone. </a:t>
            </a:r>
          </a:p>
          <a:p>
            <a:r>
              <a:rPr lang="en-US" dirty="0">
                <a:solidFill>
                  <a:srgbClr val="231F20"/>
                </a:solidFill>
              </a:rPr>
              <a:t>Rectangular spotlights are especially interesting because they are used to project an image. </a:t>
            </a:r>
          </a:p>
          <a:p>
            <a:r>
              <a:rPr lang="en-US" dirty="0">
                <a:solidFill>
                  <a:srgbClr val="231F20"/>
                </a:solidFill>
              </a:rPr>
              <a:t>An image projected in this manner is known as a </a:t>
            </a:r>
            <a:r>
              <a:rPr lang="en-US" i="1" dirty="0">
                <a:solidFill>
                  <a:srgbClr val="231F20"/>
                </a:solidFill>
              </a:rPr>
              <a:t>projected light map</a:t>
            </a:r>
            <a:r>
              <a:rPr lang="en-US" dirty="0">
                <a:solidFill>
                  <a:srgbClr val="231F20"/>
                </a:solidFill>
              </a:rPr>
              <a:t>.</a:t>
            </a:r>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1AA8A3F-EC8B-41A9-A869-75FC6955001A}" type="slidenum">
              <a:rPr lang="en-US"/>
              <a:pPr/>
              <a:t>192</a:t>
            </a:fld>
            <a:endParaRPr lang="en-US"/>
          </a:p>
        </p:txBody>
      </p:sp>
      <p:sp>
        <p:nvSpPr>
          <p:cNvPr id="72706" name="Rectangle 2"/>
          <p:cNvSpPr>
            <a:spLocks noGrp="1" noChangeArrowheads="1"/>
          </p:cNvSpPr>
          <p:nvPr>
            <p:ph type="title"/>
          </p:nvPr>
        </p:nvSpPr>
        <p:spPr/>
        <p:txBody>
          <a:bodyPr/>
          <a:lstStyle/>
          <a:p>
            <a:r>
              <a:rPr lang="en-US"/>
              <a:t>Ambient Lighting</a:t>
            </a:r>
          </a:p>
        </p:txBody>
      </p:sp>
      <p:sp>
        <p:nvSpPr>
          <p:cNvPr id="72707" name="Rectangle 3"/>
          <p:cNvSpPr>
            <a:spLocks noGrp="1" noChangeArrowheads="1"/>
          </p:cNvSpPr>
          <p:nvPr>
            <p:ph type="body" idx="1"/>
          </p:nvPr>
        </p:nvSpPr>
        <p:spPr/>
        <p:txBody>
          <a:bodyPr/>
          <a:lstStyle/>
          <a:p>
            <a:r>
              <a:rPr lang="en-US" dirty="0">
                <a:solidFill>
                  <a:srgbClr val="231F20"/>
                </a:solidFill>
              </a:rPr>
              <a:t>A constant light level for the entire scene representing indirect lighting.</a:t>
            </a:r>
          </a:p>
          <a:p>
            <a:r>
              <a:rPr lang="en-US" dirty="0">
                <a:solidFill>
                  <a:srgbClr val="231F20"/>
                </a:solidFill>
              </a:rPr>
              <a:t>Without ambient light, objects that are in shadow would be </a:t>
            </a:r>
            <a:r>
              <a:rPr lang="en-US" i="1" dirty="0">
                <a:solidFill>
                  <a:srgbClr val="231F20"/>
                </a:solidFill>
              </a:rPr>
              <a:t>completely </a:t>
            </a:r>
            <a:r>
              <a:rPr lang="en-US" dirty="0">
                <a:solidFill>
                  <a:srgbClr val="231F20"/>
                </a:solidFill>
              </a:rPr>
              <a:t>black.</a:t>
            </a:r>
          </a:p>
          <a:p>
            <a:r>
              <a:rPr lang="en-US" dirty="0">
                <a:solidFill>
                  <a:srgbClr val="000000"/>
                </a:solidFill>
              </a:rPr>
              <a:t>Attributes:</a:t>
            </a:r>
          </a:p>
          <a:p>
            <a:pPr lvl="1"/>
            <a:r>
              <a:rPr lang="en-US" dirty="0">
                <a:solidFill>
                  <a:srgbClr val="000000"/>
                </a:solidFill>
              </a:rPr>
              <a:t>Color</a:t>
            </a:r>
          </a:p>
          <a:p>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187E585A-C4CE-440C-B4C2-7EF638C30266}" type="slidenum">
              <a:rPr lang="en-US"/>
              <a:pPr/>
              <a:t>193</a:t>
            </a:fld>
            <a:endParaRPr lang="en-US"/>
          </a:p>
        </p:txBody>
      </p:sp>
      <p:sp>
        <p:nvSpPr>
          <p:cNvPr id="106498" name="Rectangle 2"/>
          <p:cNvSpPr>
            <a:spLocks noGrp="1" noChangeArrowheads="1"/>
          </p:cNvSpPr>
          <p:nvPr>
            <p:ph type="title"/>
          </p:nvPr>
        </p:nvSpPr>
        <p:spPr/>
        <p:txBody>
          <a:bodyPr/>
          <a:lstStyle/>
          <a:p>
            <a:r>
              <a:rPr lang="en-US"/>
              <a:t>Light Attenuation</a:t>
            </a:r>
          </a:p>
        </p:txBody>
      </p:sp>
      <p:sp>
        <p:nvSpPr>
          <p:cNvPr id="106499" name="Rectangle 3"/>
          <p:cNvSpPr>
            <a:spLocks noGrp="1" noChangeArrowheads="1"/>
          </p:cNvSpPr>
          <p:nvPr>
            <p:ph type="body" idx="1"/>
          </p:nvPr>
        </p:nvSpPr>
        <p:spPr/>
        <p:txBody>
          <a:bodyPr/>
          <a:lstStyle/>
          <a:p>
            <a:r>
              <a:rPr lang="en-US" dirty="0"/>
              <a:t>Light intensity falls off with distance from the light source – inversely proportional to the square of the distance.</a:t>
            </a:r>
          </a:p>
          <a:p>
            <a:r>
              <a:rPr lang="en-US" dirty="0"/>
              <a:t>This is called </a:t>
            </a:r>
            <a:r>
              <a:rPr lang="en-US" i="1" dirty="0"/>
              <a:t>attenuation</a:t>
            </a:r>
            <a:r>
              <a:rPr lang="en-US" dirty="0"/>
              <a:t>.</a:t>
            </a:r>
          </a:p>
          <a:p>
            <a:r>
              <a:rPr lang="en-US" dirty="0"/>
              <a:t>To save the multiplication, light attention is often approximated using linear interpolation.</a:t>
            </a:r>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4AA10E7-E43C-4072-BDB1-6886C30CEF65}" type="slidenum">
              <a:rPr lang="en-US"/>
              <a:pPr/>
              <a:t>194</a:t>
            </a:fld>
            <a:endParaRPr lang="en-US"/>
          </a:p>
        </p:txBody>
      </p:sp>
      <p:sp>
        <p:nvSpPr>
          <p:cNvPr id="109570" name="Rectangle 2"/>
          <p:cNvSpPr>
            <a:spLocks noGrp="1" noChangeArrowheads="1"/>
          </p:cNvSpPr>
          <p:nvPr>
            <p:ph type="title"/>
          </p:nvPr>
        </p:nvSpPr>
        <p:spPr/>
        <p:txBody>
          <a:bodyPr/>
          <a:lstStyle/>
          <a:p>
            <a:r>
              <a:rPr lang="en-US"/>
              <a:t>What Gets Attenuated?</a:t>
            </a:r>
          </a:p>
        </p:txBody>
      </p:sp>
      <p:sp>
        <p:nvSpPr>
          <p:cNvPr id="109571" name="Rectangle 3"/>
          <p:cNvSpPr>
            <a:spLocks noGrp="1" noChangeArrowheads="1"/>
          </p:cNvSpPr>
          <p:nvPr>
            <p:ph type="body" idx="1"/>
          </p:nvPr>
        </p:nvSpPr>
        <p:spPr/>
        <p:txBody>
          <a:bodyPr/>
          <a:lstStyle/>
          <a:p>
            <a:r>
              <a:rPr lang="en-US" sz="2400" dirty="0">
                <a:solidFill>
                  <a:srgbClr val="231F20"/>
                </a:solidFill>
              </a:rPr>
              <a:t>Attenuation can be applied to point lights and spotlights—directional lights are not attenuated. </a:t>
            </a:r>
          </a:p>
          <a:p>
            <a:r>
              <a:rPr lang="en-US" sz="2400" dirty="0">
                <a:solidFill>
                  <a:srgbClr val="231F20"/>
                </a:solidFill>
              </a:rPr>
              <a:t>An additional attenuation factor is used for spotlights. </a:t>
            </a:r>
            <a:r>
              <a:rPr lang="en-US" sz="2400" i="1" dirty="0">
                <a:solidFill>
                  <a:srgbClr val="231F20"/>
                </a:solidFill>
              </a:rPr>
              <a:t>Hotspot falloff </a:t>
            </a:r>
            <a:r>
              <a:rPr lang="en-US" sz="2400" dirty="0">
                <a:solidFill>
                  <a:srgbClr val="231F20"/>
                </a:solidFill>
              </a:rPr>
              <a:t>attenuates light as we move closer to the edge of the cone.</a:t>
            </a:r>
          </a:p>
          <a:p>
            <a:r>
              <a:rPr lang="en-US" sz="2400" dirty="0">
                <a:solidFill>
                  <a:srgbClr val="231F20"/>
                </a:solidFill>
              </a:rPr>
              <a:t>Once we have computed the intensity multiplier </a:t>
            </a:r>
            <a:r>
              <a:rPr lang="en-US" sz="2400" i="1" dirty="0" err="1">
                <a:solidFill>
                  <a:srgbClr val="231F20"/>
                </a:solidFill>
              </a:rPr>
              <a:t>i</a:t>
            </a:r>
            <a:r>
              <a:rPr lang="en-US" sz="2400" dirty="0">
                <a:solidFill>
                  <a:srgbClr val="231F20"/>
                </a:solidFill>
              </a:rPr>
              <a:t>, it is applied to the diffuse and </a:t>
            </a:r>
            <a:r>
              <a:rPr lang="en-US" sz="2400" dirty="0" err="1">
                <a:solidFill>
                  <a:srgbClr val="231F20"/>
                </a:solidFill>
              </a:rPr>
              <a:t>specular</a:t>
            </a:r>
            <a:r>
              <a:rPr lang="en-US" sz="2400" dirty="0">
                <a:solidFill>
                  <a:srgbClr val="231F20"/>
                </a:solidFill>
              </a:rPr>
              <a:t> components. Ambient light is not attenuated.</a:t>
            </a:r>
            <a:endParaRPr lang="en-US" sz="2400" dirty="0">
              <a:solidFill>
                <a:srgbClr val="000000"/>
              </a:solidFill>
            </a:endParaRPr>
          </a:p>
          <a:p>
            <a:endParaRPr lang="en-US" sz="2400"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1E6AB64-DF27-401F-93B1-B225480FAB4A}" type="slidenum">
              <a:rPr lang="en-US"/>
              <a:pPr/>
              <a:t>195</a:t>
            </a:fld>
            <a:endParaRPr lang="en-US"/>
          </a:p>
        </p:txBody>
      </p:sp>
      <p:sp>
        <p:nvSpPr>
          <p:cNvPr id="107522" name="Rectangle 2"/>
          <p:cNvSpPr>
            <a:spLocks noGrp="1" noChangeArrowheads="1"/>
          </p:cNvSpPr>
          <p:nvPr>
            <p:ph type="title"/>
          </p:nvPr>
        </p:nvSpPr>
        <p:spPr/>
        <p:txBody>
          <a:bodyPr/>
          <a:lstStyle/>
          <a:p>
            <a:r>
              <a:rPr lang="en-US"/>
              <a:t>Falloff Distances</a:t>
            </a:r>
          </a:p>
        </p:txBody>
      </p:sp>
      <p:sp>
        <p:nvSpPr>
          <p:cNvPr id="107523" name="Rectangle 3"/>
          <p:cNvSpPr>
            <a:spLocks noGrp="1" noChangeArrowheads="1"/>
          </p:cNvSpPr>
          <p:nvPr>
            <p:ph type="body" idx="1"/>
          </p:nvPr>
        </p:nvSpPr>
        <p:spPr/>
        <p:txBody>
          <a:bodyPr/>
          <a:lstStyle/>
          <a:p>
            <a:pPr>
              <a:lnSpc>
                <a:spcPct val="90000"/>
              </a:lnSpc>
            </a:pPr>
            <a:r>
              <a:rPr lang="en-US" dirty="0"/>
              <a:t>Linear interpolation of light attenuation uses two parameters.</a:t>
            </a:r>
          </a:p>
          <a:p>
            <a:pPr>
              <a:lnSpc>
                <a:spcPct val="90000"/>
              </a:lnSpc>
            </a:pPr>
            <a:r>
              <a:rPr lang="en-US" i="1" dirty="0" err="1"/>
              <a:t>d</a:t>
            </a:r>
            <a:r>
              <a:rPr lang="en-US" i="1" baseline="-25000" dirty="0" err="1"/>
              <a:t>min</a:t>
            </a:r>
            <a:r>
              <a:rPr lang="en-US" dirty="0"/>
              <a:t> is the </a:t>
            </a:r>
            <a:r>
              <a:rPr lang="en-US" i="1" dirty="0"/>
              <a:t>minimum falloff distance</a:t>
            </a:r>
            <a:r>
              <a:rPr lang="en-US" dirty="0"/>
              <a:t>. At distances </a:t>
            </a:r>
            <a:r>
              <a:rPr lang="en-US" i="1" dirty="0"/>
              <a:t>d</a:t>
            </a:r>
            <a:r>
              <a:rPr lang="en-US" dirty="0"/>
              <a:t> </a:t>
            </a:r>
            <a:r>
              <a:rPr lang="en-US" dirty="0">
                <a:sym typeface="Symbol" pitchFamily="18" charset="2"/>
              </a:rPr>
              <a:t> </a:t>
            </a:r>
            <a:r>
              <a:rPr lang="en-US" i="1" dirty="0" err="1"/>
              <a:t>d</a:t>
            </a:r>
            <a:r>
              <a:rPr lang="en-US" i="1" baseline="-25000" dirty="0" err="1"/>
              <a:t>min</a:t>
            </a:r>
            <a:r>
              <a:rPr lang="en-US" dirty="0"/>
              <a:t>, the light has intensity 1.0</a:t>
            </a:r>
          </a:p>
          <a:p>
            <a:pPr>
              <a:lnSpc>
                <a:spcPct val="90000"/>
              </a:lnSpc>
            </a:pPr>
            <a:r>
              <a:rPr lang="en-US" i="1" dirty="0" err="1"/>
              <a:t>d</a:t>
            </a:r>
            <a:r>
              <a:rPr lang="en-US" i="1" baseline="-25000" dirty="0" err="1"/>
              <a:t>max</a:t>
            </a:r>
            <a:r>
              <a:rPr lang="en-US" dirty="0"/>
              <a:t> is the </a:t>
            </a:r>
            <a:r>
              <a:rPr lang="en-US" i="1" dirty="0"/>
              <a:t>maximum falloff distance</a:t>
            </a:r>
            <a:r>
              <a:rPr lang="en-US" dirty="0"/>
              <a:t>. At distances </a:t>
            </a:r>
            <a:r>
              <a:rPr lang="en-US" i="1" dirty="0"/>
              <a:t>d</a:t>
            </a:r>
            <a:r>
              <a:rPr lang="en-US" dirty="0"/>
              <a:t> </a:t>
            </a:r>
            <a:r>
              <a:rPr lang="en-US" dirty="0">
                <a:sym typeface="Symbol" pitchFamily="18" charset="2"/>
              </a:rPr>
              <a:t> </a:t>
            </a:r>
            <a:r>
              <a:rPr lang="en-US" i="1" dirty="0" err="1"/>
              <a:t>d</a:t>
            </a:r>
            <a:r>
              <a:rPr lang="en-US" i="1" baseline="-25000" dirty="0" err="1"/>
              <a:t>max</a:t>
            </a:r>
            <a:r>
              <a:rPr lang="en-US" dirty="0"/>
              <a:t>, the light has intensity 0.0</a:t>
            </a:r>
          </a:p>
          <a:p>
            <a:pPr>
              <a:lnSpc>
                <a:spcPct val="90000"/>
              </a:lnSpc>
            </a:pPr>
            <a:r>
              <a:rPr lang="en-US" dirty="0"/>
              <a:t>At distances </a:t>
            </a:r>
            <a:r>
              <a:rPr lang="en-US" i="1" dirty="0" err="1"/>
              <a:t>d</a:t>
            </a:r>
            <a:r>
              <a:rPr lang="en-US" i="1" baseline="-25000" dirty="0" err="1"/>
              <a:t>min</a:t>
            </a:r>
            <a:r>
              <a:rPr lang="en-US" i="1" baseline="-25000" dirty="0"/>
              <a:t> </a:t>
            </a:r>
            <a:r>
              <a:rPr lang="en-US" dirty="0">
                <a:sym typeface="Symbol" pitchFamily="18" charset="2"/>
              </a:rPr>
              <a:t> </a:t>
            </a:r>
            <a:r>
              <a:rPr lang="en-US" i="1" dirty="0"/>
              <a:t>d </a:t>
            </a:r>
            <a:r>
              <a:rPr lang="en-US" dirty="0">
                <a:sym typeface="Symbol" pitchFamily="18" charset="2"/>
              </a:rPr>
              <a:t> </a:t>
            </a:r>
            <a:r>
              <a:rPr lang="en-US" i="1" dirty="0" err="1"/>
              <a:t>d</a:t>
            </a:r>
            <a:r>
              <a:rPr lang="en-US" i="1" baseline="-25000" dirty="0" err="1"/>
              <a:t>max</a:t>
            </a:r>
            <a:r>
              <a:rPr lang="en-US" i="1" baseline="-25000" dirty="0"/>
              <a:t> </a:t>
            </a:r>
            <a:r>
              <a:rPr lang="en-US" dirty="0"/>
              <a:t>the light intensity varies with 1/</a:t>
            </a:r>
            <a:r>
              <a:rPr lang="en-US" i="1" dirty="0"/>
              <a:t>d.</a:t>
            </a:r>
          </a:p>
          <a:p>
            <a:pPr>
              <a:lnSpc>
                <a:spcPct val="90000"/>
              </a:lnSpc>
            </a:pPr>
            <a:endParaRPr lang="en-US" dirty="0"/>
          </a:p>
        </p:txBody>
      </p:sp>
      <p:sp>
        <p:nvSpPr>
          <p:cNvPr id="5" name="Date Placeholder 4"/>
          <p:cNvSpPr>
            <a:spLocks noGrp="1"/>
          </p:cNvSpPr>
          <p:nvPr>
            <p:ph type="dt" sz="half" idx="10"/>
          </p:nvPr>
        </p:nvSpPr>
        <p:spPr/>
        <p:txBody>
          <a:bodyPr/>
          <a:lstStyle/>
          <a:p>
            <a:r>
              <a:rPr lang="en-US" smtClean="0"/>
              <a:t>Chapter 10  Notes</a:t>
            </a:r>
            <a:endParaRPr lang="en-US" dirty="0"/>
          </a:p>
        </p:txBody>
      </p:sp>
      <p:sp>
        <p:nvSpPr>
          <p:cNvPr id="6" name="Footer Placeholder 5"/>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274468A-1620-45E0-AD30-94B60306AE46}" type="slidenum">
              <a:rPr lang="en-US"/>
              <a:pPr/>
              <a:t>196</a:t>
            </a:fld>
            <a:endParaRPr lang="en-US"/>
          </a:p>
        </p:txBody>
      </p:sp>
      <p:sp>
        <p:nvSpPr>
          <p:cNvPr id="108546" name="Rectangle 2"/>
          <p:cNvSpPr>
            <a:spLocks noGrp="1" noChangeArrowheads="1"/>
          </p:cNvSpPr>
          <p:nvPr>
            <p:ph type="title"/>
          </p:nvPr>
        </p:nvSpPr>
        <p:spPr/>
        <p:txBody>
          <a:bodyPr/>
          <a:lstStyle/>
          <a:p>
            <a:r>
              <a:rPr lang="en-US"/>
              <a:t>The Light Attenuation Formula</a:t>
            </a:r>
          </a:p>
        </p:txBody>
      </p:sp>
      <p:sp>
        <p:nvSpPr>
          <p:cNvPr id="108547" name="Rectangle 3"/>
          <p:cNvSpPr>
            <a:spLocks noGrp="1" noChangeArrowheads="1"/>
          </p:cNvSpPr>
          <p:nvPr>
            <p:ph type="body" idx="1"/>
          </p:nvPr>
        </p:nvSpPr>
        <p:spPr>
          <a:xfrm>
            <a:off x="685800" y="1676400"/>
            <a:ext cx="7772400" cy="1143000"/>
          </a:xfrm>
        </p:spPr>
        <p:txBody>
          <a:bodyPr/>
          <a:lstStyle/>
          <a:p>
            <a:pPr marL="0" indent="0">
              <a:buNone/>
            </a:pPr>
            <a:r>
              <a:rPr lang="en-US" sz="2800" dirty="0"/>
              <a:t>The light intensity at distance </a:t>
            </a:r>
            <a:r>
              <a:rPr lang="en-US" sz="2800" i="1" dirty="0"/>
              <a:t>d</a:t>
            </a:r>
            <a:r>
              <a:rPr lang="en-US" sz="2800" dirty="0"/>
              <a:t>, denoted </a:t>
            </a:r>
            <a:r>
              <a:rPr lang="en-US" sz="2800" i="1" dirty="0" err="1"/>
              <a:t>i</a:t>
            </a:r>
            <a:r>
              <a:rPr lang="en-US" sz="2800" dirty="0"/>
              <a:t>(</a:t>
            </a:r>
            <a:r>
              <a:rPr lang="en-US" sz="2800" i="1" dirty="0"/>
              <a:t>d</a:t>
            </a:r>
            <a:r>
              <a:rPr lang="en-US" sz="2800" dirty="0"/>
              <a:t>)</a:t>
            </a:r>
            <a:r>
              <a:rPr lang="en-US" sz="2800" i="1" dirty="0"/>
              <a:t>,</a:t>
            </a:r>
            <a:r>
              <a:rPr lang="en-US" sz="2800" dirty="0"/>
              <a:t> is a floating point value between 0.0 and 1.0:</a:t>
            </a:r>
          </a:p>
        </p:txBody>
      </p:sp>
      <p:pic>
        <p:nvPicPr>
          <p:cNvPr id="24578" name="Picture 2"/>
          <p:cNvPicPr>
            <a:picLocks noChangeAspect="1" noChangeArrowheads="1"/>
          </p:cNvPicPr>
          <p:nvPr/>
        </p:nvPicPr>
        <p:blipFill>
          <a:blip r:embed="rId2" cstate="print"/>
          <a:srcRect/>
          <a:stretch>
            <a:fillRect/>
          </a:stretch>
        </p:blipFill>
        <p:spPr bwMode="auto">
          <a:xfrm>
            <a:off x="838200" y="2895600"/>
            <a:ext cx="7100290" cy="2895600"/>
          </a:xfrm>
          <a:prstGeom prst="rect">
            <a:avLst/>
          </a:prstGeom>
          <a:noFill/>
          <a:ln w="9525">
            <a:noFill/>
            <a:miter lim="800000"/>
            <a:headEnd/>
            <a:tailEnd/>
          </a:ln>
        </p:spPr>
      </p:pic>
      <p:sp>
        <p:nvSpPr>
          <p:cNvPr id="7" name="Date Placeholder 6"/>
          <p:cNvSpPr>
            <a:spLocks noGrp="1"/>
          </p:cNvSpPr>
          <p:nvPr>
            <p:ph type="dt" sz="half" idx="10"/>
          </p:nvPr>
        </p:nvSpPr>
        <p:spPr/>
        <p:txBody>
          <a:bodyPr/>
          <a:lstStyle/>
          <a:p>
            <a:r>
              <a:rPr lang="en-US" smtClean="0"/>
              <a:t>Chapter 10  Notes</a:t>
            </a:r>
            <a:endParaRPr lang="en-US" dirty="0"/>
          </a:p>
        </p:txBody>
      </p:sp>
      <p:sp>
        <p:nvSpPr>
          <p:cNvPr id="8" name="Footer Placeholder 7"/>
          <p:cNvSpPr>
            <a:spLocks noGrp="1"/>
          </p:cNvSpPr>
          <p:nvPr>
            <p:ph type="ftr" sz="quarter" idx="11"/>
          </p:nvPr>
        </p:nvSpPr>
        <p:spPr/>
        <p:txBody>
          <a:bodyPr/>
          <a:lstStyle/>
          <a:p>
            <a:r>
              <a:rPr lang="en-US" smtClean="0"/>
              <a:t>3D Math Primer for Graphics &amp; Game Dev</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Linear Approximation to Reality</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197</a:t>
            </a:fld>
            <a:endParaRPr lang="en-US" dirty="0"/>
          </a:p>
        </p:txBody>
      </p:sp>
      <p:pic>
        <p:nvPicPr>
          <p:cNvPr id="25602" name="Picture 2" descr="C:\Users\ian\Desktop\figs_jpg\light_attenuation_curves.jpg"/>
          <p:cNvPicPr>
            <a:picLocks noChangeAspect="1" noChangeArrowheads="1"/>
          </p:cNvPicPr>
          <p:nvPr/>
        </p:nvPicPr>
        <p:blipFill>
          <a:blip r:embed="rId2" cstate="print"/>
          <a:srcRect/>
          <a:stretch>
            <a:fillRect/>
          </a:stretch>
        </p:blipFill>
        <p:spPr bwMode="auto">
          <a:xfrm>
            <a:off x="2362200" y="1752600"/>
            <a:ext cx="4343400" cy="427962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Doom Style Volumetric Lights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Both in the theoretical framework of the rendering equation, and HLSL </a:t>
            </a:r>
            <a:r>
              <a:rPr lang="en-US" dirty="0" err="1" smtClean="0"/>
              <a:t>shaders</a:t>
            </a:r>
            <a:r>
              <a:rPr lang="en-US" dirty="0" smtClean="0"/>
              <a:t> doing lighting equations using the standard </a:t>
            </a:r>
            <a:r>
              <a:rPr lang="en-US" dirty="0" err="1" smtClean="0"/>
              <a:t>Blinn-Phong</a:t>
            </a:r>
            <a:r>
              <a:rPr lang="en-US" dirty="0" smtClean="0"/>
              <a:t> model, all that is required of a light source in order for it to be used in shading calculations at a particular point </a:t>
            </a:r>
            <a:r>
              <a:rPr lang="en-US" b="1" dirty="0" smtClean="0"/>
              <a:t>x</a:t>
            </a:r>
            <a:r>
              <a:rPr lang="en-US" dirty="0" smtClean="0"/>
              <a:t> is a </a:t>
            </a:r>
            <a:r>
              <a:rPr lang="en-US" i="1" dirty="0" smtClean="0"/>
              <a:t>light intensity</a:t>
            </a:r>
            <a:r>
              <a:rPr lang="en-US" dirty="0" smtClean="0"/>
              <a:t> and </a:t>
            </a:r>
            <a:r>
              <a:rPr lang="en-US" i="1" dirty="0" smtClean="0"/>
              <a:t>incident direction</a:t>
            </a:r>
            <a:r>
              <a:rPr lang="en-US" dirty="0" smtClean="0"/>
              <a:t>.</a:t>
            </a:r>
          </a:p>
          <a:p>
            <a:r>
              <a:rPr lang="en-US" dirty="0" smtClean="0"/>
              <a:t>Now we will discuss a type of volumetric light popularized by the Doom 3 engine (also known as </a:t>
            </a:r>
            <a:r>
              <a:rPr lang="en-US" i="1" dirty="0" smtClean="0"/>
              <a:t>id Tech 4</a:t>
            </a:r>
            <a:r>
              <a:rPr lang="en-US" dirty="0" smtClean="0"/>
              <a:t>) around 2003, that specifies these values in a novel way. </a:t>
            </a:r>
          </a:p>
          <a:p>
            <a:r>
              <a:rPr lang="en-US" dirty="0" smtClean="0"/>
              <a:t>Not only are these types of lights interesting to understand from a practical standpoint (they are still useful today), they are interesting from a theoretical perspective, because they illustrate an elegant, fast approximation. </a:t>
            </a:r>
          </a:p>
          <a:p>
            <a:r>
              <a:rPr lang="en-US" dirty="0" smtClean="0"/>
              <a:t>Such approximations are the essence of the art of real-time rendering.</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Approximating Intensity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most creative aspect of Doom-style volumetric lights is how they determine the intensity at a given point. </a:t>
            </a:r>
          </a:p>
          <a:p>
            <a:r>
              <a:rPr lang="en-US" dirty="0" smtClean="0"/>
              <a:t>It is controlled through two texture maps. One map is essentially a gobo, which can be projected using either orthographic or perspective projection, similar to a spot or directional light.</a:t>
            </a:r>
          </a:p>
          <a:p>
            <a:r>
              <a:rPr lang="en-US" dirty="0" smtClean="0"/>
              <a:t>The other map is a one dimensional map, known as the </a:t>
            </a:r>
            <a:r>
              <a:rPr lang="en-US" i="1" dirty="0" smtClean="0"/>
              <a:t>falloff map</a:t>
            </a:r>
            <a:r>
              <a:rPr lang="en-US" dirty="0" smtClean="0"/>
              <a:t>, which controls the falloff. </a:t>
            </a:r>
          </a:p>
          <a:p>
            <a:r>
              <a:rPr lang="en-US" dirty="0" smtClean="0"/>
              <a:t>The procedure for determining the light intensity at point </a:t>
            </a:r>
            <a:r>
              <a:rPr lang="en-US" b="1" dirty="0" smtClean="0"/>
              <a:t>x</a:t>
            </a:r>
            <a:r>
              <a:rPr lang="en-US" dirty="0" smtClean="0"/>
              <a:t> is as follows: </a:t>
            </a:r>
            <a:r>
              <a:rPr lang="en-US" b="1" dirty="0" smtClean="0"/>
              <a:t>x</a:t>
            </a:r>
            <a:r>
              <a:rPr lang="en-US" dirty="0" smtClean="0"/>
              <a:t> is multiplied by a 4×4 matrix, and the resulting coordinates are used to index into the two maps. The 2D gobo is indexed using (</a:t>
            </a:r>
            <a:r>
              <a:rPr lang="en-US" i="1" dirty="0" smtClean="0"/>
              <a:t>x/w</a:t>
            </a:r>
            <a:r>
              <a:rPr lang="en-US" dirty="0" smtClean="0"/>
              <a:t>, </a:t>
            </a:r>
            <a:r>
              <a:rPr lang="en-US" i="1" dirty="0" smtClean="0"/>
              <a:t>y/w</a:t>
            </a:r>
            <a:r>
              <a:rPr lang="en-US" dirty="0" smtClean="0"/>
              <a:t>), while 1D falloff map is indexed with the </a:t>
            </a:r>
            <a:r>
              <a:rPr lang="en-US" i="1" dirty="0" smtClean="0"/>
              <a:t>z</a:t>
            </a:r>
            <a:r>
              <a:rPr lang="en-US" dirty="0" smtClean="0"/>
              <a:t>. </a:t>
            </a:r>
          </a:p>
          <a:p>
            <a:r>
              <a:rPr lang="en-US" dirty="0" smtClean="0"/>
              <a:t>The product of these two </a:t>
            </a:r>
            <a:r>
              <a:rPr lang="en-US" dirty="0" err="1" smtClean="0"/>
              <a:t>texels</a:t>
            </a:r>
            <a:r>
              <a:rPr lang="en-US" dirty="0" smtClean="0"/>
              <a:t> defines the light intensity at </a:t>
            </a:r>
            <a:r>
              <a:rPr lang="en-US" b="1" dirty="0" smtClean="0"/>
              <a:t>x</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You’ll See in This Chapter</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This chapter discusses a number of mathematical issues that arise when creating 3D graphics on a computer. It is divided into eleven sections. </a:t>
            </a:r>
          </a:p>
          <a:p>
            <a:r>
              <a:rPr lang="en-US" dirty="0" smtClean="0"/>
              <a:t>Section 10.1 discusses the rendering equation. </a:t>
            </a:r>
          </a:p>
          <a:p>
            <a:r>
              <a:rPr lang="en-US" dirty="0" smtClean="0"/>
              <a:t>Section 10.2 introduces the math of viewing in 3D.</a:t>
            </a:r>
          </a:p>
          <a:p>
            <a:r>
              <a:rPr lang="en-US" dirty="0" smtClean="0"/>
              <a:t>Section 10.3 reviews coordinate spaces and transforms.</a:t>
            </a:r>
          </a:p>
          <a:p>
            <a:r>
              <a:rPr lang="en-US" dirty="0" smtClean="0"/>
              <a:t>Section 10.4 looks at representing geometry.</a:t>
            </a:r>
          </a:p>
          <a:p>
            <a:r>
              <a:rPr lang="en-US" dirty="0" smtClean="0"/>
              <a:t>Section 10.5 is about material properties.</a:t>
            </a:r>
          </a:p>
          <a:p>
            <a:r>
              <a:rPr lang="en-US" dirty="0" smtClean="0"/>
              <a:t>Section 10.6 discusses the standard lighting model.</a:t>
            </a:r>
          </a:p>
          <a:p>
            <a:r>
              <a:rPr lang="en-US" dirty="0" smtClean="0"/>
              <a:t>Section 10.7 looks at some common light sources.</a:t>
            </a:r>
          </a:p>
          <a:p>
            <a:r>
              <a:rPr lang="en-US" dirty="0" smtClean="0"/>
              <a:t>Section 10.8 examines skeletal animation.</a:t>
            </a:r>
          </a:p>
          <a:p>
            <a:r>
              <a:rPr lang="en-US" dirty="0" smtClean="0"/>
              <a:t>Section 10.9 introduces bump mapping.</a:t>
            </a:r>
          </a:p>
          <a:p>
            <a:r>
              <a:rPr lang="en-US" dirty="0" smtClean="0"/>
              <a:t>Section 10.10 is on the graphics pipeline.</a:t>
            </a:r>
          </a:p>
          <a:p>
            <a:r>
              <a:rPr lang="en-US" dirty="0" smtClean="0"/>
              <a:t>Section 10.11 gives some examples of pixel and vertex </a:t>
            </a:r>
            <a:r>
              <a:rPr lang="en-US" dirty="0" err="1" smtClean="0"/>
              <a:t>shaders</a:t>
            </a:r>
            <a:r>
              <a:rPr lang="en-US" dirty="0" smtClean="0"/>
              <a:t> that implement some of the techniques covered in this chapter.</a:t>
            </a:r>
          </a:p>
          <a:p>
            <a:endParaRPr lang="en-US" dirty="0" smtClean="0"/>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dirty="0"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752600" y="1676400"/>
            <a:ext cx="5857875" cy="1517584"/>
          </a:xfrm>
          <a:prstGeom prst="rect">
            <a:avLst/>
          </a:prstGeom>
          <a:noFill/>
          <a:ln w="9525">
            <a:noFill/>
            <a:miter lim="800000"/>
            <a:headEnd/>
            <a:tailEnd/>
          </a:ln>
          <a:effectLst>
            <a:outerShdw blurRad="254000" dist="38100" dir="2700000" sx="105000" sy="105000" algn="tl" rotWithShape="0">
              <a:prstClr val="black">
                <a:alpha val="40000"/>
              </a:prstClr>
            </a:outerShdw>
          </a:effectLst>
        </p:spPr>
      </p:pic>
      <p:sp>
        <p:nvSpPr>
          <p:cNvPr id="2" name="Title 1"/>
          <p:cNvSpPr>
            <a:spLocks noGrp="1"/>
          </p:cNvSpPr>
          <p:nvPr>
            <p:ph type="title"/>
          </p:nvPr>
        </p:nvSpPr>
        <p:spPr/>
        <p:txBody>
          <a:bodyPr/>
          <a:lstStyle/>
          <a:p>
            <a:r>
              <a:rPr lang="en-US" dirty="0" smtClean="0"/>
              <a:t>More on the Tricky Integral</a:t>
            </a:r>
            <a:endParaRPr lang="en-US" dirty="0"/>
          </a:p>
        </p:txBody>
      </p:sp>
      <p:sp>
        <p:nvSpPr>
          <p:cNvPr id="3" name="Content Placeholder 2"/>
          <p:cNvSpPr>
            <a:spLocks noGrp="1"/>
          </p:cNvSpPr>
          <p:nvPr>
            <p:ph idx="1"/>
          </p:nvPr>
        </p:nvSpPr>
        <p:spPr>
          <a:xfrm>
            <a:off x="457200" y="3505200"/>
            <a:ext cx="8229600" cy="2849563"/>
          </a:xfrm>
        </p:spPr>
        <p:txBody>
          <a:bodyPr>
            <a:normAutofit fontScale="55000" lnSpcReduction="20000"/>
          </a:bodyPr>
          <a:lstStyle/>
          <a:p>
            <a:r>
              <a:rPr lang="en-US" dirty="0" smtClean="0"/>
              <a:t>The </a:t>
            </a:r>
            <a:r>
              <a:rPr lang="en-US" b="1" dirty="0" smtClean="0">
                <a:solidFill>
                  <a:srgbClr val="FFC000"/>
                </a:solidFill>
              </a:rPr>
              <a:t>first term </a:t>
            </a:r>
            <a:r>
              <a:rPr lang="en-US" dirty="0" smtClean="0"/>
              <a:t>denotes the radiance incident from the direction of</a:t>
            </a:r>
          </a:p>
          <a:p>
            <a:r>
              <a:rPr lang="en-US" dirty="0" smtClean="0"/>
              <a:t>The </a:t>
            </a:r>
            <a:r>
              <a:rPr lang="en-US" b="1" dirty="0" smtClean="0">
                <a:solidFill>
                  <a:srgbClr val="00FFFF"/>
                </a:solidFill>
              </a:rPr>
              <a:t>next term </a:t>
            </a:r>
            <a:r>
              <a:rPr lang="en-US" dirty="0" smtClean="0"/>
              <a:t>is simply the BRDF, which tells us how much of the radiance incident from this particular direction will be reflected in the outgoing direction we care about. </a:t>
            </a:r>
          </a:p>
          <a:p>
            <a:r>
              <a:rPr lang="en-US" dirty="0" smtClean="0"/>
              <a:t>Finally, we have the </a:t>
            </a:r>
            <a:r>
              <a:rPr lang="en-US" b="1" i="1" dirty="0" smtClean="0">
                <a:solidFill>
                  <a:srgbClr val="EBE600"/>
                </a:solidFill>
                <a:effectLst>
                  <a:outerShdw blurRad="38100" dist="38100" dir="2700000" algn="tl">
                    <a:srgbClr val="000000">
                      <a:alpha val="43137"/>
                    </a:srgbClr>
                  </a:outerShdw>
                </a:effectLst>
              </a:rPr>
              <a:t>Lambert term</a:t>
            </a:r>
            <a:r>
              <a:rPr lang="en-US" dirty="0" smtClean="0"/>
              <a:t>, which accounts for the fact that more incident light is available to be reflected, per unit surface area, when         is perpendicular to the surface than when at a glancing angle to the surface. </a:t>
            </a:r>
          </a:p>
          <a:p>
            <a:r>
              <a:rPr lang="en-US" dirty="0" smtClean="0"/>
              <a:t>The vector      is the outward facing surface normal, and the dot product           peaks at 1 in the perpendicular direction, and trails off to zero as the angle of incidence becomes more glancing. More about this term later.</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pic>
        <p:nvPicPr>
          <p:cNvPr id="9" name="Picture 5"/>
          <p:cNvPicPr>
            <a:picLocks noChangeAspect="1" noChangeArrowheads="1"/>
          </p:cNvPicPr>
          <p:nvPr/>
        </p:nvPicPr>
        <p:blipFill>
          <a:blip r:embed="rId3" cstate="print"/>
          <a:srcRect/>
          <a:stretch>
            <a:fillRect/>
          </a:stretch>
        </p:blipFill>
        <p:spPr bwMode="auto">
          <a:xfrm>
            <a:off x="6477000" y="4724400"/>
            <a:ext cx="381000" cy="300789"/>
          </a:xfrm>
          <a:prstGeom prst="rect">
            <a:avLst/>
          </a:prstGeom>
          <a:noFill/>
          <a:ln w="9525">
            <a:noFill/>
            <a:miter lim="800000"/>
            <a:headEnd/>
            <a:tailEnd/>
          </a:ln>
        </p:spPr>
      </p:pic>
      <p:pic>
        <p:nvPicPr>
          <p:cNvPr id="8" name="Picture 5"/>
          <p:cNvPicPr>
            <a:picLocks noChangeAspect="1" noChangeArrowheads="1"/>
          </p:cNvPicPr>
          <p:nvPr/>
        </p:nvPicPr>
        <p:blipFill>
          <a:blip r:embed="rId3" cstate="print"/>
          <a:srcRect/>
          <a:stretch>
            <a:fillRect/>
          </a:stretch>
        </p:blipFill>
        <p:spPr bwMode="auto">
          <a:xfrm>
            <a:off x="7010400" y="3505200"/>
            <a:ext cx="410210" cy="323850"/>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a:off x="1905000" y="5193792"/>
            <a:ext cx="170656" cy="254000"/>
          </a:xfrm>
          <a:prstGeom prst="rect">
            <a:avLst/>
          </a:prstGeom>
          <a:noFill/>
          <a:ln w="9525">
            <a:noFill/>
            <a:miter lim="800000"/>
            <a:headEnd/>
            <a:tailEnd/>
          </a:ln>
        </p:spPr>
      </p:pic>
      <p:pic>
        <p:nvPicPr>
          <p:cNvPr id="10245" name="Picture 5"/>
          <p:cNvPicPr>
            <a:picLocks noChangeAspect="1" noChangeArrowheads="1"/>
          </p:cNvPicPr>
          <p:nvPr/>
        </p:nvPicPr>
        <p:blipFill>
          <a:blip r:embed="rId5" cstate="print"/>
          <a:srcRect/>
          <a:stretch>
            <a:fillRect/>
          </a:stretch>
        </p:blipFill>
        <p:spPr bwMode="auto">
          <a:xfrm>
            <a:off x="7620000" y="5179640"/>
            <a:ext cx="762000" cy="28738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Omni Light</a:t>
            </a:r>
            <a:endParaRPr lang="en-US" dirty="0"/>
          </a:p>
        </p:txBody>
      </p:sp>
      <p:sp>
        <p:nvSpPr>
          <p:cNvPr id="3" name="Content Placeholder 2"/>
          <p:cNvSpPr>
            <a:spLocks noGrp="1"/>
          </p:cNvSpPr>
          <p:nvPr>
            <p:ph idx="1"/>
          </p:nvPr>
        </p:nvSpPr>
        <p:spPr>
          <a:xfrm>
            <a:off x="457200" y="4495800"/>
            <a:ext cx="8229600" cy="1630363"/>
          </a:xfrm>
        </p:spPr>
        <p:txBody>
          <a:bodyPr>
            <a:normAutofit fontScale="62500" lnSpcReduction="20000"/>
          </a:bodyPr>
          <a:lstStyle/>
          <a:p>
            <a:pPr marL="274320" indent="-274320"/>
            <a:r>
              <a:rPr lang="en-US" dirty="0" smtClean="0"/>
              <a:t>The </a:t>
            </a:r>
            <a:r>
              <a:rPr lang="en-US" dirty="0" err="1" smtClean="0"/>
              <a:t>omni</a:t>
            </a:r>
            <a:r>
              <a:rPr lang="en-US" dirty="0" smtClean="0"/>
              <a:t> light projects the circular gobo orthographically across the box, and places the position of the light (which is used to compute the </a:t>
            </a:r>
            <a:r>
              <a:rPr lang="en-US" b="1" dirty="0" smtClean="0"/>
              <a:t>l</a:t>
            </a:r>
            <a:r>
              <a:rPr lang="en-US" dirty="0" smtClean="0"/>
              <a:t> vector) in the center of the box.</a:t>
            </a:r>
          </a:p>
          <a:p>
            <a:pPr marL="274320" indent="-274320"/>
            <a:r>
              <a:rPr lang="en-US" dirty="0" smtClean="0"/>
              <a:t>The 4×4 matrix used to generate the texture coordinates in this case would be as follows, where </a:t>
            </a:r>
            <a:r>
              <a:rPr lang="en-US" i="1" dirty="0" smtClean="0"/>
              <a:t>s</a:t>
            </a:r>
            <a:r>
              <a:rPr lang="en-US" i="1" baseline="-25000" dirty="0" smtClean="0"/>
              <a:t>x</a:t>
            </a:r>
            <a:r>
              <a:rPr lang="en-US" dirty="0" smtClean="0"/>
              <a:t>, </a:t>
            </a:r>
            <a:r>
              <a:rPr lang="en-US" i="1" dirty="0" err="1" smtClean="0"/>
              <a:t>s</a:t>
            </a:r>
            <a:r>
              <a:rPr lang="en-US" i="1" baseline="-25000" dirty="0" err="1" smtClean="0"/>
              <a:t>y</a:t>
            </a:r>
            <a:r>
              <a:rPr lang="en-US" dirty="0" smtClean="0"/>
              <a:t>, and </a:t>
            </a:r>
            <a:r>
              <a:rPr lang="en-US" i="1" dirty="0" err="1" smtClean="0"/>
              <a:t>s</a:t>
            </a:r>
            <a:r>
              <a:rPr lang="en-US" i="1" baseline="-25000" dirty="0" err="1" smtClean="0"/>
              <a:t>z</a:t>
            </a:r>
            <a:r>
              <a:rPr lang="en-US" dirty="0" smtClean="0"/>
              <a:t> are the dimensions of the box on each axis (next slide)…</a:t>
            </a:r>
          </a:p>
          <a:p>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200</a:t>
            </a:fld>
            <a:endParaRPr lang="en-US" dirty="0"/>
          </a:p>
        </p:txBody>
      </p:sp>
      <p:pic>
        <p:nvPicPr>
          <p:cNvPr id="26628" name="Picture 4" descr="C:\Users\ian\Desktop\figs_jpg\doom_light_omni_room.jpg"/>
          <p:cNvPicPr>
            <a:picLocks noChangeAspect="1" noChangeArrowheads="1"/>
          </p:cNvPicPr>
          <p:nvPr/>
        </p:nvPicPr>
        <p:blipFill>
          <a:blip r:embed="rId2" cstate="print"/>
          <a:srcRect/>
          <a:stretch>
            <a:fillRect/>
          </a:stretch>
        </p:blipFill>
        <p:spPr bwMode="auto">
          <a:xfrm>
            <a:off x="533400" y="1600200"/>
            <a:ext cx="2543173" cy="2514599"/>
          </a:xfrm>
          <a:prstGeom prst="rect">
            <a:avLst/>
          </a:prstGeom>
          <a:noFill/>
          <a:effectLst>
            <a:outerShdw blurRad="723900" dist="38100" dir="2700000" sx="106000" sy="106000" algn="tl" rotWithShape="0">
              <a:prstClr val="black">
                <a:alpha val="40000"/>
              </a:prstClr>
            </a:outerShdw>
          </a:effectLst>
        </p:spPr>
      </p:pic>
      <p:pic>
        <p:nvPicPr>
          <p:cNvPr id="26630" name="Picture 6" descr="C:\Users\ian\Desktop\figs_jpg\doom_light_omni_falloff.jpg"/>
          <p:cNvPicPr>
            <a:picLocks noChangeAspect="1" noChangeArrowheads="1"/>
          </p:cNvPicPr>
          <p:nvPr/>
        </p:nvPicPr>
        <p:blipFill>
          <a:blip r:embed="rId3" cstate="print"/>
          <a:srcRect/>
          <a:stretch>
            <a:fillRect/>
          </a:stretch>
        </p:blipFill>
        <p:spPr bwMode="auto">
          <a:xfrm>
            <a:off x="3352800" y="4209741"/>
            <a:ext cx="2514600" cy="154296"/>
          </a:xfrm>
          <a:prstGeom prst="rect">
            <a:avLst/>
          </a:prstGeom>
          <a:noFill/>
          <a:effectLst>
            <a:outerShdw blurRad="723900" dist="38100" dir="2700000" sx="106000" sy="106000" algn="tl" rotWithShape="0">
              <a:prstClr val="black">
                <a:alpha val="40000"/>
              </a:prstClr>
            </a:outerShdw>
          </a:effectLst>
        </p:spPr>
      </p:pic>
      <p:pic>
        <p:nvPicPr>
          <p:cNvPr id="26631" name="Picture 7" descr="C:\Users\ian\Desktop\figs_jpg\doom_light_omni_gobo.jpg"/>
          <p:cNvPicPr>
            <a:picLocks noChangeAspect="1" noChangeArrowheads="1"/>
          </p:cNvPicPr>
          <p:nvPr/>
        </p:nvPicPr>
        <p:blipFill>
          <a:blip r:embed="rId4" cstate="print"/>
          <a:srcRect/>
          <a:stretch>
            <a:fillRect/>
          </a:stretch>
        </p:blipFill>
        <p:spPr bwMode="auto">
          <a:xfrm>
            <a:off x="3352800" y="1600200"/>
            <a:ext cx="2514600" cy="2514602"/>
          </a:xfrm>
          <a:prstGeom prst="rect">
            <a:avLst/>
          </a:prstGeom>
          <a:noFill/>
          <a:effectLst>
            <a:outerShdw blurRad="723900" dist="38100" dir="2700000" sx="106000" sy="106000" algn="tl" rotWithShape="0">
              <a:prstClr val="black">
                <a:alpha val="40000"/>
              </a:prstClr>
            </a:outerShdw>
          </a:effectLst>
        </p:spPr>
      </p:pic>
      <p:pic>
        <p:nvPicPr>
          <p:cNvPr id="26633" name="Picture 9"/>
          <p:cNvPicPr>
            <a:picLocks noChangeAspect="1" noChangeArrowheads="1"/>
          </p:cNvPicPr>
          <p:nvPr/>
        </p:nvPicPr>
        <p:blipFill>
          <a:blip r:embed="rId5" cstate="print"/>
          <a:srcRect/>
          <a:stretch>
            <a:fillRect/>
          </a:stretch>
        </p:blipFill>
        <p:spPr bwMode="auto">
          <a:xfrm>
            <a:off x="6172200" y="1600200"/>
            <a:ext cx="2286000" cy="2506477"/>
          </a:xfrm>
          <a:prstGeom prst="rect">
            <a:avLst/>
          </a:prstGeom>
          <a:noFill/>
          <a:ln w="9525">
            <a:noFill/>
            <a:miter lim="800000"/>
            <a:headEnd/>
            <a:tailEnd/>
          </a:ln>
          <a:effectLst>
            <a:outerShdw blurRad="723900" dist="38100" dir="2700000" sx="106000" sy="106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Omni Light Matrix</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201</a:t>
            </a:fld>
            <a:endParaRPr lang="en-US" dirty="0"/>
          </a:p>
        </p:txBody>
      </p:sp>
      <p:pic>
        <p:nvPicPr>
          <p:cNvPr id="27650" name="Picture 2"/>
          <p:cNvPicPr>
            <a:picLocks noChangeAspect="1" noChangeArrowheads="1"/>
          </p:cNvPicPr>
          <p:nvPr/>
        </p:nvPicPr>
        <p:blipFill>
          <a:blip r:embed="rId2" cstate="print"/>
          <a:srcRect/>
          <a:stretch>
            <a:fillRect/>
          </a:stretch>
        </p:blipFill>
        <p:spPr bwMode="auto">
          <a:xfrm>
            <a:off x="2971800" y="1676400"/>
            <a:ext cx="2806244" cy="1263650"/>
          </a:xfrm>
          <a:prstGeom prst="rect">
            <a:avLst/>
          </a:prstGeom>
          <a:noFill/>
          <a:ln w="9525">
            <a:noFill/>
            <a:miter lim="800000"/>
            <a:headEnd/>
            <a:tailEnd/>
          </a:ln>
        </p:spPr>
      </p:pic>
      <p:sp>
        <p:nvSpPr>
          <p:cNvPr id="10" name="Content Placeholder 9"/>
          <p:cNvSpPr>
            <a:spLocks noGrp="1"/>
          </p:cNvSpPr>
          <p:nvPr>
            <p:ph idx="1"/>
          </p:nvPr>
        </p:nvSpPr>
        <p:spPr>
          <a:xfrm>
            <a:off x="457200" y="3048000"/>
            <a:ext cx="8229600" cy="3078163"/>
          </a:xfrm>
        </p:spPr>
        <p:txBody>
          <a:bodyPr>
            <a:normAutofit fontScale="70000" lnSpcReduction="20000"/>
          </a:bodyPr>
          <a:lstStyle/>
          <a:p>
            <a:pPr marL="274320" indent="-274320"/>
            <a:r>
              <a:rPr lang="en-US" dirty="0" smtClean="0"/>
              <a:t>This matrix operates on points in the object space of the light, where the position of the light is in the center of the box, so for the matrix that operates on world space coordinates, we would need to left-multiply this matrix by a 4×4 world-to-object matrix. </a:t>
            </a:r>
          </a:p>
          <a:p>
            <a:pPr marL="274320" indent="-274320"/>
            <a:r>
              <a:rPr lang="en-US" dirty="0" smtClean="0"/>
              <a:t>The rightmost column is [0, 0, 0, 1]</a:t>
            </a:r>
            <a:r>
              <a:rPr lang="en-US" baseline="30000" dirty="0" smtClean="0"/>
              <a:t>T</a:t>
            </a:r>
            <a:r>
              <a:rPr lang="en-US" dirty="0" smtClean="0"/>
              <a:t>, since we use an orthographic projection onto the gobo.</a:t>
            </a:r>
          </a:p>
          <a:p>
            <a:pPr marL="274320" indent="-274320"/>
            <a:r>
              <a:rPr lang="en-US" dirty="0" smtClean="0"/>
              <a:t>The translation of 1/2 is to adjust the coordinates from the -1/2 to +1/2 range into the 0 to 1 range of the texture.</a:t>
            </a:r>
          </a:p>
          <a:p>
            <a:pPr marL="274320" indent="-274320"/>
            <a:r>
              <a:rPr lang="en-US" dirty="0" smtClean="0"/>
              <a:t>The </a:t>
            </a:r>
            <a:r>
              <a:rPr lang="en-US" i="1" dirty="0" smtClean="0"/>
              <a:t>y</a:t>
            </a:r>
            <a:r>
              <a:rPr lang="en-US" dirty="0" smtClean="0"/>
              <a:t> axis is flipped since +</a:t>
            </a:r>
            <a:r>
              <a:rPr lang="en-US" i="1" dirty="0" smtClean="0"/>
              <a:t>y</a:t>
            </a:r>
            <a:r>
              <a:rPr lang="en-US" dirty="0" smtClean="0"/>
              <a:t> points up, but +</a:t>
            </a:r>
            <a:r>
              <a:rPr lang="en-US" i="1" dirty="0" smtClean="0"/>
              <a:t>v</a:t>
            </a:r>
            <a:r>
              <a:rPr lang="en-US" dirty="0" smtClean="0"/>
              <a:t> points down in the texture.</a:t>
            </a:r>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Spot Light</a:t>
            </a:r>
            <a:endParaRPr lang="en-US" dirty="0"/>
          </a:p>
        </p:txBody>
      </p:sp>
      <p:sp>
        <p:nvSpPr>
          <p:cNvPr id="3" name="Content Placeholder 2"/>
          <p:cNvSpPr>
            <a:spLocks noGrp="1"/>
          </p:cNvSpPr>
          <p:nvPr>
            <p:ph idx="1"/>
          </p:nvPr>
        </p:nvSpPr>
        <p:spPr>
          <a:xfrm>
            <a:off x="457200" y="4800600"/>
            <a:ext cx="8229600" cy="1325563"/>
          </a:xfrm>
        </p:spPr>
        <p:txBody>
          <a:bodyPr>
            <a:normAutofit fontScale="70000" lnSpcReduction="20000"/>
          </a:bodyPr>
          <a:lstStyle/>
          <a:p>
            <a:r>
              <a:rPr lang="en-US" dirty="0" smtClean="0"/>
              <a:t>The spot light uses a perspective projection, where the center of projection is at one end of the box. </a:t>
            </a:r>
          </a:p>
          <a:p>
            <a:r>
              <a:rPr lang="en-US" dirty="0" smtClean="0"/>
              <a:t>The position of the light used for calculating the </a:t>
            </a:r>
            <a:r>
              <a:rPr lang="en-US" b="1" dirty="0" smtClean="0"/>
              <a:t>l</a:t>
            </a:r>
            <a:r>
              <a:rPr lang="en-US" dirty="0" smtClean="0"/>
              <a:t> vector is at this same location, but that isn’t always the case!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202</a:t>
            </a:fld>
            <a:endParaRPr lang="en-US" dirty="0"/>
          </a:p>
        </p:txBody>
      </p:sp>
      <p:pic>
        <p:nvPicPr>
          <p:cNvPr id="28674" name="Picture 2" descr="C:\Users\ian\Desktop\figs_jpg\doom_light_spot_room.jpg"/>
          <p:cNvPicPr>
            <a:picLocks noChangeAspect="1" noChangeArrowheads="1"/>
          </p:cNvPicPr>
          <p:nvPr/>
        </p:nvPicPr>
        <p:blipFill>
          <a:blip r:embed="rId2" cstate="print"/>
          <a:srcRect/>
          <a:stretch>
            <a:fillRect/>
          </a:stretch>
        </p:blipFill>
        <p:spPr bwMode="auto">
          <a:xfrm>
            <a:off x="609600" y="1600200"/>
            <a:ext cx="2549347" cy="2484364"/>
          </a:xfrm>
          <a:prstGeom prst="rect">
            <a:avLst/>
          </a:prstGeom>
          <a:noFill/>
          <a:effectLst>
            <a:outerShdw blurRad="723900" dist="38100" dir="2700000" sx="106000" sy="106000" algn="tl" rotWithShape="0">
              <a:prstClr val="black">
                <a:alpha val="40000"/>
              </a:prstClr>
            </a:outerShdw>
          </a:effectLst>
        </p:spPr>
      </p:pic>
      <p:pic>
        <p:nvPicPr>
          <p:cNvPr id="28675" name="Picture 3" descr="C:\Users\ian\Desktop\figs_jpg\doom_light_spot_box.jpg"/>
          <p:cNvPicPr>
            <a:picLocks noChangeAspect="1" noChangeArrowheads="1"/>
          </p:cNvPicPr>
          <p:nvPr/>
        </p:nvPicPr>
        <p:blipFill>
          <a:blip r:embed="rId3" cstate="print"/>
          <a:srcRect/>
          <a:stretch>
            <a:fillRect/>
          </a:stretch>
        </p:blipFill>
        <p:spPr bwMode="auto">
          <a:xfrm>
            <a:off x="6248400" y="1600200"/>
            <a:ext cx="2348679" cy="2514600"/>
          </a:xfrm>
          <a:prstGeom prst="rect">
            <a:avLst/>
          </a:prstGeom>
          <a:noFill/>
          <a:effectLst>
            <a:outerShdw blurRad="723900" dist="38100" dir="2700000" sx="106000" sy="106000" algn="tl" rotWithShape="0">
              <a:prstClr val="black">
                <a:alpha val="40000"/>
              </a:prstClr>
            </a:outerShdw>
          </a:effectLst>
        </p:spPr>
      </p:pic>
      <p:pic>
        <p:nvPicPr>
          <p:cNvPr id="28676" name="Picture 4" descr="C:\Users\ian\Desktop\figs_jpg\doom_light_spot_falloff.jpg"/>
          <p:cNvPicPr>
            <a:picLocks noChangeAspect="1" noChangeArrowheads="1"/>
          </p:cNvPicPr>
          <p:nvPr/>
        </p:nvPicPr>
        <p:blipFill>
          <a:blip r:embed="rId4" cstate="print"/>
          <a:srcRect/>
          <a:stretch>
            <a:fillRect/>
          </a:stretch>
        </p:blipFill>
        <p:spPr bwMode="auto">
          <a:xfrm>
            <a:off x="3429000" y="4267200"/>
            <a:ext cx="2524354" cy="159959"/>
          </a:xfrm>
          <a:prstGeom prst="rect">
            <a:avLst/>
          </a:prstGeom>
          <a:noFill/>
          <a:effectLst>
            <a:outerShdw blurRad="723900" dist="38100" dir="2700000" sx="106000" sy="106000" algn="tl" rotWithShape="0">
              <a:prstClr val="black">
                <a:alpha val="40000"/>
              </a:prstClr>
            </a:outerShdw>
          </a:effectLst>
        </p:spPr>
      </p:pic>
      <p:pic>
        <p:nvPicPr>
          <p:cNvPr id="28677" name="Picture 5" descr="C:\Users\ian\Desktop\figs_jpg\doom_light_spot_gobo.jpg"/>
          <p:cNvPicPr>
            <a:picLocks noChangeAspect="1" noChangeArrowheads="1"/>
          </p:cNvPicPr>
          <p:nvPr/>
        </p:nvPicPr>
        <p:blipFill>
          <a:blip r:embed="rId5" cstate="print"/>
          <a:srcRect/>
          <a:stretch>
            <a:fillRect/>
          </a:stretch>
        </p:blipFill>
        <p:spPr bwMode="auto">
          <a:xfrm>
            <a:off x="3429000" y="1600200"/>
            <a:ext cx="2549347" cy="2549347"/>
          </a:xfrm>
          <a:prstGeom prst="rect">
            <a:avLst/>
          </a:prstGeom>
          <a:noFill/>
          <a:effectLst>
            <a:outerShdw blurRad="723900" dist="38100" dir="2700000" sx="106000" sy="106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Spot Light Matrix</a:t>
            </a:r>
            <a:endParaRPr lang="en-US" dirty="0"/>
          </a:p>
        </p:txBody>
      </p:sp>
      <p:sp>
        <p:nvSpPr>
          <p:cNvPr id="3" name="Content Placeholder 2"/>
          <p:cNvSpPr>
            <a:spLocks noGrp="1"/>
          </p:cNvSpPr>
          <p:nvPr>
            <p:ph idx="1"/>
          </p:nvPr>
        </p:nvSpPr>
        <p:spPr>
          <a:xfrm>
            <a:off x="457200" y="1600201"/>
            <a:ext cx="8229600" cy="3352799"/>
          </a:xfrm>
        </p:spPr>
        <p:txBody>
          <a:bodyPr>
            <a:normAutofit fontScale="62500" lnSpcReduction="20000"/>
          </a:bodyPr>
          <a:lstStyle/>
          <a:p>
            <a:r>
              <a:rPr lang="en-US" dirty="0" smtClean="0"/>
              <a:t>The same circular gobo is used as the </a:t>
            </a:r>
            <a:r>
              <a:rPr lang="en-US" dirty="0" err="1" smtClean="0"/>
              <a:t>omni</a:t>
            </a:r>
            <a:r>
              <a:rPr lang="en-US" dirty="0" smtClean="0"/>
              <a:t>, but due to the perspective projection it forms a cone shape. </a:t>
            </a:r>
          </a:p>
          <a:p>
            <a:r>
              <a:rPr lang="en-US" dirty="0" smtClean="0"/>
              <a:t>The falloff map is brightest at the end of the box nearest the center of projection and falls off linearly along the +</a:t>
            </a:r>
            <a:r>
              <a:rPr lang="en-US" i="1" dirty="0" smtClean="0"/>
              <a:t>z</a:t>
            </a:r>
            <a:r>
              <a:rPr lang="en-US" dirty="0" smtClean="0"/>
              <a:t> axis, which is the direction of projection of the gobo in all cases. </a:t>
            </a:r>
          </a:p>
          <a:p>
            <a:r>
              <a:rPr lang="en-US" dirty="0" smtClean="0"/>
              <a:t>Notice that the very first pixel of the spot light gobo is black, to prevent objects behind the light from getting lit.</a:t>
            </a:r>
          </a:p>
          <a:p>
            <a:r>
              <a:rPr lang="en-US" dirty="0" smtClean="0"/>
              <a:t>In fact all of the gobos and falloff maps have black pixels at their edges, since these pixels will be used for any geometry outside the box. </a:t>
            </a:r>
          </a:p>
          <a:p>
            <a:r>
              <a:rPr lang="en-US" dirty="0" smtClean="0"/>
              <a:t>The addressing mode must be set to clamp to avoid the gobo and falloff map tiling across 3D space.</a:t>
            </a:r>
          </a:p>
          <a:p>
            <a:r>
              <a:rPr lang="en-US" dirty="0" smtClean="0"/>
              <a:t>The texture generation matrix for perspective spots is: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203</a:t>
            </a:fld>
            <a:endParaRPr lang="en-US" dirty="0"/>
          </a:p>
        </p:txBody>
      </p:sp>
      <p:pic>
        <p:nvPicPr>
          <p:cNvPr id="29699" name="Picture 3"/>
          <p:cNvPicPr>
            <a:picLocks noChangeAspect="1" noChangeArrowheads="1"/>
          </p:cNvPicPr>
          <p:nvPr/>
        </p:nvPicPr>
        <p:blipFill>
          <a:blip r:embed="rId2" cstate="print"/>
          <a:srcRect/>
          <a:stretch>
            <a:fillRect/>
          </a:stretch>
        </p:blipFill>
        <p:spPr bwMode="auto">
          <a:xfrm>
            <a:off x="3124200" y="4953000"/>
            <a:ext cx="2798763" cy="119828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Fake Spot</a:t>
            </a:r>
            <a:endParaRPr lang="en-US" dirty="0"/>
          </a:p>
        </p:txBody>
      </p:sp>
      <p:sp>
        <p:nvSpPr>
          <p:cNvPr id="3" name="Content Placeholder 2"/>
          <p:cNvSpPr>
            <a:spLocks noGrp="1"/>
          </p:cNvSpPr>
          <p:nvPr>
            <p:ph idx="1"/>
          </p:nvPr>
        </p:nvSpPr>
        <p:spPr>
          <a:xfrm>
            <a:off x="457200" y="4495800"/>
            <a:ext cx="8229600" cy="1630363"/>
          </a:xfrm>
        </p:spPr>
        <p:txBody>
          <a:bodyPr>
            <a:normAutofit fontScale="47500" lnSpcReduction="20000"/>
          </a:bodyPr>
          <a:lstStyle/>
          <a:p>
            <a:r>
              <a:rPr lang="en-US" dirty="0" smtClean="0"/>
              <a:t>Here, projection is orthographic and sideways. </a:t>
            </a:r>
          </a:p>
          <a:p>
            <a:r>
              <a:rPr lang="en-US" dirty="0" smtClean="0"/>
              <a:t>The conical nature of the light as well as what we ordinarily think of as the falloff are both encoded in the gobo. </a:t>
            </a:r>
          </a:p>
          <a:p>
            <a:r>
              <a:rPr lang="en-US" dirty="0" smtClean="0"/>
              <a:t>The falloff map used for this light is the same as the </a:t>
            </a:r>
            <a:r>
              <a:rPr lang="en-US" dirty="0" err="1" smtClean="0"/>
              <a:t>omni</a:t>
            </a:r>
            <a:r>
              <a:rPr lang="en-US" dirty="0" smtClean="0"/>
              <a:t> light. It is brightest in the center of the box, and causes the light to fade out as we approach the -</a:t>
            </a:r>
            <a:r>
              <a:rPr lang="en-US" i="1" dirty="0" smtClean="0"/>
              <a:t>z</a:t>
            </a:r>
            <a:r>
              <a:rPr lang="en-US" dirty="0" smtClean="0"/>
              <a:t> and +</a:t>
            </a:r>
            <a:r>
              <a:rPr lang="en-US" i="1" dirty="0" smtClean="0"/>
              <a:t>z</a:t>
            </a:r>
            <a:r>
              <a:rPr lang="en-US" dirty="0" smtClean="0"/>
              <a:t> faces of the box.</a:t>
            </a:r>
          </a:p>
          <a:p>
            <a:r>
              <a:rPr lang="en-US" dirty="0" smtClean="0"/>
              <a:t>The texture coordinate matrix in this case is actually the same as the </a:t>
            </a:r>
            <a:r>
              <a:rPr lang="en-US" dirty="0" err="1" smtClean="0"/>
              <a:t>omni</a:t>
            </a:r>
            <a:r>
              <a:rPr lang="en-US" dirty="0" smtClean="0"/>
              <a:t>. </a:t>
            </a:r>
          </a:p>
          <a:p>
            <a:r>
              <a:rPr lang="en-US" dirty="0" smtClean="0"/>
              <a:t>The entire change comes from using a different gobo, and orienting the light properly!</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204</a:t>
            </a:fld>
            <a:endParaRPr lang="en-US" dirty="0"/>
          </a:p>
        </p:txBody>
      </p:sp>
      <p:pic>
        <p:nvPicPr>
          <p:cNvPr id="30722" name="Picture 2" descr="C:\Users\ian\Desktop\figs_jpg\doom_light_fake_spot_room.jpg"/>
          <p:cNvPicPr>
            <a:picLocks noChangeAspect="1" noChangeArrowheads="1"/>
          </p:cNvPicPr>
          <p:nvPr/>
        </p:nvPicPr>
        <p:blipFill>
          <a:blip r:embed="rId2" cstate="print"/>
          <a:srcRect/>
          <a:stretch>
            <a:fillRect/>
          </a:stretch>
        </p:blipFill>
        <p:spPr bwMode="auto">
          <a:xfrm>
            <a:off x="609600" y="1600199"/>
            <a:ext cx="2549347" cy="2519355"/>
          </a:xfrm>
          <a:prstGeom prst="rect">
            <a:avLst/>
          </a:prstGeom>
          <a:noFill/>
          <a:effectLst>
            <a:outerShdw blurRad="850900" dist="38100" dir="2700000" sx="106000" sy="106000" algn="tl" rotWithShape="0">
              <a:prstClr val="black">
                <a:alpha val="40000"/>
              </a:prstClr>
            </a:outerShdw>
          </a:effectLst>
        </p:spPr>
      </p:pic>
      <p:pic>
        <p:nvPicPr>
          <p:cNvPr id="30724" name="Picture 4" descr="C:\Users\ian\Desktop\figs_jpg\doom_light_fake_spot_falloff.jpg"/>
          <p:cNvPicPr>
            <a:picLocks noChangeAspect="1" noChangeArrowheads="1"/>
          </p:cNvPicPr>
          <p:nvPr/>
        </p:nvPicPr>
        <p:blipFill>
          <a:blip r:embed="rId3" cstate="print"/>
          <a:srcRect/>
          <a:stretch>
            <a:fillRect/>
          </a:stretch>
        </p:blipFill>
        <p:spPr bwMode="auto">
          <a:xfrm>
            <a:off x="3352800" y="4191000"/>
            <a:ext cx="2514600" cy="154298"/>
          </a:xfrm>
          <a:prstGeom prst="rect">
            <a:avLst/>
          </a:prstGeom>
          <a:noFill/>
          <a:effectLst>
            <a:outerShdw blurRad="850900" dist="38100" dir="2700000" sx="106000" sy="106000" algn="tl" rotWithShape="0">
              <a:prstClr val="black">
                <a:alpha val="40000"/>
              </a:prstClr>
            </a:outerShdw>
          </a:effectLst>
        </p:spPr>
      </p:pic>
      <p:pic>
        <p:nvPicPr>
          <p:cNvPr id="30725" name="Picture 5" descr="C:\Users\ian\Desktop\figs_jpg\doom_light_fake_spot_gobo.jpg"/>
          <p:cNvPicPr>
            <a:picLocks noChangeAspect="1" noChangeArrowheads="1"/>
          </p:cNvPicPr>
          <p:nvPr/>
        </p:nvPicPr>
        <p:blipFill>
          <a:blip r:embed="rId4" cstate="print"/>
          <a:srcRect/>
          <a:stretch>
            <a:fillRect/>
          </a:stretch>
        </p:blipFill>
        <p:spPr bwMode="auto">
          <a:xfrm>
            <a:off x="3352800" y="1600200"/>
            <a:ext cx="2509357" cy="2519355"/>
          </a:xfrm>
          <a:prstGeom prst="rect">
            <a:avLst/>
          </a:prstGeom>
          <a:noFill/>
          <a:effectLst>
            <a:outerShdw blurRad="850900" dist="38100" dir="2700000" sx="106000" sy="106000" algn="tl" rotWithShape="0">
              <a:prstClr val="black">
                <a:alpha val="40000"/>
              </a:prstClr>
            </a:outerShdw>
          </a:effectLst>
        </p:spPr>
      </p:pic>
      <p:pic>
        <p:nvPicPr>
          <p:cNvPr id="30726" name="Picture 6"/>
          <p:cNvPicPr>
            <a:picLocks noChangeAspect="1" noChangeArrowheads="1"/>
          </p:cNvPicPr>
          <p:nvPr/>
        </p:nvPicPr>
        <p:blipFill>
          <a:blip r:embed="rId5" cstate="print"/>
          <a:srcRect/>
          <a:stretch>
            <a:fillRect/>
          </a:stretch>
        </p:blipFill>
        <p:spPr bwMode="auto">
          <a:xfrm>
            <a:off x="6096000" y="1600200"/>
            <a:ext cx="2438400" cy="2493609"/>
          </a:xfrm>
          <a:prstGeom prst="rect">
            <a:avLst/>
          </a:prstGeom>
          <a:noFill/>
          <a:ln w="9525">
            <a:noFill/>
            <a:miter lim="800000"/>
            <a:headEnd/>
            <a:tailEnd/>
          </a:ln>
          <a:effectLst>
            <a:outerShdw blurRad="850900" dist="38100" dir="2700000" sx="106000" sy="106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Volumetric Lights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Doom-style volumetric lights can be attractive for real-time graphics for several reasons.</a:t>
            </a:r>
          </a:p>
          <a:p>
            <a:pPr marL="514350" indent="-514350">
              <a:buFont typeface="+mj-lt"/>
              <a:buAutoNum type="arabicPeriod"/>
            </a:pPr>
            <a:r>
              <a:rPr lang="en-US" dirty="0" smtClean="0"/>
              <a:t>They are simple and efficient, requiring only the basic functionality of texture coordinate generation, and two texture lookups. These are flexible operations that are easily hardwired into fixed-function hardware like the Nintendo </a:t>
            </a:r>
            <a:r>
              <a:rPr lang="en-US" dirty="0" err="1" smtClean="0"/>
              <a:t>Wii</a:t>
            </a:r>
            <a:r>
              <a:rPr lang="en-US" dirty="0" smtClean="0"/>
              <a:t>.</a:t>
            </a:r>
          </a:p>
          <a:p>
            <a:pPr marL="514350" indent="-514350">
              <a:buFont typeface="+mj-lt"/>
              <a:buAutoNum type="arabicPeriod"/>
            </a:pPr>
            <a:r>
              <a:rPr lang="en-US" dirty="0" smtClean="0"/>
              <a:t>Many different light types and effects can be represented in the same framework. This can be helpful to limit the number of different </a:t>
            </a:r>
            <a:r>
              <a:rPr lang="en-US" dirty="0" err="1" smtClean="0"/>
              <a:t>shaders</a:t>
            </a:r>
            <a:r>
              <a:rPr lang="en-US" dirty="0" smtClean="0"/>
              <a:t> that are needed. Lighting models, light types, material properties, and lighting passes, can all be dimensions in the matrix of </a:t>
            </a:r>
            <a:r>
              <a:rPr lang="en-US" dirty="0" err="1" smtClean="0"/>
              <a:t>shaders</a:t>
            </a:r>
            <a:r>
              <a:rPr lang="en-US" dirty="0" smtClean="0"/>
              <a:t>, and the size of this matrix can grow quite quickly. It can also be useful to reduce the amount of switching of render states.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543800" cy="1189038"/>
          </a:xfrm>
        </p:spPr>
        <p:txBody>
          <a:bodyPr>
            <a:normAutofit fontScale="90000"/>
          </a:bodyPr>
          <a:lstStyle/>
          <a:p>
            <a:r>
              <a:rPr lang="en-US" dirty="0" smtClean="0"/>
              <a:t>More Advantages of Volumetric Lights</a:t>
            </a:r>
            <a:endParaRPr lang="en-US" dirty="0"/>
          </a:p>
        </p:txBody>
      </p:sp>
      <p:sp>
        <p:nvSpPr>
          <p:cNvPr id="3" name="Content Placeholder 2"/>
          <p:cNvSpPr>
            <a:spLocks noGrp="1"/>
          </p:cNvSpPr>
          <p:nvPr>
            <p:ph idx="1"/>
          </p:nvPr>
        </p:nvSpPr>
        <p:spPr>
          <a:xfrm>
            <a:off x="457200" y="1600201"/>
            <a:ext cx="8229600" cy="2667000"/>
          </a:xfrm>
        </p:spPr>
        <p:txBody>
          <a:bodyPr>
            <a:normAutofit fontScale="62500" lnSpcReduction="20000"/>
          </a:bodyPr>
          <a:lstStyle/>
          <a:p>
            <a:pPr marL="514350" indent="-514350">
              <a:buFont typeface="+mj-lt"/>
              <a:buAutoNum type="arabicPeriod" startAt="3"/>
            </a:pPr>
            <a:r>
              <a:rPr lang="en-US" dirty="0" smtClean="0"/>
              <a:t>Arbitrary falloff curves can be created using the gobo and falloff maps. We are not restricted to linear or real-world inverse squared attenuation.</a:t>
            </a:r>
          </a:p>
          <a:p>
            <a:pPr marL="514350" indent="-514350">
              <a:buFont typeface="+mj-lt"/>
              <a:buAutoNum type="arabicPeriod" startAt="4"/>
            </a:pPr>
            <a:r>
              <a:rPr lang="en-US" dirty="0" smtClean="0"/>
              <a:t>Due to this ability to control the falloff, the box that contains the lighting volume can usually be relatively tight compared to traditional spot and </a:t>
            </a:r>
            <a:r>
              <a:rPr lang="en-US" dirty="0" err="1" smtClean="0"/>
              <a:t>omni</a:t>
            </a:r>
            <a:r>
              <a:rPr lang="en-US" dirty="0" smtClean="0"/>
              <a:t> lights. In other words, a large percentage of the volume within the box is receiving significant lighting, and the light falls off more rapidly than traditional models, so that the volume is as small and as tight as possible. Looking at the figure below, compare the size of the box needed to contain the true spot, versus the fake spot.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206</a:t>
            </a:fld>
            <a:endParaRPr lang="en-US" dirty="0"/>
          </a:p>
        </p:txBody>
      </p:sp>
      <p:pic>
        <p:nvPicPr>
          <p:cNvPr id="31747" name="Picture 3"/>
          <p:cNvPicPr>
            <a:picLocks noChangeAspect="1" noChangeArrowheads="1"/>
          </p:cNvPicPr>
          <p:nvPr/>
        </p:nvPicPr>
        <p:blipFill>
          <a:blip r:embed="rId2" cstate="print"/>
          <a:srcRect/>
          <a:stretch>
            <a:fillRect/>
          </a:stretch>
        </p:blipFill>
        <p:spPr bwMode="auto">
          <a:xfrm>
            <a:off x="1981200" y="4267200"/>
            <a:ext cx="5267326" cy="184810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Volumetric Lights in Doom 3</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This is perhaps the most important feature behind the introduction of these sorts of lights in Doom 3, which used a accumulated rendering technique with no </a:t>
            </a:r>
            <a:r>
              <a:rPr lang="en-US" dirty="0" err="1" smtClean="0"/>
              <a:t>lightmaps</a:t>
            </a:r>
            <a:r>
              <a:rPr lang="en-US" dirty="0" smtClean="0"/>
              <a:t> or </a:t>
            </a:r>
            <a:r>
              <a:rPr lang="en-US" dirty="0" err="1" smtClean="0"/>
              <a:t>precomputed</a:t>
            </a:r>
            <a:r>
              <a:rPr lang="en-US" dirty="0" smtClean="0"/>
              <a:t> lighting; every object was fully lit in real-time. </a:t>
            </a:r>
          </a:p>
          <a:p>
            <a:r>
              <a:rPr lang="en-US" dirty="0" smtClean="0"/>
              <a:t>Each light was added into the scene by re-rendering the geometry within the volume of the light and adding the light’s contribution into the frame buffer. </a:t>
            </a:r>
          </a:p>
          <a:p>
            <a:r>
              <a:rPr lang="en-US" dirty="0" smtClean="0"/>
              <a:t>Limiting the amount of geometry that had to be redrawn (as well as the geometry that had to be processed for stencil shadows) was a huge performance win.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10.8:</a:t>
            </a:r>
            <a:br>
              <a:rPr lang="en-US" sz="2700" dirty="0" smtClean="0"/>
            </a:br>
            <a:r>
              <a:rPr lang="en-US" sz="4000" dirty="0" smtClean="0"/>
              <a:t>Skeletal Animation</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208</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 Animation</a:t>
            </a:r>
            <a:endParaRPr lang="en-US" dirty="0"/>
          </a:p>
        </p:txBody>
      </p:sp>
      <p:sp>
        <p:nvSpPr>
          <p:cNvPr id="3" name="Content Placeholder 2"/>
          <p:cNvSpPr>
            <a:spLocks noGrp="1"/>
          </p:cNvSpPr>
          <p:nvPr>
            <p:ph idx="1"/>
          </p:nvPr>
        </p:nvSpPr>
        <p:spPr/>
        <p:txBody>
          <a:bodyPr/>
          <a:lstStyle/>
          <a:p>
            <a:r>
              <a:rPr lang="en-US" dirty="0" smtClean="0"/>
              <a:t>Articulated models are broken up into a hierarchy of parts, for example, torso, head, left arm, right arm, etc.</a:t>
            </a:r>
          </a:p>
          <a:p>
            <a:r>
              <a:rPr lang="en-US" dirty="0" smtClean="0"/>
              <a:t>In old-school PlayStation 2 games, these articulated parts are rigid, that is, they do not flex or bend.</a:t>
            </a:r>
          </a:p>
          <a:p>
            <a:r>
              <a:rPr lang="en-US" dirty="0" smtClean="0"/>
              <a:t>So the characters look like robots.</a:t>
            </a:r>
          </a:p>
          <a:p>
            <a:r>
              <a:rPr lang="en-US" dirty="0" smtClean="0"/>
              <a:t>A better way: skeletal animation.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Rendering as an Integral Equation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difficulty of rendering comes from the fact the rendering equation is an integral equation: it states a relationship between some unknown function </a:t>
            </a:r>
            <a:r>
              <a:rPr lang="en-US" i="1" dirty="0" smtClean="0"/>
              <a:t>L</a:t>
            </a:r>
            <a:r>
              <a:rPr lang="en-US" baseline="-25000" dirty="0" smtClean="0"/>
              <a:t>out</a:t>
            </a:r>
            <a:r>
              <a:rPr lang="en-US" dirty="0" smtClean="0"/>
              <a:t> the distribution of light on the surfaces in the scene, in terms of its own integral. </a:t>
            </a:r>
          </a:p>
          <a:p>
            <a:r>
              <a:rPr lang="en-US" dirty="0" smtClean="0"/>
              <a:t>It might not be apparent that the rendering equation is recursive, but </a:t>
            </a:r>
            <a:r>
              <a:rPr lang="en-US" i="1" dirty="0" smtClean="0"/>
              <a:t>L</a:t>
            </a:r>
            <a:r>
              <a:rPr lang="en-US" baseline="-25000" dirty="0" smtClean="0"/>
              <a:t>out</a:t>
            </a:r>
            <a:r>
              <a:rPr lang="en-US" dirty="0" smtClean="0"/>
              <a:t> actually appears on both sides of the ‘=’. </a:t>
            </a:r>
          </a:p>
          <a:p>
            <a:r>
              <a:rPr lang="en-US" dirty="0" smtClean="0"/>
              <a:t>It appears in the evaluation of </a:t>
            </a:r>
            <a:r>
              <a:rPr lang="en-US" i="1" dirty="0" smtClean="0"/>
              <a:t>L</a:t>
            </a:r>
            <a:r>
              <a:rPr lang="en-US" baseline="-25000" dirty="0" smtClean="0"/>
              <a:t>in</a:t>
            </a:r>
            <a:r>
              <a:rPr lang="en-US" dirty="0" smtClean="0"/>
              <a:t>, which is precisely the expression we set out to solve for each pixel: What is the radiance incident on a point, from a given direction? </a:t>
            </a:r>
          </a:p>
          <a:p>
            <a:r>
              <a:rPr lang="en-US" dirty="0" smtClean="0"/>
              <a:t>Thus to find the radiance exiting a point </a:t>
            </a:r>
            <a:r>
              <a:rPr lang="en-US" b="1" dirty="0" smtClean="0"/>
              <a:t>x</a:t>
            </a:r>
            <a:r>
              <a:rPr lang="en-US" dirty="0" smtClean="0"/>
              <a:t>, we need to know all the radiance incident at x from all directions. </a:t>
            </a:r>
          </a:p>
          <a:p>
            <a:r>
              <a:rPr lang="en-US" dirty="0" smtClean="0"/>
              <a:t>But the radiance incident on </a:t>
            </a:r>
            <a:r>
              <a:rPr lang="en-US" b="1" dirty="0" smtClean="0"/>
              <a:t>x </a:t>
            </a:r>
            <a:r>
              <a:rPr lang="en-US" dirty="0" smtClean="0"/>
              <a:t>is the same as the radiance leaving from all other surfaces visible to </a:t>
            </a:r>
            <a:r>
              <a:rPr lang="en-US" b="1" dirty="0" smtClean="0"/>
              <a:t>x</a:t>
            </a:r>
            <a:r>
              <a:rPr lang="en-US" dirty="0" smtClean="0"/>
              <a:t>, in the direction pointing from the other surface towards </a:t>
            </a:r>
            <a:r>
              <a:rPr lang="en-US" b="1" dirty="0" smtClean="0"/>
              <a:t>x</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Skeletal Animation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idea behind skeletal animation is to replace the hierarchy of parts with an imaginary hierarchy of bones. </a:t>
            </a:r>
          </a:p>
          <a:p>
            <a:r>
              <a:rPr lang="en-US" dirty="0" smtClean="0"/>
              <a:t>Then each vertex of the model is associated with one or more bones, each of which exert influence over the vertex but do not totally determine its position. </a:t>
            </a:r>
          </a:p>
          <a:p>
            <a:r>
              <a:rPr lang="en-US" dirty="0" smtClean="0"/>
              <a:t>An artist needs to specify which bones influence which vertices, and by how much. This process is known as </a:t>
            </a:r>
            <a:r>
              <a:rPr lang="en-US" i="1" dirty="0" smtClean="0"/>
              <a:t>skinning</a:t>
            </a:r>
            <a:r>
              <a:rPr lang="en-US" dirty="0" smtClean="0"/>
              <a:t>.</a:t>
            </a:r>
          </a:p>
          <a:p>
            <a:r>
              <a:rPr lang="en-US" dirty="0" smtClean="0"/>
              <a:t>Skinning can be very labor intensive. Although automated tools exist which can provide a quick first pass at the skinning, a well-skinned character requires expertise and time.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210</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600200"/>
            <a:ext cx="6324600" cy="4525963"/>
          </a:xfrm>
        </p:spPr>
        <p:txBody>
          <a:bodyPr>
            <a:normAutofit fontScale="92500"/>
          </a:bodyPr>
          <a:lstStyle/>
          <a:p>
            <a:r>
              <a:rPr lang="en-US" dirty="0" smtClean="0"/>
              <a:t>Let's look at an example. The next figure shows two example skinned vertices near the elbow of a robot. </a:t>
            </a:r>
          </a:p>
          <a:p>
            <a:r>
              <a:rPr lang="en-US" dirty="0" smtClean="0"/>
              <a:t>The blue and green dots show what a vertex would look like if it were rigid to the corresponding bone.</a:t>
            </a:r>
          </a:p>
          <a:p>
            <a:r>
              <a:rPr lang="en-US" dirty="0" smtClean="0"/>
              <a:t>The cyan dot is the skinned vertex; notice that it stays attached to the surface of the mesh.</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211</a:t>
            </a:fld>
            <a:endParaRPr lang="en-US" dirty="0"/>
          </a:p>
        </p:txBody>
      </p:sp>
      <p:pic>
        <p:nvPicPr>
          <p:cNvPr id="307202" name="Picture 2"/>
          <p:cNvPicPr>
            <a:picLocks noChangeAspect="1" noChangeArrowheads="1"/>
          </p:cNvPicPr>
          <p:nvPr/>
        </p:nvPicPr>
        <p:blipFill>
          <a:blip r:embed="rId2" cstate="print"/>
          <a:srcRect/>
          <a:stretch>
            <a:fillRect/>
          </a:stretch>
        </p:blipFill>
        <p:spPr bwMode="auto">
          <a:xfrm>
            <a:off x="7086600" y="1676400"/>
            <a:ext cx="1300162" cy="2331101"/>
          </a:xfrm>
          <a:prstGeom prst="rect">
            <a:avLst/>
          </a:prstGeom>
          <a:noFill/>
          <a:ln w="9525">
            <a:noFill/>
            <a:miter lim="800000"/>
            <a:headEnd/>
            <a:tailEnd/>
          </a:ln>
          <a:effectLst>
            <a:outerShdw blurRad="215900" dist="38100" dir="2700000" sx="103000" sy="103000" algn="tl" rotWithShape="0">
              <a:prstClr val="black">
                <a:alpha val="40000"/>
              </a:prstClr>
            </a:outerShdw>
          </a:effectLst>
        </p:spPr>
      </p:pic>
      <p:cxnSp>
        <p:nvCxnSpPr>
          <p:cNvPr id="9" name="Straight Arrow Connector 8"/>
          <p:cNvCxnSpPr/>
          <p:nvPr/>
        </p:nvCxnSpPr>
        <p:spPr>
          <a:xfrm>
            <a:off x="6705600" y="3276600"/>
            <a:ext cx="1143000" cy="457200"/>
          </a:xfrm>
          <a:prstGeom prst="straightConnector1">
            <a:avLst/>
          </a:prstGeom>
          <a:ln w="3175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6438900" y="2324100"/>
            <a:ext cx="1219200" cy="685800"/>
          </a:xfrm>
          <a:prstGeom prst="straightConnector1">
            <a:avLst/>
          </a:prstGeom>
          <a:ln w="31750">
            <a:solidFill>
              <a:srgbClr val="92D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5715000" y="2895600"/>
            <a:ext cx="2362200" cy="1295400"/>
          </a:xfrm>
          <a:prstGeom prst="straightConnector1">
            <a:avLst/>
          </a:prstGeom>
          <a:ln w="31750">
            <a:solidFill>
              <a:srgbClr val="07D3EF"/>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212</a:t>
            </a:fld>
            <a:endParaRPr lang="en-US" dirty="0"/>
          </a:p>
        </p:txBody>
      </p:sp>
      <p:pic>
        <p:nvPicPr>
          <p:cNvPr id="305157" name="Picture 5" descr="C:\Users\ian\Desktop\skinned_robot_bend_elbow1.jpg"/>
          <p:cNvPicPr>
            <a:picLocks noChangeAspect="1" noChangeArrowheads="1"/>
          </p:cNvPicPr>
          <p:nvPr/>
        </p:nvPicPr>
        <p:blipFill>
          <a:blip r:embed="rId2" cstate="print"/>
          <a:srcRect/>
          <a:stretch>
            <a:fillRect/>
          </a:stretch>
        </p:blipFill>
        <p:spPr bwMode="auto">
          <a:xfrm>
            <a:off x="533400" y="304800"/>
            <a:ext cx="8153400" cy="4076700"/>
          </a:xfrm>
          <a:prstGeom prst="rect">
            <a:avLst/>
          </a:prstGeom>
          <a:noFill/>
          <a:effectLst>
            <a:outerShdw blurRad="292100" dist="38100" dir="2700000" sx="102000" sy="102000" algn="tl" rotWithShape="0">
              <a:prstClr val="black">
                <a:alpha val="40000"/>
              </a:prstClr>
            </a:outerShdw>
          </a:effectLst>
        </p:spPr>
      </p:pic>
      <p:sp>
        <p:nvSpPr>
          <p:cNvPr id="10" name="Content Placeholder 2"/>
          <p:cNvSpPr txBox="1">
            <a:spLocks/>
          </p:cNvSpPr>
          <p:nvPr/>
        </p:nvSpPr>
        <p:spPr>
          <a:xfrm>
            <a:off x="457200" y="4572000"/>
            <a:ext cx="8382000" cy="1554163"/>
          </a:xfrm>
          <a:prstGeom prst="rect">
            <a:avLst/>
          </a:prstGeom>
        </p:spPr>
        <p:txBody>
          <a:bodyPr>
            <a:noAutofit/>
          </a:bodyPr>
          <a:lstStyle/>
          <a:p>
            <a:r>
              <a:rPr lang="en-US" sz="2800" dirty="0" smtClean="0"/>
              <a:t>The vertex on the left appears to be influenced about 80% by the forearm bone and 20% by the upper arm bone, and thus it stays close to its </a:t>
            </a:r>
            <a:r>
              <a:rPr lang="en-US" sz="2800" b="1" dirty="0" smtClean="0">
                <a:solidFill>
                  <a:srgbClr val="406F34"/>
                </a:solidFill>
              </a:rPr>
              <a:t>green</a:t>
            </a:r>
            <a:r>
              <a:rPr lang="en-US" sz="2800" dirty="0" smtClean="0"/>
              <a:t> rigid vertex.</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213</a:t>
            </a:fld>
            <a:endParaRPr lang="en-US" dirty="0"/>
          </a:p>
        </p:txBody>
      </p:sp>
      <p:pic>
        <p:nvPicPr>
          <p:cNvPr id="6" name="Picture 2" descr="C:\Users\ian\Desktop\skinned_robot_bend_elbow1.jpg"/>
          <p:cNvPicPr>
            <a:picLocks noChangeAspect="1" noChangeArrowheads="1"/>
          </p:cNvPicPr>
          <p:nvPr/>
        </p:nvPicPr>
        <p:blipFill>
          <a:blip r:embed="rId2" cstate="print"/>
          <a:srcRect/>
          <a:stretch>
            <a:fillRect/>
          </a:stretch>
        </p:blipFill>
        <p:spPr bwMode="auto">
          <a:xfrm>
            <a:off x="533400" y="304800"/>
            <a:ext cx="8153400" cy="4076700"/>
          </a:xfrm>
          <a:prstGeom prst="rect">
            <a:avLst/>
          </a:prstGeom>
          <a:noFill/>
          <a:effectLst>
            <a:outerShdw blurRad="292100" dist="38100" dir="2700000" sx="102000" sy="102000" algn="tl" rotWithShape="0">
              <a:prstClr val="black">
                <a:alpha val="40000"/>
              </a:prstClr>
            </a:outerShdw>
          </a:effectLst>
        </p:spPr>
      </p:pic>
      <p:sp>
        <p:nvSpPr>
          <p:cNvPr id="7" name="Content Placeholder 2"/>
          <p:cNvSpPr txBox="1">
            <a:spLocks/>
          </p:cNvSpPr>
          <p:nvPr/>
        </p:nvSpPr>
        <p:spPr>
          <a:xfrm>
            <a:off x="457200" y="4572000"/>
            <a:ext cx="8382000" cy="1554163"/>
          </a:xfrm>
          <a:prstGeom prst="rect">
            <a:avLst/>
          </a:prstGeom>
        </p:spPr>
        <p:txBody>
          <a:bodyPr>
            <a:noAutofit/>
          </a:bodyPr>
          <a:lstStyle/>
          <a:p>
            <a:r>
              <a:rPr lang="en-US" sz="2800" dirty="0" smtClean="0"/>
              <a:t>The vertex on the right appears to be influenced about 40% by the forearm bone and 60% by the upper arm bone, and thus it stays close to its </a:t>
            </a:r>
            <a:r>
              <a:rPr lang="en-US" sz="2800" b="1" dirty="0" smtClean="0">
                <a:solidFill>
                  <a:srgbClr val="0070C0"/>
                </a:solidFill>
              </a:rPr>
              <a:t>blue</a:t>
            </a:r>
            <a:r>
              <a:rPr lang="en-US" sz="2800" dirty="0" smtClean="0"/>
              <a:t> rigid vertex.</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Strategy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For each vertex, keep a list of bones that influence it. Typically we set a limit on the number of bones that may influence any one vertex. (Four is common.) </a:t>
            </a:r>
          </a:p>
          <a:p>
            <a:r>
              <a:rPr lang="en-US" dirty="0" smtClean="0"/>
              <a:t>For each bone, we know the position of the vertex relative to the bone's local axes, and we have a weight for that bone. </a:t>
            </a:r>
          </a:p>
          <a:p>
            <a:r>
              <a:rPr lang="en-US" dirty="0" smtClean="0"/>
              <a:t>To compute the skinned vertex positions for a model in an arbitrary pose, we will need a transform matrix for each bone, which tells how to convert from bone coordinate space into model space.</a:t>
            </a:r>
          </a:p>
          <a:p>
            <a:r>
              <a:rPr lang="en-US" dirty="0" smtClean="0"/>
              <a:t>Varying these transform matrices over time is what makes the character appear to animate.</a:t>
            </a:r>
          </a:p>
          <a:p>
            <a:r>
              <a:rPr lang="en-US" dirty="0" smtClean="0"/>
              <a:t>In the following two slides we will see some declarations and code that implement this simple strategy.</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215</a:t>
            </a:fld>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85120" y="443573"/>
            <a:ext cx="8554080" cy="5582571"/>
          </a:xfrm>
          <a:prstGeom prst="rect">
            <a:avLst/>
          </a:prstGeom>
          <a:noFill/>
          <a:ln w="9525">
            <a:noFill/>
            <a:miter lim="800000"/>
            <a:headEnd/>
            <a:tailEnd/>
          </a:ln>
          <a:effectLst>
            <a:outerShdw blurRad="1524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dirty="0"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216</a:t>
            </a:fld>
            <a:endParaRPr lang="en-US" dirty="0"/>
          </a:p>
        </p:txBody>
      </p:sp>
      <p:pic>
        <p:nvPicPr>
          <p:cNvPr id="309250" name="Picture 2"/>
          <p:cNvPicPr>
            <a:picLocks noChangeAspect="1" noChangeArrowheads="1"/>
          </p:cNvPicPr>
          <p:nvPr/>
        </p:nvPicPr>
        <p:blipFill>
          <a:blip r:embed="rId2" cstate="print"/>
          <a:srcRect/>
          <a:stretch>
            <a:fillRect/>
          </a:stretch>
        </p:blipFill>
        <p:spPr bwMode="auto">
          <a:xfrm>
            <a:off x="1295400" y="228600"/>
            <a:ext cx="6477000" cy="5906060"/>
          </a:xfrm>
          <a:prstGeom prst="rect">
            <a:avLst/>
          </a:prstGeom>
          <a:noFill/>
          <a:ln w="9525">
            <a:noFill/>
            <a:miter lim="800000"/>
            <a:headEnd/>
            <a:tailEnd/>
          </a:ln>
          <a:effectLst>
            <a:outerShdw blurRad="2540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the Bones From?</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Where do the bone space coordinates (member variables </a:t>
            </a:r>
            <a:r>
              <a:rPr lang="en-US" dirty="0" err="1" smtClean="0"/>
              <a:t>posInBoneSpace</a:t>
            </a:r>
            <a:r>
              <a:rPr lang="en-US" dirty="0" smtClean="0"/>
              <a:t> and </a:t>
            </a:r>
            <a:r>
              <a:rPr lang="en-US" dirty="0" err="1" smtClean="0"/>
              <a:t>normalInBoneSpace</a:t>
            </a:r>
            <a:r>
              <a:rPr lang="en-US" dirty="0" smtClean="0"/>
              <a:t>) come from?</a:t>
            </a:r>
          </a:p>
          <a:p>
            <a:r>
              <a:rPr lang="en-US" dirty="0" smtClean="0"/>
              <a:t>“That's easy," says the programmer, we have the artist just export them directly from Maya!" </a:t>
            </a:r>
          </a:p>
          <a:p>
            <a:r>
              <a:rPr lang="en-US" dirty="0" smtClean="0"/>
              <a:t>But how did Maya determine them? The answer is they come from the </a:t>
            </a:r>
            <a:r>
              <a:rPr lang="en-US" i="1" dirty="0" smtClean="0"/>
              <a:t>binding pose</a:t>
            </a:r>
            <a:r>
              <a:rPr lang="en-US" dirty="0" smtClean="0"/>
              <a:t>. </a:t>
            </a:r>
          </a:p>
          <a:p>
            <a:r>
              <a:rPr lang="en-US" dirty="0" smtClean="0"/>
              <a:t>The </a:t>
            </a:r>
            <a:r>
              <a:rPr lang="en-US" i="1" dirty="0" smtClean="0"/>
              <a:t>binding pose </a:t>
            </a:r>
            <a:r>
              <a:rPr lang="en-US" dirty="0" smtClean="0"/>
              <a:t>(sometimes called the </a:t>
            </a:r>
            <a:r>
              <a:rPr lang="en-US" i="1" dirty="0" smtClean="0"/>
              <a:t>home pose</a:t>
            </a:r>
            <a:r>
              <a:rPr lang="en-US" dirty="0" smtClean="0"/>
              <a:t>) describes an orientation of the bones in some default position.</a:t>
            </a:r>
          </a:p>
          <a:p>
            <a:r>
              <a:rPr lang="en-US" dirty="0" smtClean="0"/>
              <a:t>When an artist creates a character mesh, he or she starts by building a mesh without any bones or skinning data, just like any other model. During this process the artist builds the character posed in the binding pose.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3505200"/>
            <a:ext cx="8229600" cy="2620963"/>
          </a:xfrm>
        </p:spPr>
        <p:txBody>
          <a:bodyPr>
            <a:normAutofit fontScale="92500" lnSpcReduction="20000"/>
          </a:bodyPr>
          <a:lstStyle/>
          <a:p>
            <a:r>
              <a:rPr lang="en-US" dirty="0" smtClean="0"/>
              <a:t>The above 3 figures show a skinned model in binding pose (left), the skeleton (center), and their relative positions (right). </a:t>
            </a:r>
          </a:p>
          <a:p>
            <a:r>
              <a:rPr lang="en-US" dirty="0" smtClean="0"/>
              <a:t>Remember that bones are really just coordinate spaces, and don't have any actual geometry. The geometry you see above is just so you can see it.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dirty="0"/>
          </a:p>
        </p:txBody>
      </p:sp>
      <p:pic>
        <p:nvPicPr>
          <p:cNvPr id="310274" name="Picture 2" descr="C:\Users\ian\Desktop\figs_jpg\robot_binding_pose_bones.jpg"/>
          <p:cNvPicPr>
            <a:picLocks noChangeAspect="1" noChangeArrowheads="1"/>
          </p:cNvPicPr>
          <p:nvPr/>
        </p:nvPicPr>
        <p:blipFill>
          <a:blip r:embed="rId2" cstate="print"/>
          <a:srcRect/>
          <a:stretch>
            <a:fillRect/>
          </a:stretch>
        </p:blipFill>
        <p:spPr bwMode="auto">
          <a:xfrm>
            <a:off x="3429000" y="1524000"/>
            <a:ext cx="2276475" cy="1819275"/>
          </a:xfrm>
          <a:prstGeom prst="rect">
            <a:avLst/>
          </a:prstGeom>
          <a:noFill/>
          <a:effectLst>
            <a:outerShdw blurRad="177800" dist="38100" dir="2700000" sx="104000" sy="104000" algn="tl" rotWithShape="0">
              <a:prstClr val="black">
                <a:alpha val="40000"/>
              </a:prstClr>
            </a:outerShdw>
          </a:effectLst>
        </p:spPr>
      </p:pic>
      <p:pic>
        <p:nvPicPr>
          <p:cNvPr id="310275" name="Picture 3" descr="C:\Users\ian\Desktop\figs_jpg\robot_binding_pose_model.jpg"/>
          <p:cNvPicPr>
            <a:picLocks noChangeAspect="1" noChangeArrowheads="1"/>
          </p:cNvPicPr>
          <p:nvPr/>
        </p:nvPicPr>
        <p:blipFill>
          <a:blip r:embed="rId3" cstate="print"/>
          <a:srcRect/>
          <a:stretch>
            <a:fillRect/>
          </a:stretch>
        </p:blipFill>
        <p:spPr bwMode="auto">
          <a:xfrm>
            <a:off x="990600" y="1524000"/>
            <a:ext cx="2276475" cy="1819275"/>
          </a:xfrm>
          <a:prstGeom prst="rect">
            <a:avLst/>
          </a:prstGeom>
          <a:noFill/>
          <a:effectLst>
            <a:outerShdw blurRad="177800" dist="38100" dir="2700000" sx="104000" sy="104000" algn="tl" rotWithShape="0">
              <a:prstClr val="black">
                <a:alpha val="40000"/>
              </a:prstClr>
            </a:outerShdw>
          </a:effectLst>
        </p:spPr>
      </p:pic>
      <p:pic>
        <p:nvPicPr>
          <p:cNvPr id="310276" name="Picture 4" descr="C:\Users\ian\Desktop\figs_jpg\robot_binding_pose_together.jpg"/>
          <p:cNvPicPr>
            <a:picLocks noChangeAspect="1" noChangeArrowheads="1"/>
          </p:cNvPicPr>
          <p:nvPr/>
        </p:nvPicPr>
        <p:blipFill>
          <a:blip r:embed="rId4" cstate="print"/>
          <a:srcRect/>
          <a:stretch>
            <a:fillRect/>
          </a:stretch>
        </p:blipFill>
        <p:spPr bwMode="auto">
          <a:xfrm>
            <a:off x="5867400" y="1524000"/>
            <a:ext cx="2276475" cy="1819275"/>
          </a:xfrm>
          <a:prstGeom prst="rect">
            <a:avLst/>
          </a:prstGeom>
          <a:noFill/>
          <a:effectLst>
            <a:outerShdw blurRad="1778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Rigging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When the mesh is done, it is </a:t>
            </a:r>
            <a:r>
              <a:rPr lang="en-US" i="1" dirty="0" smtClean="0"/>
              <a:t>rigged</a:t>
            </a:r>
            <a:r>
              <a:rPr lang="en-US" dirty="0" smtClean="0"/>
              <a:t>, which means a hierarchy of bones (a skeleton) is created and the skinning data is edited to associate vertices with the appropriate bones.</a:t>
            </a:r>
          </a:p>
          <a:p>
            <a:r>
              <a:rPr lang="en-US" dirty="0" smtClean="0"/>
              <a:t>During this process the rigger will bend bones to various extreme angles to preview how well the model reacts.</a:t>
            </a:r>
          </a:p>
          <a:p>
            <a:r>
              <a:rPr lang="en-US" dirty="0" smtClean="0"/>
              <a:t>This is where the skill and experience of the character modeler and the rigger come into play. </a:t>
            </a:r>
          </a:p>
          <a:p>
            <a:r>
              <a:rPr lang="en-US" dirty="0" smtClean="0"/>
              <a:t>The point for us is that although Maya is constantly calculating new vertex positions in response to the manipulation of the bones, it has saved the original modeling space coordinates of each vertex, in the binding pose. Everything starts with that original vertex position.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219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Rendering as an Approximation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To render a scene realistically, we must solve the rendering equation, which requires us to know (in theory) not only the radiance arriving at the camera, but the entire distribution of radiance in the scene in every direction at every point. </a:t>
            </a:r>
          </a:p>
          <a:p>
            <a:r>
              <a:rPr lang="en-US" dirty="0" smtClean="0"/>
              <a:t>Clearly this is too much to ask for a finite, digital computer, since both the set of surface locations and the set of potential incident and exiting directions are infinite. </a:t>
            </a:r>
          </a:p>
          <a:p>
            <a:r>
              <a:rPr lang="en-US" dirty="0" smtClean="0"/>
              <a:t>The real art in creating software for digital image synthesis is to allocate the limited processor time and memory most efficiently, in order to make the best possible approximation.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Picture of Mesh Skinning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So, to compute the bone-space coordinates of a vertex, we start with the modeling-space coordinates of that vertex in the binding pose. </a:t>
            </a:r>
          </a:p>
          <a:p>
            <a:r>
              <a:rPr lang="en-US" dirty="0" smtClean="0"/>
              <a:t>We also know the position and orientation of each bone in the binding pose. </a:t>
            </a:r>
          </a:p>
          <a:p>
            <a:r>
              <a:rPr lang="en-US" dirty="0" smtClean="0"/>
              <a:t>We simply transform the vertex positions from modeling space into bone space based on those positions and orientations.</a:t>
            </a:r>
          </a:p>
          <a:p>
            <a:r>
              <a:rPr lang="en-US" dirty="0" smtClean="0"/>
              <a:t>That's the big picture of mesh skinning, in principle. Naturally this can be optimized.</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220</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Optimization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Store the position of each vertex in the binding pose, rather than storing it relative to each bone that exerts influence. </a:t>
            </a:r>
          </a:p>
          <a:p>
            <a:r>
              <a:rPr lang="en-US" dirty="0" smtClean="0"/>
              <a:t>Then, when rendering a mesh, rather than having a bone-to-model transform for each bone, we have a matrix that transforms coordinates from the original binding space to modeling space in the current pose. </a:t>
            </a:r>
          </a:p>
          <a:p>
            <a:r>
              <a:rPr lang="en-US" dirty="0" smtClean="0"/>
              <a:t>In other words, this matrix describes the difference between the bone's orientation in the </a:t>
            </a:r>
            <a:r>
              <a:rPr lang="en-US" i="1" dirty="0" smtClean="0"/>
              <a:t>binding</a:t>
            </a:r>
            <a:r>
              <a:rPr lang="en-US" dirty="0" smtClean="0"/>
              <a:t> pose, and its orientation in the </a:t>
            </a:r>
            <a:r>
              <a:rPr lang="en-US" i="1" dirty="0" smtClean="0"/>
              <a:t>current</a:t>
            </a:r>
            <a:r>
              <a:rPr lang="en-US" dirty="0" smtClean="0"/>
              <a:t> pose.</a:t>
            </a:r>
          </a:p>
          <a:p>
            <a:r>
              <a:rPr lang="en-US" dirty="0" smtClean="0"/>
              <a:t>In the following two slides we will see some declarations and code that implement this optimized strategy.</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222</a:t>
            </a:fld>
            <a:endParaRPr lang="en-US" dirty="0"/>
          </a:p>
        </p:txBody>
      </p:sp>
      <p:pic>
        <p:nvPicPr>
          <p:cNvPr id="311298" name="Picture 2"/>
          <p:cNvPicPr>
            <a:picLocks noChangeAspect="1" noChangeArrowheads="1"/>
          </p:cNvPicPr>
          <p:nvPr/>
        </p:nvPicPr>
        <p:blipFill>
          <a:blip r:embed="rId2" cstate="print"/>
          <a:srcRect/>
          <a:stretch>
            <a:fillRect/>
          </a:stretch>
        </p:blipFill>
        <p:spPr bwMode="auto">
          <a:xfrm>
            <a:off x="914400" y="304800"/>
            <a:ext cx="7239000" cy="5730127"/>
          </a:xfrm>
          <a:prstGeom prst="rect">
            <a:avLst/>
          </a:prstGeom>
          <a:noFill/>
          <a:ln w="9525">
            <a:noFill/>
            <a:miter lim="800000"/>
            <a:headEnd/>
            <a:tailEnd/>
          </a:ln>
          <a:effectLst>
            <a:outerShdw blurRad="1143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223</a:t>
            </a:fld>
            <a:endParaRPr lang="en-US" dirty="0"/>
          </a:p>
        </p:txBody>
      </p:sp>
      <p:pic>
        <p:nvPicPr>
          <p:cNvPr id="312322" name="Picture 2"/>
          <p:cNvPicPr>
            <a:picLocks noChangeAspect="1" noChangeArrowheads="1"/>
          </p:cNvPicPr>
          <p:nvPr/>
        </p:nvPicPr>
        <p:blipFill>
          <a:blip r:embed="rId2" cstate="print"/>
          <a:srcRect/>
          <a:stretch>
            <a:fillRect/>
          </a:stretch>
        </p:blipFill>
        <p:spPr bwMode="auto">
          <a:xfrm>
            <a:off x="304800" y="228600"/>
            <a:ext cx="8534400" cy="5565913"/>
          </a:xfrm>
          <a:prstGeom prst="rect">
            <a:avLst/>
          </a:prstGeom>
          <a:noFill/>
          <a:ln w="9525">
            <a:noFill/>
            <a:miter lim="800000"/>
            <a:headEnd/>
            <a:tailEnd/>
          </a:ln>
          <a:effectLst>
            <a:outerShdw blurRad="1651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Word on Skinning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This produces a significant reduction in bandwidth to the GPU (due to the decrease in </a:t>
            </a:r>
            <a:r>
              <a:rPr lang="en-US" dirty="0" err="1" smtClean="0"/>
              <a:t>sizeof</a:t>
            </a:r>
            <a:r>
              <a:rPr lang="en-US" dirty="0" smtClean="0"/>
              <a:t>(</a:t>
            </a:r>
            <a:r>
              <a:rPr lang="en-US" dirty="0" err="1" smtClean="0"/>
              <a:t>SkinnedVertex</a:t>
            </a:r>
            <a:r>
              <a:rPr lang="en-US" dirty="0" smtClean="0"/>
              <a:t>), as well as a reduction in per-vertex computation, especially when basis vectors are present. </a:t>
            </a:r>
          </a:p>
          <a:p>
            <a:r>
              <a:rPr lang="en-US" dirty="0" smtClean="0"/>
              <a:t>It just requires a bit more manipulation of the matrices before handing them to the GPU.</a:t>
            </a:r>
          </a:p>
          <a:p>
            <a:r>
              <a:rPr lang="en-US" dirty="0" smtClean="0"/>
              <a:t>We have presented the basic idea behind simple skinning. Certainly, in situations where computing resources (and human resources!) are available and worth expending to produce the highest fidelity characters possible, such as fighting games or sports games, more advanced techniques can be employed. </a:t>
            </a:r>
          </a:p>
          <a:p>
            <a:r>
              <a:rPr lang="en-US" dirty="0" smtClean="0"/>
              <a:t>For example, we might want to make the bicep bulge as the arm bends up, or squish out the flesh of a dinosaur foot as weight is transferred and the foot is pressed harder into the ground.</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10.9:</a:t>
            </a:r>
            <a:br>
              <a:rPr lang="en-US" sz="2700" dirty="0" smtClean="0"/>
            </a:br>
            <a:r>
              <a:rPr lang="en-US" sz="4000" dirty="0" smtClean="0"/>
              <a:t>Bump Mapping</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225</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Bump Mapping</a:t>
            </a:r>
            <a:endParaRPr lang="en-US" dirty="0"/>
          </a:p>
        </p:txBody>
      </p:sp>
      <p:sp>
        <p:nvSpPr>
          <p:cNvPr id="3" name="Content Placeholder 2"/>
          <p:cNvSpPr>
            <a:spLocks noGrp="1"/>
          </p:cNvSpPr>
          <p:nvPr>
            <p:ph idx="1"/>
          </p:nvPr>
        </p:nvSpPr>
        <p:spPr/>
        <p:txBody>
          <a:bodyPr>
            <a:normAutofit fontScale="70000" lnSpcReduction="20000"/>
          </a:bodyPr>
          <a:lstStyle/>
          <a:p>
            <a:r>
              <a:rPr lang="en-US" i="1" dirty="0" smtClean="0"/>
              <a:t>Bump mapping </a:t>
            </a:r>
            <a:r>
              <a:rPr lang="en-US" dirty="0" smtClean="0"/>
              <a:t>is a general term that can refer to at least two different methods of controlling the surface normal per </a:t>
            </a:r>
            <a:r>
              <a:rPr lang="en-US" dirty="0" err="1" smtClean="0"/>
              <a:t>texel</a:t>
            </a:r>
            <a:r>
              <a:rPr lang="en-US" dirty="0" smtClean="0"/>
              <a:t>. </a:t>
            </a:r>
          </a:p>
          <a:p>
            <a:r>
              <a:rPr lang="en-US" dirty="0" smtClean="0"/>
              <a:t>A </a:t>
            </a:r>
            <a:r>
              <a:rPr lang="en-US" i="1" dirty="0" smtClean="0"/>
              <a:t>height map </a:t>
            </a:r>
            <a:r>
              <a:rPr lang="en-US" dirty="0" smtClean="0"/>
              <a:t>is a </a:t>
            </a:r>
            <a:r>
              <a:rPr lang="en-US" dirty="0" err="1" smtClean="0"/>
              <a:t>greyscale</a:t>
            </a:r>
            <a:r>
              <a:rPr lang="en-US" dirty="0" smtClean="0"/>
              <a:t> map, where the intensity indicates the local elevation of the surface. </a:t>
            </a:r>
          </a:p>
          <a:p>
            <a:r>
              <a:rPr lang="en-US" dirty="0" smtClean="0"/>
              <a:t>Lighter colors indicate portions of the surface that are “bumped out,” and dark colors are areas where the surface is “bumped in.” </a:t>
            </a:r>
          </a:p>
          <a:p>
            <a:r>
              <a:rPr lang="en-US" dirty="0" smtClean="0"/>
              <a:t>Height maps are attractive because they are very easy to author, but they are not ideal for real-time purposes, because the normal is not directly available; instead it must be calculated from the intensity gradient. </a:t>
            </a:r>
          </a:p>
          <a:p>
            <a:r>
              <a:rPr lang="en-US" dirty="0" smtClean="0"/>
              <a:t>We will focus on the technique of </a:t>
            </a:r>
            <a:r>
              <a:rPr lang="en-US" i="1" dirty="0" smtClean="0"/>
              <a:t>normal mapping</a:t>
            </a:r>
            <a:r>
              <a:rPr lang="en-US" dirty="0" smtClean="0"/>
              <a:t>, which is very common nowadays and what most people usually mean when they say “bump map.”</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Normal Map</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 a normal map, the coordinates of the surface normal are directly encoded in the map. The most basic way is to encode </a:t>
            </a:r>
            <a:r>
              <a:rPr lang="en-US" i="1" dirty="0" smtClean="0"/>
              <a:t>x</a:t>
            </a:r>
            <a:r>
              <a:rPr lang="en-US" dirty="0" smtClean="0"/>
              <a:t>, </a:t>
            </a:r>
            <a:r>
              <a:rPr lang="en-US" i="1" dirty="0" smtClean="0"/>
              <a:t>y</a:t>
            </a:r>
            <a:r>
              <a:rPr lang="en-US" dirty="0" smtClean="0"/>
              <a:t>, and </a:t>
            </a:r>
            <a:r>
              <a:rPr lang="en-US" i="1" dirty="0" smtClean="0"/>
              <a:t>z</a:t>
            </a:r>
            <a:r>
              <a:rPr lang="en-US" dirty="0" smtClean="0"/>
              <a:t> in the </a:t>
            </a:r>
            <a:r>
              <a:rPr lang="en-US" dirty="0" smtClean="0">
                <a:solidFill>
                  <a:srgbClr val="FF0000"/>
                </a:solidFill>
              </a:rPr>
              <a:t>red</a:t>
            </a:r>
            <a:r>
              <a:rPr lang="en-US" dirty="0" smtClean="0"/>
              <a:t>, </a:t>
            </a:r>
            <a:r>
              <a:rPr lang="en-US" dirty="0" smtClean="0">
                <a:solidFill>
                  <a:srgbClr val="00B050"/>
                </a:solidFill>
              </a:rPr>
              <a:t>green</a:t>
            </a:r>
            <a:r>
              <a:rPr lang="en-US" dirty="0" smtClean="0"/>
              <a:t>, and </a:t>
            </a:r>
            <a:r>
              <a:rPr lang="en-US" dirty="0" smtClean="0">
                <a:solidFill>
                  <a:srgbClr val="159BFF"/>
                </a:solidFill>
              </a:rPr>
              <a:t>blue</a:t>
            </a:r>
            <a:r>
              <a:rPr lang="en-US" dirty="0" smtClean="0"/>
              <a:t> channels, respectively, although certain hardware support more optimized formats. </a:t>
            </a:r>
          </a:p>
          <a:p>
            <a:r>
              <a:rPr lang="en-US" dirty="0" smtClean="0"/>
              <a:t>The values are usually scaled, biased, and quantized, </a:t>
            </a:r>
            <a:r>
              <a:rPr lang="en-US" dirty="0" err="1" smtClean="0"/>
              <a:t>suchthat</a:t>
            </a:r>
            <a:r>
              <a:rPr lang="en-US" dirty="0" smtClean="0"/>
              <a:t> a coordinate value of  -1 is encoded as a 0, and +1 is encoded using the maximum color value (usually 255).</a:t>
            </a:r>
          </a:p>
          <a:p>
            <a:r>
              <a:rPr lang="en-US" dirty="0" smtClean="0"/>
              <a:t>Now in principle, using a normal map is simple. In our lighting calculation, rather than using the result of interpolating the vertex </a:t>
            </a:r>
            <a:r>
              <a:rPr lang="en-US" dirty="0" err="1" smtClean="0"/>
              <a:t>normals</a:t>
            </a:r>
            <a:r>
              <a:rPr lang="en-US" dirty="0" smtClean="0"/>
              <a:t>, we fetch a normal out of the normal map and use it instead.</a:t>
            </a:r>
          </a:p>
          <a:p>
            <a:r>
              <a:rPr lang="en-US" dirty="0" smtClean="0"/>
              <a:t>But it’s not that easy…</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Complication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Complications arise for two primary reasons. </a:t>
            </a:r>
          </a:p>
          <a:p>
            <a:r>
              <a:rPr lang="en-US" dirty="0" smtClean="0"/>
              <a:t>First, normal maps are not intuitive to edit. While a height map (or true displacement map) can be easily painted in Photoshop, normal maps are not so easily visualized and edited. </a:t>
            </a:r>
          </a:p>
          <a:p>
            <a:r>
              <a:rPr lang="en-US" dirty="0" smtClean="0"/>
              <a:t>Cut-and-paste operations on normal maps are usually safe, but for the normal map to be valid, each pixel should encode a normalized vector. </a:t>
            </a:r>
          </a:p>
          <a:p>
            <a:r>
              <a:rPr lang="en-US" dirty="0" smtClean="0"/>
              <a:t>The usual technique for making a normal map is for an artist to actually model a low and high res version of the mesh.</a:t>
            </a:r>
          </a:p>
          <a:p>
            <a:r>
              <a:rPr lang="en-US" dirty="0" smtClean="0"/>
              <a:t>The low-res mesh is the one actually used at run time, and the high res mesh is solely to create the bump map, using an automated tool that </a:t>
            </a:r>
            <a:r>
              <a:rPr lang="en-US" dirty="0" err="1" smtClean="0"/>
              <a:t>raytraces</a:t>
            </a:r>
            <a:r>
              <a:rPr lang="en-US" dirty="0" smtClean="0"/>
              <a:t> against the higher resolution mesh to determine the surface normal for every </a:t>
            </a:r>
            <a:r>
              <a:rPr lang="en-US" dirty="0" err="1" smtClean="0"/>
              <a:t>texel</a:t>
            </a:r>
            <a:r>
              <a:rPr lang="en-US" dirty="0" smtClean="0"/>
              <a:t> in the normal map.</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Complication</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The trickier issue is that texture memory is a precious resource.</a:t>
            </a:r>
          </a:p>
          <a:p>
            <a:r>
              <a:rPr lang="en-US" dirty="0" smtClean="0"/>
              <a:t>In some simple cases, every </a:t>
            </a:r>
            <a:r>
              <a:rPr lang="en-US" dirty="0" err="1" smtClean="0"/>
              <a:t>texel</a:t>
            </a:r>
            <a:r>
              <a:rPr lang="en-US" dirty="0" smtClean="0"/>
              <a:t> in the normal map is used at most once on the surface of the mesh. </a:t>
            </a:r>
          </a:p>
          <a:p>
            <a:pPr lvl="1"/>
            <a:r>
              <a:rPr lang="en-US" dirty="0" smtClean="0"/>
              <a:t>In this case, we could simply encode the normal in object space, and our earlier description would work just fine. </a:t>
            </a:r>
          </a:p>
          <a:p>
            <a:pPr lvl="1"/>
            <a:r>
              <a:rPr lang="en-US" dirty="0" smtClean="0"/>
              <a:t>But real-world objects exhibit a great deal of symmetry and self-similarity, and patterns are often repeated. </a:t>
            </a:r>
          </a:p>
          <a:p>
            <a:pPr lvl="1"/>
            <a:r>
              <a:rPr lang="en-US" dirty="0" smtClean="0"/>
              <a:t>For example, a box often has similar bumps and notches on more than one side. </a:t>
            </a:r>
          </a:p>
          <a:p>
            <a:r>
              <a:rPr lang="en-US" dirty="0" smtClean="0"/>
              <a:t>Because of this, currently it is a more efficient use of the same amount of memory (and artist time) to increase the resolution of the map, and reuse the same normal map (or perhaps just portions of it) on multiple models (or perhaps just on multiple places in the same model). </a:t>
            </a:r>
          </a:p>
          <a:p>
            <a:r>
              <a:rPr lang="en-US" dirty="0" smtClean="0"/>
              <a:t>Of course, the same principle applies to any sort of texture map, not just normal maps. But normal maps are different in that they cannot be arbitrarily rotated or mirrored, because they encode a vector.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229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Illumination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basic lighting model that we will learn only accounts for direct light. </a:t>
            </a:r>
          </a:p>
          <a:p>
            <a:r>
              <a:rPr lang="en-US" dirty="0" smtClean="0"/>
              <a:t>It doesn’t account for indirect light that bounced off of one surface and arrived at another. </a:t>
            </a:r>
          </a:p>
          <a:p>
            <a:r>
              <a:rPr lang="en-US" dirty="0" smtClean="0"/>
              <a:t>In other words, it only does one level of recursion in the rendering equation. </a:t>
            </a:r>
          </a:p>
          <a:p>
            <a:r>
              <a:rPr lang="en-US" dirty="0" smtClean="0"/>
              <a:t>A huge component of realistic images is accounting for the indirect light; that is, to more fully solve the rendering equation. </a:t>
            </a:r>
          </a:p>
          <a:p>
            <a:r>
              <a:rPr lang="en-US" dirty="0" smtClean="0"/>
              <a:t>The various methods for accomplishing this are known as </a:t>
            </a:r>
            <a:r>
              <a:rPr lang="en-US" i="1" dirty="0" smtClean="0"/>
              <a:t>global illumination </a:t>
            </a:r>
            <a:r>
              <a:rPr lang="en-US" dirty="0" smtClean="0"/>
              <a:t>techniques.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Tangent Space: The Tangent Vector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most common technique these days is for the normal encoded in the map to use coordinates in </a:t>
            </a:r>
            <a:r>
              <a:rPr lang="en-US" i="1" dirty="0" smtClean="0"/>
              <a:t>tangent space</a:t>
            </a:r>
            <a:r>
              <a:rPr lang="en-US" dirty="0" smtClean="0"/>
              <a:t>. </a:t>
            </a:r>
          </a:p>
          <a:p>
            <a:r>
              <a:rPr lang="en-US" dirty="0" smtClean="0"/>
              <a:t>In tangent space, +</a:t>
            </a:r>
            <a:r>
              <a:rPr lang="en-US" i="1" dirty="0" smtClean="0"/>
              <a:t>z</a:t>
            </a:r>
            <a:r>
              <a:rPr lang="en-US" dirty="0" smtClean="0"/>
              <a:t> points out from the surface; the +</a:t>
            </a:r>
            <a:r>
              <a:rPr lang="en-US" i="1" dirty="0" smtClean="0"/>
              <a:t>z</a:t>
            </a:r>
            <a:r>
              <a:rPr lang="en-US" dirty="0" smtClean="0"/>
              <a:t> basis vector is actually just the surface normal    . </a:t>
            </a:r>
          </a:p>
          <a:p>
            <a:r>
              <a:rPr lang="en-US" dirty="0" smtClean="0"/>
              <a:t>The </a:t>
            </a:r>
            <a:r>
              <a:rPr lang="en-US" i="1" dirty="0" smtClean="0"/>
              <a:t>x</a:t>
            </a:r>
            <a:r>
              <a:rPr lang="en-US" dirty="0" smtClean="0"/>
              <a:t> basis vector is known as the </a:t>
            </a:r>
            <a:r>
              <a:rPr lang="en-US" i="1" dirty="0" smtClean="0"/>
              <a:t>tangent vector</a:t>
            </a:r>
            <a:r>
              <a:rPr lang="en-US" dirty="0" smtClean="0"/>
              <a:t>, which we’ll denote   , and it points in the direction of increasing </a:t>
            </a:r>
            <a:r>
              <a:rPr lang="en-US" i="1" dirty="0" smtClean="0"/>
              <a:t>u</a:t>
            </a:r>
            <a:r>
              <a:rPr lang="en-US" dirty="0" smtClean="0"/>
              <a:t> in texture space.</a:t>
            </a:r>
          </a:p>
          <a:p>
            <a:r>
              <a:rPr lang="en-US" dirty="0" smtClean="0"/>
              <a:t>In other words, when we move in the direction of the tangent vector in 3D, this corresponds to moving to the right in 2D in the normal map. (Often the bump map shares the same UV coordinates as other maps, but if they differ, it’s the coordinates used for bump mapping that count.) </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230</a:t>
            </a:fld>
            <a:endParaRPr lang="en-US" dirty="0"/>
          </a:p>
        </p:txBody>
      </p:sp>
      <p:graphicFrame>
        <p:nvGraphicFramePr>
          <p:cNvPr id="8" name="Object 7"/>
          <p:cNvGraphicFramePr>
            <a:graphicFrameLocks noChangeAspect="1"/>
          </p:cNvGraphicFramePr>
          <p:nvPr/>
        </p:nvGraphicFramePr>
        <p:xfrm>
          <a:off x="6845559" y="2585298"/>
          <a:ext cx="228600" cy="316523"/>
        </p:xfrm>
        <a:graphic>
          <a:graphicData uri="http://schemas.openxmlformats.org/presentationml/2006/ole">
            <mc:AlternateContent xmlns:mc="http://schemas.openxmlformats.org/markup-compatibility/2006">
              <mc:Choice xmlns:v="urn:schemas-microsoft-com:vml" Requires="v">
                <p:oleObj spid="_x0000_s2055" name="Equation" r:id="rId3" imgW="164880" imgH="228600" progId="Equation.3">
                  <p:embed/>
                </p:oleObj>
              </mc:Choice>
              <mc:Fallback>
                <p:oleObj name="Equation" r:id="rId3" imgW="16488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559" y="2585298"/>
                        <a:ext cx="228600" cy="31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2520821" y="3264159"/>
          <a:ext cx="228600" cy="334108"/>
        </p:xfrm>
        <a:graphic>
          <a:graphicData uri="http://schemas.openxmlformats.org/presentationml/2006/ole">
            <mc:AlternateContent xmlns:mc="http://schemas.openxmlformats.org/markup-compatibility/2006">
              <mc:Choice xmlns:v="urn:schemas-microsoft-com:vml" Requires="v">
                <p:oleObj spid="_x0000_s2056" name="Equation" r:id="rId5" imgW="164880" imgH="241200" progId="Equation.3">
                  <p:embed/>
                </p:oleObj>
              </mc:Choice>
              <mc:Fallback>
                <p:oleObj name="Equation" r:id="rId5" imgW="164880" imgH="241200" progId="Equation.3">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0821" y="3264159"/>
                        <a:ext cx="228600" cy="3341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Tangent Space: The </a:t>
            </a:r>
            <a:r>
              <a:rPr lang="en-US" dirty="0" err="1" smtClean="0"/>
              <a:t>Binormal</a:t>
            </a:r>
            <a:r>
              <a:rPr lang="en-US" dirty="0" smtClean="0"/>
              <a:t> Vector</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Similarly, the </a:t>
            </a:r>
            <a:r>
              <a:rPr lang="en-US" i="1" dirty="0" smtClean="0"/>
              <a:t>y</a:t>
            </a:r>
            <a:r>
              <a:rPr lang="en-US" dirty="0" smtClean="0"/>
              <a:t> basis vector, known as the </a:t>
            </a:r>
            <a:r>
              <a:rPr lang="en-US" i="1" dirty="0" err="1" smtClean="0"/>
              <a:t>binormal</a:t>
            </a:r>
            <a:r>
              <a:rPr lang="en-US" dirty="0" smtClean="0"/>
              <a:t> and denoted here as    , corresponds to the direction of increasing </a:t>
            </a:r>
            <a:r>
              <a:rPr lang="en-US" i="1" dirty="0" smtClean="0"/>
              <a:t>v</a:t>
            </a:r>
            <a:r>
              <a:rPr lang="en-US" dirty="0" smtClean="0"/>
              <a:t>, although whether this motion is “up” or “down” in the texture space depends on the conventions for the origin in (</a:t>
            </a:r>
            <a:r>
              <a:rPr lang="en-US" i="1" dirty="0" smtClean="0"/>
              <a:t>u</a:t>
            </a:r>
            <a:r>
              <a:rPr lang="en-US" dirty="0" smtClean="0"/>
              <a:t>, </a:t>
            </a:r>
            <a:r>
              <a:rPr lang="en-US" i="1" dirty="0" smtClean="0"/>
              <a:t>v</a:t>
            </a:r>
            <a:r>
              <a:rPr lang="en-US" dirty="0" smtClean="0"/>
              <a:t>) space, which can differ as we discussed earlier. </a:t>
            </a:r>
          </a:p>
          <a:p>
            <a:r>
              <a:rPr lang="en-US" dirty="0" smtClean="0"/>
              <a:t>Of course the coordinates for the tangent and </a:t>
            </a:r>
            <a:r>
              <a:rPr lang="en-US" dirty="0" err="1" smtClean="0"/>
              <a:t>binormal</a:t>
            </a:r>
            <a:r>
              <a:rPr lang="en-US" dirty="0" smtClean="0"/>
              <a:t> are given in model space, just like the surface normal. As implied by the hats over the variables, basis vectors are usually stored using unit vectors.</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231</a:t>
            </a:fld>
            <a:endParaRPr lang="en-US" dirty="0"/>
          </a:p>
        </p:txBody>
      </p:sp>
      <p:graphicFrame>
        <p:nvGraphicFramePr>
          <p:cNvPr id="2050" name="Object 2"/>
          <p:cNvGraphicFramePr>
            <a:graphicFrameLocks noChangeAspect="1"/>
          </p:cNvGraphicFramePr>
          <p:nvPr/>
        </p:nvGraphicFramePr>
        <p:xfrm>
          <a:off x="3250163" y="1995694"/>
          <a:ext cx="228600" cy="334108"/>
        </p:xfrm>
        <a:graphic>
          <a:graphicData uri="http://schemas.openxmlformats.org/presentationml/2006/ole">
            <mc:AlternateContent xmlns:mc="http://schemas.openxmlformats.org/markup-compatibility/2006">
              <mc:Choice xmlns:v="urn:schemas-microsoft-com:vml" Requires="v">
                <p:oleObj spid="_x0000_s3076" name="Equation" r:id="rId3" imgW="164880" imgH="241200" progId="Equation.3">
                  <p:embed/>
                </p:oleObj>
              </mc:Choice>
              <mc:Fallback>
                <p:oleObj name="Equation" r:id="rId3" imgW="164880" imgH="24120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163" y="1995694"/>
                        <a:ext cx="228600" cy="3341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Map Example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For example, assume that a </a:t>
            </a:r>
            <a:r>
              <a:rPr lang="en-US" dirty="0" err="1" smtClean="0"/>
              <a:t>texel</a:t>
            </a:r>
            <a:r>
              <a:rPr lang="en-US" dirty="0" smtClean="0"/>
              <a:t> in a normal map has RGB values </a:t>
            </a:r>
            <a:r>
              <a:rPr lang="en-US" dirty="0" smtClean="0">
                <a:solidFill>
                  <a:srgbClr val="2580DA"/>
                </a:solidFill>
              </a:rPr>
              <a:t>[37, 128, 218]</a:t>
            </a:r>
            <a:r>
              <a:rPr lang="en-US" dirty="0" smtClean="0"/>
              <a:t>, which is decoded to the unit vector [-0.707, 0, 0.707]. </a:t>
            </a:r>
          </a:p>
          <a:p>
            <a:r>
              <a:rPr lang="en-US" dirty="0" smtClean="0"/>
              <a:t>We interpret this to mean that the local surface normal is pointing at about a 45˚ angle from a flat surface normal defined by the interpolated vertex normal. </a:t>
            </a:r>
          </a:p>
          <a:p>
            <a:r>
              <a:rPr lang="en-US" dirty="0" smtClean="0"/>
              <a:t>It points “to the left,” where “left” is meaningful in the image space of the normal map and really means “in the direction of decreasing </a:t>
            </a:r>
            <a:r>
              <a:rPr lang="en-US" i="1" dirty="0" smtClean="0"/>
              <a:t>u</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Tangent Space to Model Space</a:t>
            </a:r>
            <a:endParaRPr lang="en-US" dirty="0"/>
          </a:p>
        </p:txBody>
      </p:sp>
      <p:sp>
        <p:nvSpPr>
          <p:cNvPr id="3" name="Content Placeholder 2"/>
          <p:cNvSpPr>
            <a:spLocks noGrp="1"/>
          </p:cNvSpPr>
          <p:nvPr>
            <p:ph idx="1"/>
          </p:nvPr>
        </p:nvSpPr>
        <p:spPr/>
        <p:txBody>
          <a:bodyPr>
            <a:normAutofit lnSpcReduction="10000"/>
          </a:bodyPr>
          <a:lstStyle/>
          <a:p>
            <a:r>
              <a:rPr lang="en-US" dirty="0" smtClean="0"/>
              <a:t>In summary, the </a:t>
            </a:r>
            <a:r>
              <a:rPr lang="en-US" i="1" dirty="0" smtClean="0"/>
              <a:t>tangent</a:t>
            </a:r>
            <a:r>
              <a:rPr lang="en-US" dirty="0" smtClean="0"/>
              <a:t>, </a:t>
            </a:r>
            <a:r>
              <a:rPr lang="en-US" i="1" dirty="0" err="1" smtClean="0"/>
              <a:t>binormal</a:t>
            </a:r>
            <a:r>
              <a:rPr lang="en-US" dirty="0" smtClean="0"/>
              <a:t>, and </a:t>
            </a:r>
            <a:r>
              <a:rPr lang="en-US" i="1" dirty="0" smtClean="0"/>
              <a:t>normal</a:t>
            </a:r>
            <a:r>
              <a:rPr lang="en-US" dirty="0" smtClean="0"/>
              <a:t> are the axes of a coordinate space known as </a:t>
            </a:r>
            <a:r>
              <a:rPr lang="en-US" i="1" dirty="0" smtClean="0"/>
              <a:t>tangent</a:t>
            </a:r>
            <a:r>
              <a:rPr lang="en-US" dirty="0" smtClean="0"/>
              <a:t> space, and the coordinates of the per-</a:t>
            </a:r>
            <a:r>
              <a:rPr lang="en-US" dirty="0" err="1" smtClean="0"/>
              <a:t>texel</a:t>
            </a:r>
            <a:r>
              <a:rPr lang="en-US" dirty="0" smtClean="0"/>
              <a:t> normal are interpreted using this coordinate space. </a:t>
            </a:r>
          </a:p>
          <a:p>
            <a:r>
              <a:rPr lang="en-US" dirty="0" smtClean="0"/>
              <a:t>To obtain the model-space normal from a tangent-space normal, we first decode the normal from the map, and then transform it into model space just like any other vector.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233</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Tangent to Model Space Transform</a:t>
            </a:r>
            <a:endParaRPr lang="en-US" dirty="0"/>
          </a:p>
        </p:txBody>
      </p:sp>
      <p:sp>
        <p:nvSpPr>
          <p:cNvPr id="3" name="Content Placeholder 2"/>
          <p:cNvSpPr>
            <a:spLocks noGrp="1"/>
          </p:cNvSpPr>
          <p:nvPr>
            <p:ph idx="1"/>
          </p:nvPr>
        </p:nvSpPr>
        <p:spPr>
          <a:xfrm>
            <a:off x="457200" y="1600201"/>
            <a:ext cx="8229600" cy="3428999"/>
          </a:xfrm>
        </p:spPr>
        <p:txBody>
          <a:bodyPr>
            <a:normAutofit fontScale="92500" lnSpcReduction="10000"/>
          </a:bodyPr>
          <a:lstStyle/>
          <a:p>
            <a:r>
              <a:rPr lang="en-US" dirty="0" smtClean="0"/>
              <a:t>Let </a:t>
            </a:r>
            <a:r>
              <a:rPr lang="en-US" b="1" dirty="0" smtClean="0"/>
              <a:t>s</a:t>
            </a:r>
            <a:r>
              <a:rPr lang="en-US" i="1" baseline="30000" dirty="0" smtClean="0"/>
              <a:t>t</a:t>
            </a:r>
            <a:r>
              <a:rPr lang="en-US" dirty="0" smtClean="0"/>
              <a:t> = [</a:t>
            </a:r>
            <a:r>
              <a:rPr lang="en-US" i="1" dirty="0" err="1" smtClean="0"/>
              <a:t>s</a:t>
            </a:r>
            <a:r>
              <a:rPr lang="en-US" i="1" baseline="30000" dirty="0" err="1" smtClean="0"/>
              <a:t>t</a:t>
            </a:r>
            <a:r>
              <a:rPr lang="en-US" i="1" baseline="-25000" dirty="0" err="1" smtClean="0"/>
              <a:t>x</a:t>
            </a:r>
            <a:r>
              <a:rPr lang="en-US" dirty="0" smtClean="0"/>
              <a:t>, </a:t>
            </a:r>
            <a:r>
              <a:rPr lang="en-US" i="1" dirty="0" smtClean="0"/>
              <a:t>s</a:t>
            </a:r>
            <a:r>
              <a:rPr lang="en-US" i="1" baseline="30000" dirty="0" smtClean="0"/>
              <a:t>t</a:t>
            </a:r>
            <a:r>
              <a:rPr lang="en-US" i="1" baseline="-25000" dirty="0" smtClean="0"/>
              <a:t>y</a:t>
            </a:r>
            <a:r>
              <a:rPr lang="en-US" dirty="0" smtClean="0"/>
              <a:t>, </a:t>
            </a:r>
            <a:r>
              <a:rPr lang="en-US" i="1" dirty="0" smtClean="0"/>
              <a:t>s</a:t>
            </a:r>
            <a:r>
              <a:rPr lang="en-US" i="1" baseline="30000" dirty="0" smtClean="0"/>
              <a:t>t</a:t>
            </a:r>
            <a:r>
              <a:rPr lang="en-US" i="1" baseline="-25000" dirty="0" smtClean="0"/>
              <a:t>z</a:t>
            </a:r>
            <a:r>
              <a:rPr lang="en-US" dirty="0" smtClean="0"/>
              <a:t>] denote the tangent-space surface normal, and let </a:t>
            </a:r>
            <a:r>
              <a:rPr lang="en-US" b="1" dirty="0" err="1" smtClean="0"/>
              <a:t>s</a:t>
            </a:r>
            <a:r>
              <a:rPr lang="en-US" i="1" baseline="30000" dirty="0" err="1" smtClean="0"/>
              <a:t>m</a:t>
            </a:r>
            <a:r>
              <a:rPr lang="en-US" dirty="0" smtClean="0"/>
              <a:t> = [</a:t>
            </a:r>
            <a:r>
              <a:rPr lang="en-US" i="1" dirty="0" err="1" smtClean="0"/>
              <a:t>s</a:t>
            </a:r>
            <a:r>
              <a:rPr lang="en-US" i="1" baseline="30000" dirty="0" err="1" smtClean="0"/>
              <a:t>m</a:t>
            </a:r>
            <a:r>
              <a:rPr lang="en-US" i="1" baseline="-25000" dirty="0" err="1" smtClean="0"/>
              <a:t>x</a:t>
            </a:r>
            <a:r>
              <a:rPr lang="en-US" dirty="0" smtClean="0"/>
              <a:t>, </a:t>
            </a:r>
            <a:r>
              <a:rPr lang="en-US" i="1" dirty="0" err="1" smtClean="0"/>
              <a:t>s</a:t>
            </a:r>
            <a:r>
              <a:rPr lang="en-US" i="1" baseline="30000" dirty="0" err="1" smtClean="0"/>
              <a:t>m</a:t>
            </a:r>
            <a:r>
              <a:rPr lang="en-US" i="1" baseline="-25000" dirty="0" err="1" smtClean="0"/>
              <a:t>y</a:t>
            </a:r>
            <a:r>
              <a:rPr lang="en-US" dirty="0" smtClean="0"/>
              <a:t>, </a:t>
            </a:r>
            <a:r>
              <a:rPr lang="en-US" i="1" dirty="0" err="1" smtClean="0"/>
              <a:t>s</a:t>
            </a:r>
            <a:r>
              <a:rPr lang="en-US" i="1" baseline="30000" dirty="0" err="1" smtClean="0"/>
              <a:t>m</a:t>
            </a:r>
            <a:r>
              <a:rPr lang="en-US" i="1" baseline="-25000" dirty="0" err="1" smtClean="0"/>
              <a:t>z</a:t>
            </a:r>
            <a:r>
              <a:rPr lang="en-US" dirty="0" smtClean="0"/>
              <a:t>] denote the model-space surface normal.</a:t>
            </a:r>
          </a:p>
          <a:p>
            <a:r>
              <a:rPr lang="en-US" b="1" dirty="0" err="1" smtClean="0"/>
              <a:t>s</a:t>
            </a:r>
            <a:r>
              <a:rPr lang="en-US" i="1" baseline="30000" dirty="0" err="1" smtClean="0"/>
              <a:t>m</a:t>
            </a:r>
            <a:r>
              <a:rPr lang="en-US" dirty="0" smtClean="0"/>
              <a:t> is a linear combination of the basis vectors:</a:t>
            </a:r>
          </a:p>
          <a:p>
            <a:endParaRPr lang="en-US" dirty="0" smtClean="0"/>
          </a:p>
          <a:p>
            <a:r>
              <a:rPr lang="en-US" dirty="0" smtClean="0"/>
              <a:t>Recall that this is the same as multiplying </a:t>
            </a:r>
            <a:r>
              <a:rPr lang="en-US" i="1" dirty="0" smtClean="0"/>
              <a:t>s</a:t>
            </a:r>
            <a:r>
              <a:rPr lang="en-US" i="1" baseline="30000" dirty="0" smtClean="0"/>
              <a:t>t</a:t>
            </a:r>
            <a:r>
              <a:rPr lang="en-US" dirty="0" smtClean="0"/>
              <a:t> by a matrix whose rows are basis vectors:</a:t>
            </a:r>
          </a:p>
          <a:p>
            <a:endParaRPr lang="en-US" dirty="0" smtClean="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dirty="0"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234</a:t>
            </a:fld>
            <a:endParaRPr lang="en-US" dirty="0"/>
          </a:p>
        </p:txBody>
      </p:sp>
      <p:graphicFrame>
        <p:nvGraphicFramePr>
          <p:cNvPr id="88067" name="Object 3"/>
          <p:cNvGraphicFramePr>
            <a:graphicFrameLocks noChangeAspect="1"/>
          </p:cNvGraphicFramePr>
          <p:nvPr/>
        </p:nvGraphicFramePr>
        <p:xfrm>
          <a:off x="3352800" y="3429000"/>
          <a:ext cx="2235200" cy="387350"/>
        </p:xfrm>
        <a:graphic>
          <a:graphicData uri="http://schemas.openxmlformats.org/presentationml/2006/ole">
            <mc:AlternateContent xmlns:mc="http://schemas.openxmlformats.org/markup-compatibility/2006">
              <mc:Choice xmlns:v="urn:schemas-microsoft-com:vml" Requires="v">
                <p:oleObj spid="_x0000_s88073" name="Equation" r:id="rId3" imgW="1612800" imgH="279360" progId="Equation.3">
                  <p:embed/>
                </p:oleObj>
              </mc:Choice>
              <mc:Fallback>
                <p:oleObj name="Equation" r:id="rId3" imgW="1612800" imgH="27936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429000"/>
                        <a:ext cx="2235200"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68" name="Object 4"/>
          <p:cNvGraphicFramePr>
            <a:graphicFrameLocks noChangeAspect="1"/>
          </p:cNvGraphicFramePr>
          <p:nvPr/>
        </p:nvGraphicFramePr>
        <p:xfrm>
          <a:off x="3657600" y="4800600"/>
          <a:ext cx="1643063" cy="1310210"/>
        </p:xfrm>
        <a:graphic>
          <a:graphicData uri="http://schemas.openxmlformats.org/presentationml/2006/ole">
            <mc:AlternateContent xmlns:mc="http://schemas.openxmlformats.org/markup-compatibility/2006">
              <mc:Choice xmlns:v="urn:schemas-microsoft-com:vml" Requires="v">
                <p:oleObj spid="_x0000_s88074" name="Equation" r:id="rId5" imgW="888840" imgH="711000" progId="Equation.3">
                  <p:embed/>
                </p:oleObj>
              </mc:Choice>
              <mc:Fallback>
                <p:oleObj name="Equation" r:id="rId5" imgW="888840" imgH="7110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4800600"/>
                        <a:ext cx="1643063" cy="1310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Tangent Vectors as an Approximation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Remember that the polygon mesh is just an approximation for a potentially curved surface, and so the surface normal we use for lighting varies continuously over each face in order to approximate the true surface normal.</a:t>
            </a:r>
          </a:p>
          <a:p>
            <a:r>
              <a:rPr lang="en-US" dirty="0" smtClean="0"/>
              <a:t>In the same way, the tangent and </a:t>
            </a:r>
            <a:r>
              <a:rPr lang="en-US" dirty="0" err="1" smtClean="0"/>
              <a:t>binormal</a:t>
            </a:r>
            <a:r>
              <a:rPr lang="en-US" dirty="0" smtClean="0"/>
              <a:t> basis vectors will also vary continuously over the mesh, since they should be perpendicular to the surface normal and tangent to the surface being approximated. </a:t>
            </a:r>
          </a:p>
          <a:p>
            <a:r>
              <a:rPr lang="en-US" dirty="0" smtClean="0"/>
              <a:t>But even in on a flat surface, the basis vectors can change over the surface if a texture is squeezed, squashed, or twisted (for example, see the next slide).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236</a:t>
            </a:fld>
            <a:endParaRPr lang="en-US" dirty="0"/>
          </a:p>
        </p:txBody>
      </p:sp>
      <p:pic>
        <p:nvPicPr>
          <p:cNvPr id="89090" name="Picture 2" descr="C:\Users\ian\Desktop\figs_jpg\texture_map_example_warp1.jpg"/>
          <p:cNvPicPr>
            <a:picLocks noChangeAspect="1" noChangeArrowheads="1"/>
          </p:cNvPicPr>
          <p:nvPr/>
        </p:nvPicPr>
        <p:blipFill>
          <a:blip r:embed="rId2" cstate="print"/>
          <a:srcRect/>
          <a:stretch>
            <a:fillRect/>
          </a:stretch>
        </p:blipFill>
        <p:spPr bwMode="auto">
          <a:xfrm>
            <a:off x="457200" y="304800"/>
            <a:ext cx="2436876" cy="2116836"/>
          </a:xfrm>
          <a:prstGeom prst="rect">
            <a:avLst/>
          </a:prstGeom>
          <a:noFill/>
          <a:effectLst>
            <a:outerShdw blurRad="241300" dist="38100" dir="2700000" sx="102000" sy="102000" algn="tl" rotWithShape="0">
              <a:prstClr val="black">
                <a:alpha val="40000"/>
              </a:prstClr>
            </a:outerShdw>
          </a:effectLst>
        </p:spPr>
      </p:pic>
      <p:pic>
        <p:nvPicPr>
          <p:cNvPr id="89091" name="Picture 3" descr="C:\Users\ian\Desktop\figs_jpg\texture_map_example_warp2.jpg"/>
          <p:cNvPicPr>
            <a:picLocks noChangeAspect="1" noChangeArrowheads="1"/>
          </p:cNvPicPr>
          <p:nvPr/>
        </p:nvPicPr>
        <p:blipFill>
          <a:blip r:embed="rId3" cstate="print"/>
          <a:srcRect/>
          <a:stretch>
            <a:fillRect/>
          </a:stretch>
        </p:blipFill>
        <p:spPr bwMode="auto">
          <a:xfrm>
            <a:off x="2971800" y="304800"/>
            <a:ext cx="2436876" cy="2116836"/>
          </a:xfrm>
          <a:prstGeom prst="rect">
            <a:avLst/>
          </a:prstGeom>
          <a:noFill/>
          <a:effectLst>
            <a:outerShdw blurRad="241300" dist="38100" dir="2700000" sx="102000" sy="102000" algn="tl" rotWithShape="0">
              <a:prstClr val="black">
                <a:alpha val="40000"/>
              </a:prstClr>
            </a:outerShdw>
          </a:effectLst>
        </p:spPr>
      </p:pic>
      <p:pic>
        <p:nvPicPr>
          <p:cNvPr id="89092" name="Picture 4" descr="C:\Users\ian\Desktop\figs_jpg\texture_map_example_warp1_uvspace.jpg"/>
          <p:cNvPicPr>
            <a:picLocks noChangeAspect="1" noChangeArrowheads="1"/>
          </p:cNvPicPr>
          <p:nvPr/>
        </p:nvPicPr>
        <p:blipFill>
          <a:blip r:embed="rId4" cstate="print"/>
          <a:srcRect/>
          <a:stretch>
            <a:fillRect/>
          </a:stretch>
        </p:blipFill>
        <p:spPr bwMode="auto">
          <a:xfrm>
            <a:off x="457200" y="2514600"/>
            <a:ext cx="2436876" cy="2217420"/>
          </a:xfrm>
          <a:prstGeom prst="rect">
            <a:avLst/>
          </a:prstGeom>
          <a:noFill/>
          <a:effectLst>
            <a:outerShdw blurRad="241300" dist="38100" dir="2700000" sx="102000" sy="102000" algn="tl" rotWithShape="0">
              <a:prstClr val="black">
                <a:alpha val="40000"/>
              </a:prstClr>
            </a:outerShdw>
          </a:effectLst>
        </p:spPr>
      </p:pic>
      <p:pic>
        <p:nvPicPr>
          <p:cNvPr id="89093" name="Picture 5" descr="C:\Users\ian\Desktop\figs_jpg\texture_map_example_warp2_uvspace.jpg"/>
          <p:cNvPicPr>
            <a:picLocks noChangeAspect="1" noChangeArrowheads="1"/>
          </p:cNvPicPr>
          <p:nvPr/>
        </p:nvPicPr>
        <p:blipFill>
          <a:blip r:embed="rId5" cstate="print"/>
          <a:srcRect/>
          <a:stretch>
            <a:fillRect/>
          </a:stretch>
        </p:blipFill>
        <p:spPr bwMode="auto">
          <a:xfrm>
            <a:off x="2971800" y="2514600"/>
            <a:ext cx="2436876" cy="2217420"/>
          </a:xfrm>
          <a:prstGeom prst="rect">
            <a:avLst/>
          </a:prstGeom>
          <a:noFill/>
          <a:effectLst>
            <a:outerShdw blurRad="241300" dist="38100" dir="2700000" sx="102000" sy="102000" algn="tl" rotWithShape="0">
              <a:prstClr val="black">
                <a:alpha val="40000"/>
              </a:prstClr>
            </a:outerShdw>
          </a:effectLst>
        </p:spPr>
      </p:pic>
      <p:sp>
        <p:nvSpPr>
          <p:cNvPr id="9" name="Content Placeholder 2"/>
          <p:cNvSpPr txBox="1">
            <a:spLocks/>
          </p:cNvSpPr>
          <p:nvPr/>
        </p:nvSpPr>
        <p:spPr>
          <a:xfrm>
            <a:off x="5638800" y="304801"/>
            <a:ext cx="3048000" cy="4343400"/>
          </a:xfrm>
          <a:prstGeom prst="rect">
            <a:avLst/>
          </a:prstGeom>
        </p:spPr>
        <p:txBody>
          <a:bodyPr>
            <a:normAutofit fontScale="70000" lnSpcReduction="20000"/>
          </a:bodyPr>
          <a:lstStyle/>
          <a:p>
            <a:r>
              <a:rPr lang="en-US" sz="3400" dirty="0" smtClean="0"/>
              <a:t>The left side shows an example of </a:t>
            </a:r>
            <a:r>
              <a:rPr lang="en-US" sz="3400" i="1" dirty="0" smtClean="0"/>
              <a:t>squishing</a:t>
            </a:r>
            <a:r>
              <a:rPr lang="en-US" sz="3400" dirty="0" smtClean="0"/>
              <a:t>. In this case, the tangent vector would be pointing to the right, parallel to the horizontal polygon edges, while the </a:t>
            </a:r>
            <a:r>
              <a:rPr lang="en-US" sz="3400" dirty="0" err="1" smtClean="0"/>
              <a:t>binormal</a:t>
            </a:r>
            <a:r>
              <a:rPr lang="en-US" sz="3400" dirty="0" smtClean="0"/>
              <a:t> would</a:t>
            </a:r>
          </a:p>
          <a:p>
            <a:r>
              <a:rPr lang="en-US" sz="3400" dirty="0" smtClean="0"/>
              <a:t>be locally parallel to the vertical (curving) polygon edges at each vertex. </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Content Placeholder 2"/>
          <p:cNvSpPr txBox="1">
            <a:spLocks/>
          </p:cNvSpPr>
          <p:nvPr/>
        </p:nvSpPr>
        <p:spPr>
          <a:xfrm>
            <a:off x="304800" y="5029200"/>
            <a:ext cx="8534400" cy="1173163"/>
          </a:xfrm>
          <a:prstGeom prst="rect">
            <a:avLst/>
          </a:prstGeom>
        </p:spPr>
        <p:txBody>
          <a:bodyPr>
            <a:normAutofit fontScale="70000" lnSpcReduction="20000"/>
          </a:bodyPr>
          <a:lstStyle/>
          <a:p>
            <a:r>
              <a:rPr lang="en-US" sz="3400" dirty="0" smtClean="0"/>
              <a:t>Compare this with the texture mapping on the right side, where the texture mapping is planar. In this example, the </a:t>
            </a:r>
            <a:r>
              <a:rPr lang="en-US" sz="3400" dirty="0" err="1" smtClean="0"/>
              <a:t>binormal</a:t>
            </a:r>
            <a:r>
              <a:rPr lang="en-US" sz="3400" dirty="0" smtClean="0"/>
              <a:t> at</a:t>
            </a:r>
          </a:p>
          <a:p>
            <a:r>
              <a:rPr lang="en-US" sz="3400" dirty="0" smtClean="0"/>
              <a:t>every vertex (and every interior point) points directly down.</a:t>
            </a:r>
          </a:p>
          <a:p>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Tangent Space Optimization 1 of 2</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Notice that in the texture mapping used in the left side of the figure, the tangent and </a:t>
            </a:r>
            <a:r>
              <a:rPr lang="en-US" dirty="0" err="1" smtClean="0"/>
              <a:t>binormal</a:t>
            </a:r>
            <a:r>
              <a:rPr lang="en-US" dirty="0" smtClean="0"/>
              <a:t> vectors are not perpendicular. Despite this possibility, it's common to assume the basis vectors form an </a:t>
            </a:r>
            <a:r>
              <a:rPr lang="en-US" dirty="0" err="1" smtClean="0"/>
              <a:t>orthonormal</a:t>
            </a:r>
            <a:r>
              <a:rPr lang="en-US" dirty="0" smtClean="0"/>
              <a:t> basis (or to adjust them so that they do), even if the texture is being manhandled.</a:t>
            </a:r>
          </a:p>
          <a:p>
            <a:r>
              <a:rPr lang="en-US" dirty="0" smtClean="0"/>
              <a:t>We make this assumption in order to facilitate two optimizations.</a:t>
            </a:r>
          </a:p>
          <a:p>
            <a:r>
              <a:rPr lang="en-US" dirty="0" smtClean="0"/>
              <a:t>The first optimization is that we can perform our lighting calculations in tangent space rather than in model space. </a:t>
            </a:r>
          </a:p>
          <a:p>
            <a:r>
              <a:rPr lang="en-US" dirty="0" smtClean="0"/>
              <a:t>If we do the lighting in model space, we must interpolate the three basis vectors across the face, and then in the pixel </a:t>
            </a:r>
            <a:r>
              <a:rPr lang="en-US" dirty="0" err="1" smtClean="0"/>
              <a:t>shader</a:t>
            </a:r>
            <a:r>
              <a:rPr lang="en-US" dirty="0" smtClean="0"/>
              <a:t> we must transform our tangent-space normal into model space. </a:t>
            </a:r>
          </a:p>
          <a:p>
            <a:r>
              <a:rPr lang="en-US" dirty="0" smtClean="0"/>
              <a:t>When we do the lighting in tangent space, however, we can instead transform the lighting vectors into tangent space in the vertex </a:t>
            </a:r>
            <a:r>
              <a:rPr lang="en-US" dirty="0" err="1" smtClean="0"/>
              <a:t>shader</a:t>
            </a:r>
            <a:r>
              <a:rPr lang="en-US" dirty="0" smtClean="0"/>
              <a:t>, and then during </a:t>
            </a:r>
            <a:r>
              <a:rPr lang="en-US" dirty="0" err="1" smtClean="0"/>
              <a:t>rasterization</a:t>
            </a:r>
            <a:r>
              <a:rPr lang="en-US" dirty="0" smtClean="0"/>
              <a:t> the interpolation is done in tangent space.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Tangent Space Optimization 1 of 2</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 many circumstances this is faster. </a:t>
            </a:r>
          </a:p>
          <a:p>
            <a:r>
              <a:rPr lang="en-US" dirty="0" smtClean="0"/>
              <a:t>If we have an </a:t>
            </a:r>
            <a:r>
              <a:rPr lang="en-US" dirty="0" err="1" smtClean="0"/>
              <a:t>orthonormal</a:t>
            </a:r>
            <a:r>
              <a:rPr lang="en-US" dirty="0" smtClean="0"/>
              <a:t> basis, then the inverse of the transform matrix is simply its transpose, and we can transform from model space to tangent space using dot product.</a:t>
            </a:r>
          </a:p>
          <a:p>
            <a:r>
              <a:rPr lang="en-US" dirty="0" smtClean="0"/>
              <a:t>Of course, we are free to rotate vectors into tangent space using the dot product even if our basis isn't </a:t>
            </a:r>
            <a:r>
              <a:rPr lang="en-US" dirty="0" err="1" smtClean="0"/>
              <a:t>orthonormal</a:t>
            </a:r>
            <a:r>
              <a:rPr lang="en-US" dirty="0" smtClean="0"/>
              <a:t>; in fact after interpolating basis vectors and re-normalizing them, it's likely that it will be slightly out of </a:t>
            </a:r>
            <a:r>
              <a:rPr lang="en-US" dirty="0" err="1" smtClean="0"/>
              <a:t>orthogonality</a:t>
            </a:r>
            <a:r>
              <a:rPr lang="en-US" dirty="0" smtClean="0"/>
              <a:t>. </a:t>
            </a:r>
          </a:p>
          <a:p>
            <a:r>
              <a:rPr lang="en-US" dirty="0" smtClean="0"/>
              <a:t>In this case, our transform is not completely correct, but usually this doesn't cause any problems because the whole idea of interpolating surface </a:t>
            </a:r>
            <a:r>
              <a:rPr lang="en-US" dirty="0" err="1" smtClean="0"/>
              <a:t>normals</a:t>
            </a:r>
            <a:r>
              <a:rPr lang="en-US" dirty="0" smtClean="0"/>
              <a:t> and basis vectors is an approximation to begin with.</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Tangent Space Optimization 2 of 2</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second optimization we can make by assuming perpendicular basis vectors is to completely avoid storing one of the two basis vectors (usually we drop the </a:t>
            </a:r>
            <a:r>
              <a:rPr lang="en-US" dirty="0" err="1" smtClean="0"/>
              <a:t>binormal</a:t>
            </a:r>
            <a:r>
              <a:rPr lang="en-US" dirty="0" smtClean="0"/>
              <a:t>) and compute it on the fly. </a:t>
            </a:r>
          </a:p>
          <a:p>
            <a:r>
              <a:rPr lang="en-US" dirty="0" smtClean="0"/>
              <a:t>This can be faster when the performance bottleneck is </a:t>
            </a:r>
            <a:r>
              <a:rPr lang="en-US" dirty="0" err="1" smtClean="0"/>
              <a:t>shuffing</a:t>
            </a:r>
            <a:r>
              <a:rPr lang="en-US" dirty="0" smtClean="0"/>
              <a:t> memory around, rather than per-vertex calculations. </a:t>
            </a:r>
          </a:p>
          <a:p>
            <a:r>
              <a:rPr lang="en-US" dirty="0" smtClean="0"/>
              <a:t>There's just one complication: mirrored bump maps.</a:t>
            </a:r>
          </a:p>
          <a:p>
            <a:r>
              <a:rPr lang="en-US" dirty="0" smtClean="0"/>
              <a:t>It is very common on symmetrical objects for texture maps, including the bump map, to be used twice; on one side the regular way, and mirrored on the other side. </a:t>
            </a:r>
          </a:p>
          <a:p>
            <a:r>
              <a:rPr lang="en-US" dirty="0" smtClean="0"/>
              <a:t>Essentially we need to know if the texture is applied in its regular orientation or mirrored. This is done by storing a flag that indicates whether the texture is mirrored. A value of +1 indicated the usual orientation, and –1 indicates the mirrored state. </a:t>
            </a:r>
          </a:p>
          <a:p>
            <a:r>
              <a:rPr lang="en-US" dirty="0" smtClean="0"/>
              <a:t>It's common to conveniently tuck away this flag in the </a:t>
            </a:r>
            <a:r>
              <a:rPr lang="en-US" i="1" dirty="0" smtClean="0"/>
              <a:t>w</a:t>
            </a:r>
            <a:r>
              <a:rPr lang="en-US" dirty="0" smtClean="0"/>
              <a:t> component of the one basis vector we are keeping</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239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10.2:</a:t>
            </a:r>
            <a:br>
              <a:rPr lang="en-US" sz="2700" dirty="0" smtClean="0"/>
            </a:br>
            <a:r>
              <a:rPr lang="en-US" sz="4000" dirty="0" smtClean="0"/>
              <a:t>Viewing in 3D</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24</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Tangent Space Optimization 2 of 2</a:t>
            </a:r>
            <a:endParaRPr lang="en-US" dirty="0"/>
          </a:p>
        </p:txBody>
      </p:sp>
      <p:sp>
        <p:nvSpPr>
          <p:cNvPr id="3" name="Content Placeholder 2"/>
          <p:cNvSpPr>
            <a:spLocks noGrp="1"/>
          </p:cNvSpPr>
          <p:nvPr>
            <p:ph idx="1"/>
          </p:nvPr>
        </p:nvSpPr>
        <p:spPr>
          <a:xfrm>
            <a:off x="457200" y="1600200"/>
            <a:ext cx="8229600" cy="3124199"/>
          </a:xfrm>
        </p:spPr>
        <p:txBody>
          <a:bodyPr>
            <a:normAutofit fontScale="85000" lnSpcReduction="20000"/>
          </a:bodyPr>
          <a:lstStyle/>
          <a:p>
            <a:r>
              <a:rPr lang="en-US" dirty="0" smtClean="0"/>
              <a:t>Now when we need to compute the dropped basis vector, we take the appropriate cross product, e.g.</a:t>
            </a:r>
          </a:p>
          <a:p>
            <a:pPr>
              <a:buNone/>
            </a:pPr>
            <a:endParaRPr lang="en-US" dirty="0" smtClean="0"/>
          </a:p>
          <a:p>
            <a:pPr indent="0">
              <a:buNone/>
            </a:pPr>
            <a:r>
              <a:rPr lang="en-US" dirty="0" smtClean="0"/>
              <a:t>and then multiply by our flag to flip the basis vector if necessary.</a:t>
            </a:r>
          </a:p>
          <a:p>
            <a:r>
              <a:rPr lang="en-US" dirty="0" smtClean="0"/>
              <a:t>This flag is calculated using the triple product</a:t>
            </a:r>
          </a:p>
          <a:p>
            <a:r>
              <a:rPr lang="en-US" dirty="0" smtClean="0"/>
              <a:t>This is the same as the determinant of the transformation matrix we saw a few slides ago:</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240</a:t>
            </a:fld>
            <a:endParaRPr lang="en-US" dirty="0"/>
          </a:p>
        </p:txBody>
      </p:sp>
      <p:graphicFrame>
        <p:nvGraphicFramePr>
          <p:cNvPr id="90115" name="Object 3"/>
          <p:cNvGraphicFramePr>
            <a:graphicFrameLocks noChangeAspect="1"/>
          </p:cNvGraphicFramePr>
          <p:nvPr/>
        </p:nvGraphicFramePr>
        <p:xfrm>
          <a:off x="7239000" y="3505200"/>
          <a:ext cx="898525" cy="334963"/>
        </p:xfrm>
        <a:graphic>
          <a:graphicData uri="http://schemas.openxmlformats.org/presentationml/2006/ole">
            <mc:AlternateContent xmlns:mc="http://schemas.openxmlformats.org/markup-compatibility/2006">
              <mc:Choice xmlns:v="urn:schemas-microsoft-com:vml" Requires="v">
                <p:oleObj spid="_x0000_s90124" name="Equation" r:id="rId3" imgW="647640" imgH="241200" progId="Equation.3">
                  <p:embed/>
                </p:oleObj>
              </mc:Choice>
              <mc:Fallback>
                <p:oleObj name="Equation" r:id="rId3" imgW="647640" imgH="2412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3505200"/>
                        <a:ext cx="898525"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6" name="Object 4"/>
          <p:cNvGraphicFramePr>
            <a:graphicFrameLocks noChangeAspect="1"/>
          </p:cNvGraphicFramePr>
          <p:nvPr/>
        </p:nvGraphicFramePr>
        <p:xfrm>
          <a:off x="4191000" y="2362200"/>
          <a:ext cx="1039813" cy="334963"/>
        </p:xfrm>
        <a:graphic>
          <a:graphicData uri="http://schemas.openxmlformats.org/presentationml/2006/ole">
            <mc:AlternateContent xmlns:mc="http://schemas.openxmlformats.org/markup-compatibility/2006">
              <mc:Choice xmlns:v="urn:schemas-microsoft-com:vml" Requires="v">
                <p:oleObj spid="_x0000_s90125" name="Equation" r:id="rId5" imgW="749160" imgH="241200" progId="Equation.3">
                  <p:embed/>
                </p:oleObj>
              </mc:Choice>
              <mc:Fallback>
                <p:oleObj name="Equation" r:id="rId5" imgW="749160" imgH="2412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2362200"/>
                        <a:ext cx="1039813"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7" name="Object 5"/>
          <p:cNvGraphicFramePr>
            <a:graphicFrameLocks noChangeAspect="1"/>
          </p:cNvGraphicFramePr>
          <p:nvPr/>
        </p:nvGraphicFramePr>
        <p:xfrm>
          <a:off x="4032250" y="4800600"/>
          <a:ext cx="892175" cy="1309688"/>
        </p:xfrm>
        <a:graphic>
          <a:graphicData uri="http://schemas.openxmlformats.org/presentationml/2006/ole">
            <mc:AlternateContent xmlns:mc="http://schemas.openxmlformats.org/markup-compatibility/2006">
              <mc:Choice xmlns:v="urn:schemas-microsoft-com:vml" Requires="v">
                <p:oleObj spid="_x0000_s90126" name="Equation" r:id="rId7" imgW="482400" imgH="711000" progId="Equation.3">
                  <p:embed/>
                </p:oleObj>
              </mc:Choice>
              <mc:Fallback>
                <p:oleObj name="Equation" r:id="rId7" imgW="482400" imgH="7110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250" y="4800600"/>
                        <a:ext cx="892175" cy="1309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696200" cy="1189038"/>
          </a:xfrm>
        </p:spPr>
        <p:txBody>
          <a:bodyPr>
            <a:normAutofit fontScale="90000"/>
          </a:bodyPr>
          <a:lstStyle/>
          <a:p>
            <a:r>
              <a:rPr lang="en-US" dirty="0" smtClean="0"/>
              <a:t>Calculating Tangent Space Basis Vectors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Suppose we are given a triangle with vertices </a:t>
            </a:r>
          </a:p>
          <a:p>
            <a:pPr lvl="2">
              <a:buNone/>
            </a:pPr>
            <a:r>
              <a:rPr lang="en-US" sz="3100" b="1" dirty="0" smtClean="0"/>
              <a:t>p</a:t>
            </a:r>
            <a:r>
              <a:rPr lang="en-US" sz="3100" baseline="-25000" dirty="0" smtClean="0"/>
              <a:t>0</a:t>
            </a:r>
            <a:r>
              <a:rPr lang="en-US" sz="3100" dirty="0" smtClean="0"/>
              <a:t> = (</a:t>
            </a:r>
            <a:r>
              <a:rPr lang="en-US" sz="3100" i="1" dirty="0" smtClean="0"/>
              <a:t>x</a:t>
            </a:r>
            <a:r>
              <a:rPr lang="en-US" sz="3100" baseline="-25000" dirty="0" smtClean="0"/>
              <a:t>0</a:t>
            </a:r>
            <a:r>
              <a:rPr lang="en-US" sz="3100" dirty="0" smtClean="0"/>
              <a:t>, </a:t>
            </a:r>
            <a:r>
              <a:rPr lang="en-US" sz="3100" i="1" dirty="0" smtClean="0"/>
              <a:t>y</a:t>
            </a:r>
            <a:r>
              <a:rPr lang="en-US" sz="3100" baseline="-25000" dirty="0" smtClean="0"/>
              <a:t>0</a:t>
            </a:r>
            <a:r>
              <a:rPr lang="en-US" sz="3100" dirty="0" smtClean="0"/>
              <a:t>, </a:t>
            </a:r>
            <a:r>
              <a:rPr lang="en-US" sz="3100" i="1" dirty="0" smtClean="0"/>
              <a:t>z</a:t>
            </a:r>
            <a:r>
              <a:rPr lang="en-US" sz="3100" baseline="-25000" dirty="0" smtClean="0"/>
              <a:t>0</a:t>
            </a:r>
            <a:r>
              <a:rPr lang="en-US" sz="3100" dirty="0" smtClean="0"/>
              <a:t>), </a:t>
            </a:r>
          </a:p>
          <a:p>
            <a:pPr lvl="2">
              <a:buNone/>
            </a:pPr>
            <a:r>
              <a:rPr lang="en-US" sz="3100" b="1" dirty="0" smtClean="0"/>
              <a:t>p</a:t>
            </a:r>
            <a:r>
              <a:rPr lang="en-US" sz="3100" baseline="-25000" dirty="0" smtClean="0"/>
              <a:t>1</a:t>
            </a:r>
            <a:r>
              <a:rPr lang="en-US" sz="3100" dirty="0" smtClean="0"/>
              <a:t> = (</a:t>
            </a:r>
            <a:r>
              <a:rPr lang="en-US" sz="3100" i="1" dirty="0" smtClean="0"/>
              <a:t>x</a:t>
            </a:r>
            <a:r>
              <a:rPr lang="en-US" sz="3100" baseline="-25000" dirty="0" smtClean="0"/>
              <a:t>1</a:t>
            </a:r>
            <a:r>
              <a:rPr lang="en-US" sz="3100" dirty="0" smtClean="0"/>
              <a:t>, </a:t>
            </a:r>
            <a:r>
              <a:rPr lang="en-US" sz="3100" i="1" dirty="0" smtClean="0"/>
              <a:t>y</a:t>
            </a:r>
            <a:r>
              <a:rPr lang="en-US" sz="3100" baseline="-25000" dirty="0" smtClean="0"/>
              <a:t>1</a:t>
            </a:r>
            <a:r>
              <a:rPr lang="en-US" sz="3100" dirty="0" smtClean="0"/>
              <a:t>, </a:t>
            </a:r>
            <a:r>
              <a:rPr lang="en-US" sz="3100" i="1" dirty="0" smtClean="0"/>
              <a:t>z</a:t>
            </a:r>
            <a:r>
              <a:rPr lang="en-US" sz="3100" baseline="-25000" dirty="0" smtClean="0"/>
              <a:t>1</a:t>
            </a:r>
            <a:r>
              <a:rPr lang="en-US" sz="3100" dirty="0" smtClean="0"/>
              <a:t>), and </a:t>
            </a:r>
          </a:p>
          <a:p>
            <a:pPr lvl="2">
              <a:buNone/>
            </a:pPr>
            <a:r>
              <a:rPr lang="en-US" sz="3100" b="1" dirty="0" smtClean="0"/>
              <a:t>p</a:t>
            </a:r>
            <a:r>
              <a:rPr lang="en-US" sz="3100" baseline="-25000" dirty="0" smtClean="0"/>
              <a:t>2</a:t>
            </a:r>
            <a:r>
              <a:rPr lang="en-US" sz="3100" dirty="0" smtClean="0"/>
              <a:t> = (</a:t>
            </a:r>
            <a:r>
              <a:rPr lang="en-US" sz="3100" i="1" dirty="0" smtClean="0"/>
              <a:t>x</a:t>
            </a:r>
            <a:r>
              <a:rPr lang="en-US" sz="3100" baseline="-25000" dirty="0" smtClean="0"/>
              <a:t>2</a:t>
            </a:r>
            <a:r>
              <a:rPr lang="en-US" sz="3100" dirty="0" smtClean="0"/>
              <a:t>, </a:t>
            </a:r>
            <a:r>
              <a:rPr lang="en-US" sz="3100" i="1" dirty="0" smtClean="0"/>
              <a:t>y</a:t>
            </a:r>
            <a:r>
              <a:rPr lang="en-US" sz="3100" baseline="-25000" dirty="0" smtClean="0"/>
              <a:t>2</a:t>
            </a:r>
            <a:r>
              <a:rPr lang="en-US" sz="3100" dirty="0" smtClean="0"/>
              <a:t>, </a:t>
            </a:r>
            <a:r>
              <a:rPr lang="en-US" sz="3100" i="1" dirty="0" smtClean="0"/>
              <a:t>z</a:t>
            </a:r>
            <a:r>
              <a:rPr lang="en-US" sz="3100" baseline="-25000" dirty="0" smtClean="0"/>
              <a:t>2</a:t>
            </a:r>
            <a:r>
              <a:rPr lang="en-US" sz="3100" dirty="0" smtClean="0"/>
              <a:t>), </a:t>
            </a:r>
          </a:p>
          <a:p>
            <a:pPr indent="0">
              <a:buNone/>
            </a:pPr>
            <a:r>
              <a:rPr lang="en-US" dirty="0" smtClean="0"/>
              <a:t>whose UV coordinates are (</a:t>
            </a:r>
            <a:r>
              <a:rPr lang="en-US" i="1" dirty="0" smtClean="0"/>
              <a:t>u</a:t>
            </a:r>
            <a:r>
              <a:rPr lang="en-US" baseline="-25000" dirty="0" smtClean="0"/>
              <a:t>0</a:t>
            </a:r>
            <a:r>
              <a:rPr lang="en-US" dirty="0" smtClean="0"/>
              <a:t>, </a:t>
            </a:r>
            <a:r>
              <a:rPr lang="en-US" i="1" dirty="0" smtClean="0"/>
              <a:t>v</a:t>
            </a:r>
            <a:r>
              <a:rPr lang="en-US" baseline="-25000" dirty="0" smtClean="0"/>
              <a:t>0</a:t>
            </a:r>
            <a:r>
              <a:rPr lang="en-US" dirty="0" smtClean="0"/>
              <a:t>), (</a:t>
            </a:r>
            <a:r>
              <a:rPr lang="en-US" i="1" dirty="0" smtClean="0"/>
              <a:t>u</a:t>
            </a:r>
            <a:r>
              <a:rPr lang="en-US" baseline="-25000" dirty="0" smtClean="0"/>
              <a:t>1</a:t>
            </a:r>
            <a:r>
              <a:rPr lang="en-US" dirty="0" smtClean="0"/>
              <a:t>, </a:t>
            </a:r>
            <a:r>
              <a:rPr lang="en-US" i="1" dirty="0" smtClean="0"/>
              <a:t>v</a:t>
            </a:r>
            <a:r>
              <a:rPr lang="en-US" baseline="-25000" dirty="0" smtClean="0"/>
              <a:t>1</a:t>
            </a:r>
            <a:r>
              <a:rPr lang="en-US" dirty="0" smtClean="0"/>
              <a:t>), and (</a:t>
            </a:r>
            <a:r>
              <a:rPr lang="en-US" i="1" dirty="0" smtClean="0"/>
              <a:t>u</a:t>
            </a:r>
            <a:r>
              <a:rPr lang="en-US" baseline="-25000" dirty="0" smtClean="0"/>
              <a:t>2</a:t>
            </a:r>
            <a:r>
              <a:rPr lang="en-US" dirty="0" smtClean="0"/>
              <a:t>, </a:t>
            </a:r>
            <a:r>
              <a:rPr lang="en-US" i="1" dirty="0" smtClean="0"/>
              <a:t>v</a:t>
            </a:r>
            <a:r>
              <a:rPr lang="en-US" baseline="-25000" dirty="0" smtClean="0"/>
              <a:t>2</a:t>
            </a:r>
            <a:r>
              <a:rPr lang="en-US" dirty="0" smtClean="0"/>
              <a:t>), respectively. </a:t>
            </a:r>
          </a:p>
          <a:p>
            <a:r>
              <a:rPr lang="en-US" dirty="0" smtClean="0"/>
              <a:t>It is always possible to find a planar mapping, meaning that the mapping gradient is constant over the entire triangle.</a:t>
            </a:r>
          </a:p>
          <a:p>
            <a:r>
              <a:rPr lang="en-US" dirty="0" smtClean="0"/>
              <a:t>Let </a:t>
            </a:r>
            <a:r>
              <a:rPr lang="en-US" b="1" dirty="0" smtClean="0"/>
              <a:t>q</a:t>
            </a:r>
            <a:r>
              <a:rPr lang="en-US" baseline="-25000" dirty="0" smtClean="0"/>
              <a:t>1</a:t>
            </a:r>
            <a:r>
              <a:rPr lang="en-US" b="1" dirty="0" smtClean="0"/>
              <a:t> </a:t>
            </a:r>
            <a:r>
              <a:rPr lang="en-US" dirty="0" smtClean="0"/>
              <a:t>and </a:t>
            </a:r>
            <a:r>
              <a:rPr lang="en-US" b="1" dirty="0" smtClean="0"/>
              <a:t>q</a:t>
            </a:r>
            <a:r>
              <a:rPr lang="en-US" baseline="-25000" dirty="0" smtClean="0"/>
              <a:t>2</a:t>
            </a:r>
            <a:r>
              <a:rPr lang="en-US" dirty="0" smtClean="0"/>
              <a:t> be triangle edge vectors given by </a:t>
            </a:r>
          </a:p>
          <a:p>
            <a:pPr lvl="2">
              <a:buNone/>
            </a:pPr>
            <a:r>
              <a:rPr lang="en-US" sz="3100" b="1" dirty="0" smtClean="0"/>
              <a:t>q</a:t>
            </a:r>
            <a:r>
              <a:rPr lang="en-US" sz="3100" baseline="-25000" dirty="0" smtClean="0"/>
              <a:t>1</a:t>
            </a:r>
            <a:r>
              <a:rPr lang="en-US" sz="3100" dirty="0" smtClean="0"/>
              <a:t> =</a:t>
            </a:r>
            <a:r>
              <a:rPr lang="en-US" sz="3100" b="1" dirty="0" smtClean="0"/>
              <a:t> p</a:t>
            </a:r>
            <a:r>
              <a:rPr lang="en-US" sz="3100" baseline="-25000" dirty="0" smtClean="0"/>
              <a:t>1</a:t>
            </a:r>
            <a:r>
              <a:rPr lang="en-US" sz="3100" dirty="0" smtClean="0"/>
              <a:t>–</a:t>
            </a:r>
            <a:r>
              <a:rPr lang="en-US" sz="3100" b="1" dirty="0" smtClean="0"/>
              <a:t> p</a:t>
            </a:r>
            <a:r>
              <a:rPr lang="en-US" sz="3100" baseline="-25000" dirty="0" smtClean="0"/>
              <a:t>0</a:t>
            </a:r>
            <a:r>
              <a:rPr lang="en-US" sz="3100" dirty="0" smtClean="0"/>
              <a:t>, and</a:t>
            </a:r>
          </a:p>
          <a:p>
            <a:pPr lvl="2">
              <a:buNone/>
            </a:pPr>
            <a:r>
              <a:rPr lang="en-US" sz="3100" b="1" dirty="0" smtClean="0"/>
              <a:t>q</a:t>
            </a:r>
            <a:r>
              <a:rPr lang="en-US" sz="3100" baseline="-25000" dirty="0" smtClean="0"/>
              <a:t>2</a:t>
            </a:r>
            <a:r>
              <a:rPr lang="en-US" sz="3100" dirty="0" smtClean="0"/>
              <a:t> =</a:t>
            </a:r>
            <a:r>
              <a:rPr lang="en-US" sz="3100" b="1" dirty="0" smtClean="0"/>
              <a:t> p</a:t>
            </a:r>
            <a:r>
              <a:rPr lang="en-US" sz="3100" baseline="-25000" dirty="0" smtClean="0"/>
              <a:t>2</a:t>
            </a:r>
            <a:r>
              <a:rPr lang="en-US" sz="3100" dirty="0" smtClean="0"/>
              <a:t>–</a:t>
            </a:r>
            <a:r>
              <a:rPr lang="en-US" sz="3100" b="1" dirty="0" smtClean="0"/>
              <a:t> p</a:t>
            </a:r>
            <a:r>
              <a:rPr lang="en-US" sz="3100" baseline="-25000" dirty="0" smtClean="0"/>
              <a:t>0</a:t>
            </a:r>
            <a:r>
              <a:rPr lang="en-US" sz="3100" dirty="0" smtClean="0"/>
              <a:t> </a:t>
            </a:r>
          </a:p>
          <a:p>
            <a:pPr indent="0">
              <a:buNone/>
            </a:pPr>
            <a:r>
              <a:rPr lang="en-US" dirty="0" smtClean="0"/>
              <a:t>with corresponding UV coordinates :</a:t>
            </a:r>
          </a:p>
          <a:p>
            <a:pPr lvl="2">
              <a:buNone/>
            </a:pPr>
            <a:r>
              <a:rPr lang="en-US" sz="3100" dirty="0" smtClean="0"/>
              <a:t>(</a:t>
            </a:r>
            <a:r>
              <a:rPr lang="en-US" sz="3100" i="1" dirty="0" smtClean="0"/>
              <a:t>s</a:t>
            </a:r>
            <a:r>
              <a:rPr lang="en-US" sz="3100" baseline="-25000" dirty="0" smtClean="0"/>
              <a:t>1</a:t>
            </a:r>
            <a:r>
              <a:rPr lang="en-US" sz="3100" dirty="0" smtClean="0"/>
              <a:t>, </a:t>
            </a:r>
            <a:r>
              <a:rPr lang="en-US" sz="3100" i="1" dirty="0" smtClean="0"/>
              <a:t>t</a:t>
            </a:r>
            <a:r>
              <a:rPr lang="en-US" sz="3100" baseline="-25000" dirty="0" smtClean="0"/>
              <a:t>1</a:t>
            </a:r>
            <a:r>
              <a:rPr lang="en-US" sz="3100" dirty="0" smtClean="0"/>
              <a:t>) = (</a:t>
            </a:r>
            <a:r>
              <a:rPr lang="en-US" sz="3100" i="1" dirty="0" smtClean="0"/>
              <a:t>u</a:t>
            </a:r>
            <a:r>
              <a:rPr lang="en-US" sz="3100" baseline="-25000" dirty="0" smtClean="0"/>
              <a:t>1</a:t>
            </a:r>
            <a:r>
              <a:rPr lang="en-US" sz="3100" i="1" dirty="0" smtClean="0"/>
              <a:t>–u</a:t>
            </a:r>
            <a:r>
              <a:rPr lang="en-US" sz="3100" baseline="-25000" dirty="0" smtClean="0"/>
              <a:t>0</a:t>
            </a:r>
            <a:r>
              <a:rPr lang="en-US" sz="3100" dirty="0" smtClean="0"/>
              <a:t>, </a:t>
            </a:r>
            <a:r>
              <a:rPr lang="en-US" sz="3100" i="1" dirty="0" smtClean="0"/>
              <a:t>v</a:t>
            </a:r>
            <a:r>
              <a:rPr lang="en-US" sz="3100" baseline="-25000" dirty="0" smtClean="0"/>
              <a:t>1</a:t>
            </a:r>
            <a:r>
              <a:rPr lang="en-US" sz="3100" i="1" dirty="0" smtClean="0"/>
              <a:t>–v</a:t>
            </a:r>
            <a:r>
              <a:rPr lang="en-US" sz="3100" baseline="-25000" dirty="0" smtClean="0"/>
              <a:t>0</a:t>
            </a:r>
            <a:r>
              <a:rPr lang="en-US" sz="3100" dirty="0" smtClean="0"/>
              <a:t>), and </a:t>
            </a:r>
          </a:p>
          <a:p>
            <a:pPr lvl="2">
              <a:buNone/>
            </a:pPr>
            <a:r>
              <a:rPr lang="en-US" sz="3100" dirty="0" smtClean="0"/>
              <a:t>(</a:t>
            </a:r>
            <a:r>
              <a:rPr lang="en-US" sz="3100" i="1" dirty="0" smtClean="0"/>
              <a:t>s</a:t>
            </a:r>
            <a:r>
              <a:rPr lang="en-US" sz="3100" baseline="-25000" dirty="0" smtClean="0"/>
              <a:t>2</a:t>
            </a:r>
            <a:r>
              <a:rPr lang="en-US" sz="3100" dirty="0" smtClean="0"/>
              <a:t>, </a:t>
            </a:r>
            <a:r>
              <a:rPr lang="en-US" sz="3100" i="1" dirty="0" smtClean="0"/>
              <a:t>t</a:t>
            </a:r>
            <a:r>
              <a:rPr lang="en-US" sz="3100" baseline="-25000" dirty="0" smtClean="0"/>
              <a:t>2</a:t>
            </a:r>
            <a:r>
              <a:rPr lang="en-US" sz="3100" dirty="0" smtClean="0"/>
              <a:t>) = (</a:t>
            </a:r>
            <a:r>
              <a:rPr lang="en-US" sz="3100" i="1" dirty="0" smtClean="0"/>
              <a:t>u</a:t>
            </a:r>
            <a:r>
              <a:rPr lang="en-US" sz="3100" baseline="-25000" dirty="0" smtClean="0"/>
              <a:t>2</a:t>
            </a:r>
            <a:r>
              <a:rPr lang="en-US" sz="3100" i="1" dirty="0" smtClean="0"/>
              <a:t>–u</a:t>
            </a:r>
            <a:r>
              <a:rPr lang="en-US" sz="3100" baseline="-25000" dirty="0" smtClean="0"/>
              <a:t>0</a:t>
            </a:r>
            <a:r>
              <a:rPr lang="en-US" sz="3100" dirty="0" smtClean="0"/>
              <a:t>, </a:t>
            </a:r>
            <a:r>
              <a:rPr lang="en-US" sz="3100" i="1" dirty="0" smtClean="0"/>
              <a:t>v</a:t>
            </a:r>
            <a:r>
              <a:rPr lang="en-US" sz="3100" baseline="-25000" dirty="0" smtClean="0"/>
              <a:t>2</a:t>
            </a:r>
            <a:r>
              <a:rPr lang="en-US" sz="3100" i="1" dirty="0" smtClean="0"/>
              <a:t>–v</a:t>
            </a:r>
            <a:r>
              <a:rPr lang="en-US" sz="3100" baseline="-25000" dirty="0" smtClean="0"/>
              <a:t>0</a:t>
            </a:r>
            <a:r>
              <a:rPr lang="en-US" sz="3100" dirty="0" smtClean="0"/>
              <a:t>).</a:t>
            </a:r>
            <a:endParaRPr lang="en-US" sz="3100"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Seeking </a:t>
            </a:r>
            <a:r>
              <a:rPr lang="en-US" b="1" dirty="0" smtClean="0"/>
              <a:t>u</a:t>
            </a:r>
            <a:r>
              <a:rPr lang="en-US" dirty="0" smtClean="0"/>
              <a:t> and </a:t>
            </a:r>
            <a:r>
              <a:rPr lang="en-US" b="1" dirty="0" smtClean="0"/>
              <a:t>v</a:t>
            </a:r>
            <a:endParaRPr lang="en-US" b="1" dirty="0"/>
          </a:p>
        </p:txBody>
      </p:sp>
      <p:sp>
        <p:nvSpPr>
          <p:cNvPr id="3" name="Content Placeholder 2"/>
          <p:cNvSpPr>
            <a:spLocks noGrp="1"/>
          </p:cNvSpPr>
          <p:nvPr>
            <p:ph idx="1"/>
          </p:nvPr>
        </p:nvSpPr>
        <p:spPr>
          <a:xfrm>
            <a:off x="457200" y="1600200"/>
            <a:ext cx="8229600" cy="3276599"/>
          </a:xfrm>
        </p:spPr>
        <p:txBody>
          <a:bodyPr>
            <a:normAutofit fontScale="85000" lnSpcReduction="10000"/>
          </a:bodyPr>
          <a:lstStyle/>
          <a:p>
            <a:r>
              <a:rPr lang="en-US" dirty="0" smtClean="0"/>
              <a:t>Since we seek basis vectors </a:t>
            </a:r>
            <a:r>
              <a:rPr lang="en-US" b="1" dirty="0" smtClean="0"/>
              <a:t>u</a:t>
            </a:r>
            <a:r>
              <a:rPr lang="en-US" dirty="0" smtClean="0"/>
              <a:t>, </a:t>
            </a:r>
            <a:r>
              <a:rPr lang="en-US" b="1" dirty="0" smtClean="0"/>
              <a:t>v</a:t>
            </a:r>
            <a:r>
              <a:rPr lang="en-US" dirty="0" smtClean="0"/>
              <a:t> that lie in the plane of the triangle, we can express the triangle edge vectors </a:t>
            </a:r>
            <a:r>
              <a:rPr lang="en-US" b="1" dirty="0" smtClean="0"/>
              <a:t>q</a:t>
            </a:r>
            <a:r>
              <a:rPr lang="en-US" baseline="-25000" dirty="0" smtClean="0"/>
              <a:t>1</a:t>
            </a:r>
            <a:r>
              <a:rPr lang="en-US" b="1" dirty="0" smtClean="0"/>
              <a:t> </a:t>
            </a:r>
            <a:r>
              <a:rPr lang="en-US" dirty="0" smtClean="0"/>
              <a:t>and </a:t>
            </a:r>
            <a:r>
              <a:rPr lang="en-US" b="1" dirty="0" smtClean="0"/>
              <a:t>q</a:t>
            </a:r>
            <a:r>
              <a:rPr lang="en-US" baseline="-25000" dirty="0" smtClean="0"/>
              <a:t>2</a:t>
            </a:r>
            <a:r>
              <a:rPr lang="en-US" dirty="0" smtClean="0"/>
              <a:t> as a linear combination of </a:t>
            </a:r>
            <a:r>
              <a:rPr lang="en-US" b="1" dirty="0" smtClean="0"/>
              <a:t>u</a:t>
            </a:r>
            <a:r>
              <a:rPr lang="en-US" dirty="0" smtClean="0"/>
              <a:t> and </a:t>
            </a:r>
            <a:r>
              <a:rPr lang="en-US" b="1" dirty="0" smtClean="0"/>
              <a:t>v</a:t>
            </a:r>
            <a:r>
              <a:rPr lang="en-US" dirty="0" smtClean="0"/>
              <a:t>. That is,</a:t>
            </a:r>
          </a:p>
          <a:p>
            <a:pPr lvl="2">
              <a:buNone/>
            </a:pPr>
            <a:r>
              <a:rPr lang="en-US" sz="3200" b="1" dirty="0" smtClean="0"/>
              <a:t>u</a:t>
            </a:r>
            <a:r>
              <a:rPr lang="en-US" sz="3200" i="1" dirty="0" smtClean="0"/>
              <a:t>s</a:t>
            </a:r>
            <a:r>
              <a:rPr lang="en-US" sz="3200" baseline="-25000" dirty="0" smtClean="0"/>
              <a:t>1</a:t>
            </a:r>
            <a:r>
              <a:rPr lang="en-US" sz="3200" dirty="0" smtClean="0"/>
              <a:t> + </a:t>
            </a:r>
            <a:r>
              <a:rPr lang="en-US" sz="3200" b="1" dirty="0" smtClean="0"/>
              <a:t>v</a:t>
            </a:r>
            <a:r>
              <a:rPr lang="en-US" sz="3200" i="1" dirty="0" smtClean="0"/>
              <a:t>t</a:t>
            </a:r>
            <a:r>
              <a:rPr lang="en-US" sz="3200" baseline="-25000" dirty="0" smtClean="0"/>
              <a:t>1</a:t>
            </a:r>
            <a:r>
              <a:rPr lang="en-US" sz="3200" dirty="0" smtClean="0"/>
              <a:t> = </a:t>
            </a:r>
            <a:r>
              <a:rPr lang="en-US" sz="3200" b="1" dirty="0" smtClean="0"/>
              <a:t>q</a:t>
            </a:r>
            <a:r>
              <a:rPr lang="en-US" sz="3200" baseline="-25000" dirty="0" smtClean="0"/>
              <a:t>1</a:t>
            </a:r>
          </a:p>
          <a:p>
            <a:pPr lvl="2">
              <a:buNone/>
            </a:pPr>
            <a:r>
              <a:rPr lang="en-US" sz="3200" b="1" dirty="0" smtClean="0"/>
              <a:t>u</a:t>
            </a:r>
            <a:r>
              <a:rPr lang="en-US" sz="3200" i="1" dirty="0" smtClean="0"/>
              <a:t>s</a:t>
            </a:r>
            <a:r>
              <a:rPr lang="en-US" sz="3200" baseline="-25000" dirty="0" smtClean="0"/>
              <a:t>2</a:t>
            </a:r>
            <a:r>
              <a:rPr lang="en-US" sz="3200" dirty="0" smtClean="0"/>
              <a:t> + </a:t>
            </a:r>
            <a:r>
              <a:rPr lang="en-US" sz="3200" b="1" dirty="0" smtClean="0"/>
              <a:t>v</a:t>
            </a:r>
            <a:r>
              <a:rPr lang="en-US" sz="3200" i="1" dirty="0" smtClean="0"/>
              <a:t>t</a:t>
            </a:r>
            <a:r>
              <a:rPr lang="en-US" sz="3200" baseline="-25000" dirty="0" smtClean="0"/>
              <a:t>2</a:t>
            </a:r>
            <a:r>
              <a:rPr lang="en-US" sz="3200" dirty="0" smtClean="0"/>
              <a:t> = </a:t>
            </a:r>
            <a:r>
              <a:rPr lang="en-US" sz="3200" b="1" dirty="0" smtClean="0"/>
              <a:t>q</a:t>
            </a:r>
            <a:r>
              <a:rPr lang="en-US" sz="3200" baseline="-25000" dirty="0" smtClean="0"/>
              <a:t>2</a:t>
            </a:r>
          </a:p>
          <a:p>
            <a:r>
              <a:rPr lang="en-US" dirty="0" smtClean="0"/>
              <a:t>We can write these equations more compactly in matrix notation as</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242</a:t>
            </a:fld>
            <a:endParaRPr lang="en-US" dirty="0"/>
          </a:p>
        </p:txBody>
      </p:sp>
      <p:graphicFrame>
        <p:nvGraphicFramePr>
          <p:cNvPr id="91138" name="Object 2"/>
          <p:cNvGraphicFramePr>
            <a:graphicFrameLocks noChangeAspect="1"/>
          </p:cNvGraphicFramePr>
          <p:nvPr/>
        </p:nvGraphicFramePr>
        <p:xfrm>
          <a:off x="2971800" y="4724400"/>
          <a:ext cx="3027363" cy="889000"/>
        </p:xfrm>
        <a:graphic>
          <a:graphicData uri="http://schemas.openxmlformats.org/presentationml/2006/ole">
            <mc:AlternateContent xmlns:mc="http://schemas.openxmlformats.org/markup-compatibility/2006">
              <mc:Choice xmlns:v="urn:schemas-microsoft-com:vml" Requires="v">
                <p:oleObj spid="_x0000_s91141" name="Equation" r:id="rId3" imgW="1638000" imgH="482400" progId="Equation.3">
                  <p:embed/>
                </p:oleObj>
              </mc:Choice>
              <mc:Fallback>
                <p:oleObj name="Equation" r:id="rId3" imgW="1638000" imgH="482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4724400"/>
                        <a:ext cx="3027363"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Triangle Level </a:t>
            </a:r>
            <a:r>
              <a:rPr lang="en-US" dirty="0" err="1" smtClean="0"/>
              <a:t>Normals</a:t>
            </a:r>
            <a:endParaRPr lang="en-US" dirty="0"/>
          </a:p>
        </p:txBody>
      </p:sp>
      <p:sp>
        <p:nvSpPr>
          <p:cNvPr id="3" name="Content Placeholder 2"/>
          <p:cNvSpPr>
            <a:spLocks noGrp="1"/>
          </p:cNvSpPr>
          <p:nvPr>
            <p:ph idx="1"/>
          </p:nvPr>
        </p:nvSpPr>
        <p:spPr>
          <a:xfrm>
            <a:off x="457200" y="1600201"/>
            <a:ext cx="8229600" cy="1142999"/>
          </a:xfrm>
        </p:spPr>
        <p:txBody>
          <a:bodyPr/>
          <a:lstStyle/>
          <a:p>
            <a:pPr marL="0" indent="0">
              <a:buNone/>
            </a:pPr>
            <a:r>
              <a:rPr lang="en-US" dirty="0" smtClean="0"/>
              <a:t>Multiplying both sides by the inverse of the </a:t>
            </a:r>
            <a:r>
              <a:rPr lang="en-US" i="1" dirty="0" smtClean="0"/>
              <a:t>s</a:t>
            </a:r>
            <a:r>
              <a:rPr lang="en-US" dirty="0" smtClean="0"/>
              <a:t>, </a:t>
            </a:r>
            <a:r>
              <a:rPr lang="en-US" i="1" dirty="0" smtClean="0"/>
              <a:t>t</a:t>
            </a:r>
            <a:r>
              <a:rPr lang="en-US" dirty="0" smtClean="0"/>
              <a:t> matrix on the left, we have: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243</a:t>
            </a:fld>
            <a:endParaRPr lang="en-US" dirty="0"/>
          </a:p>
        </p:txBody>
      </p:sp>
      <p:graphicFrame>
        <p:nvGraphicFramePr>
          <p:cNvPr id="92162" name="Object 2"/>
          <p:cNvGraphicFramePr>
            <a:graphicFrameLocks noChangeAspect="1"/>
          </p:cNvGraphicFramePr>
          <p:nvPr/>
        </p:nvGraphicFramePr>
        <p:xfrm>
          <a:off x="914400" y="2743200"/>
          <a:ext cx="6829425" cy="935038"/>
        </p:xfrm>
        <a:graphic>
          <a:graphicData uri="http://schemas.openxmlformats.org/presentationml/2006/ole">
            <mc:AlternateContent xmlns:mc="http://schemas.openxmlformats.org/markup-compatibility/2006">
              <mc:Choice xmlns:v="urn:schemas-microsoft-com:vml" Requires="v">
                <p:oleObj spid="_x0000_s92165" name="Equation" r:id="rId3" imgW="3695400" imgH="507960" progId="Equation.3">
                  <p:embed/>
                </p:oleObj>
              </mc:Choice>
              <mc:Fallback>
                <p:oleObj name="Equation" r:id="rId3" imgW="3695400" imgH="5079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743200"/>
                        <a:ext cx="6829425" cy="93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2"/>
          <p:cNvSpPr txBox="1">
            <a:spLocks/>
          </p:cNvSpPr>
          <p:nvPr/>
        </p:nvSpPr>
        <p:spPr>
          <a:xfrm>
            <a:off x="457200" y="3810000"/>
            <a:ext cx="8229600" cy="2286000"/>
          </a:xfrm>
          <a:prstGeom prst="rect">
            <a:avLst/>
          </a:prstGeom>
        </p:spPr>
        <p:txBody>
          <a:bodyPr vert="horz" lIns="91440" tIns="45720" rIns="91440" bIns="45720" rtlCol="0">
            <a:normAutofit lnSpcReduction="10000"/>
          </a:bodyPr>
          <a:lstStyle/>
          <a:p>
            <a:r>
              <a:rPr lang="en-US" sz="3200" dirty="0" smtClean="0"/>
              <a:t>Since we are planning on normalizing our basis vectors, we can drop the leading constant fraction, and we are left with:</a:t>
            </a:r>
          </a:p>
          <a:p>
            <a:pPr lvl="1"/>
            <a:r>
              <a:rPr lang="en-US" sz="3200" b="1" dirty="0" smtClean="0"/>
              <a:t>u</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 </a:t>
            </a:r>
            <a:r>
              <a:rPr lang="en-US" sz="3200" i="1" dirty="0" smtClean="0"/>
              <a:t>t</a:t>
            </a:r>
            <a:r>
              <a:rPr lang="en-US" sz="3200" baseline="-25000" dirty="0" smtClean="0"/>
              <a:t>2</a:t>
            </a:r>
            <a:r>
              <a:rPr lang="en-US" sz="3200" b="1" dirty="0" smtClean="0"/>
              <a:t>q</a:t>
            </a:r>
            <a:r>
              <a:rPr lang="en-US" sz="3200" baseline="-25000" dirty="0" smtClean="0"/>
              <a:t>1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lang="en-US" sz="3200" i="1" dirty="0" smtClean="0"/>
              <a:t>t</a:t>
            </a:r>
            <a:r>
              <a:rPr lang="en-US" sz="3200" baseline="-25000" dirty="0" smtClean="0"/>
              <a:t>1</a:t>
            </a:r>
            <a:r>
              <a:rPr lang="en-US" sz="3200" b="1" dirty="0" smtClean="0"/>
              <a:t>q</a:t>
            </a:r>
            <a:r>
              <a:rPr lang="en-US" sz="3200" baseline="-25000" dirty="0" smtClean="0"/>
              <a:t>2</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lvl="1"/>
            <a:r>
              <a:rPr lang="en-US" sz="3200" b="1" dirty="0" smtClean="0"/>
              <a:t>v</a:t>
            </a:r>
            <a:r>
              <a:rPr lang="en-US" sz="3200" dirty="0" smtClean="0"/>
              <a:t> = –</a:t>
            </a:r>
            <a:r>
              <a:rPr lang="en-US" sz="3200" i="1" dirty="0" smtClean="0"/>
              <a:t>s</a:t>
            </a:r>
            <a:r>
              <a:rPr lang="en-US" sz="3200" baseline="-25000" dirty="0" smtClean="0"/>
              <a:t>2</a:t>
            </a:r>
            <a:r>
              <a:rPr lang="en-US" sz="3200" b="1" dirty="0" smtClean="0"/>
              <a:t>q</a:t>
            </a:r>
            <a:r>
              <a:rPr lang="en-US" sz="3200" baseline="-25000" dirty="0" smtClean="0"/>
              <a:t>1</a:t>
            </a:r>
            <a:r>
              <a:rPr lang="en-US" sz="3200" dirty="0" smtClean="0"/>
              <a:t> + </a:t>
            </a:r>
            <a:r>
              <a:rPr lang="en-US" sz="3200" i="1" dirty="0" smtClean="0"/>
              <a:t>s</a:t>
            </a:r>
            <a:r>
              <a:rPr lang="en-US" sz="3200" baseline="-25000" dirty="0" smtClean="0"/>
              <a:t>1</a:t>
            </a:r>
            <a:r>
              <a:rPr lang="en-US" sz="3200" b="1" dirty="0" smtClean="0"/>
              <a:t>q</a:t>
            </a:r>
            <a:r>
              <a:rPr lang="en-US" sz="3200" baseline="-25000" dirty="0" smtClean="0"/>
              <a:t>2</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Level </a:t>
            </a:r>
            <a:r>
              <a:rPr lang="en-US" dirty="0" err="1" smtClean="0"/>
              <a:t>Normals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This gives us basis vectors for each triangle. </a:t>
            </a:r>
          </a:p>
          <a:p>
            <a:r>
              <a:rPr lang="en-US" dirty="0" smtClean="0"/>
              <a:t>They are not guaranteed to be perpendicular, but they are usable for our main purpose: determining basis vectors at the vertex level. </a:t>
            </a:r>
          </a:p>
          <a:p>
            <a:r>
              <a:rPr lang="en-US" dirty="0" smtClean="0"/>
              <a:t>These can be calculated using a trick similar to computing vertex </a:t>
            </a:r>
            <a:r>
              <a:rPr lang="en-US" dirty="0" err="1" smtClean="0"/>
              <a:t>normals</a:t>
            </a:r>
            <a:r>
              <a:rPr lang="en-US" dirty="0" smtClean="0"/>
              <a:t>: for each vertex we take the average of the basis vectors of the adjacent triangles. </a:t>
            </a:r>
          </a:p>
          <a:p>
            <a:r>
              <a:rPr lang="en-US" dirty="0" smtClean="0"/>
              <a:t>We also usually enforce an </a:t>
            </a:r>
            <a:r>
              <a:rPr lang="en-US" dirty="0" err="1" smtClean="0"/>
              <a:t>orthonormal</a:t>
            </a:r>
            <a:r>
              <a:rPr lang="en-US" dirty="0" smtClean="0"/>
              <a:t> basis using Gram-Schmidt </a:t>
            </a:r>
            <a:r>
              <a:rPr lang="en-US" dirty="0" err="1" smtClean="0"/>
              <a:t>orthogonalization</a:t>
            </a:r>
            <a:endParaRPr lang="en-US" dirty="0" smtClean="0"/>
          </a:p>
          <a:p>
            <a:r>
              <a:rPr lang="en-US" dirty="0" smtClean="0"/>
              <a:t>Also, if we are dropping one of the basis vectors, then this is where we need to save the determinant of the basis as discussed earlier.</a:t>
            </a:r>
          </a:p>
          <a:p>
            <a:r>
              <a:rPr lang="en-US" dirty="0" smtClean="0"/>
              <a:t>Now for some code…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245</a:t>
            </a:fld>
            <a:endParaRPr lang="en-US" dirty="0"/>
          </a:p>
        </p:txBody>
      </p:sp>
      <p:pic>
        <p:nvPicPr>
          <p:cNvPr id="94210" name="Picture 2"/>
          <p:cNvPicPr>
            <a:picLocks noChangeAspect="1" noChangeArrowheads="1"/>
          </p:cNvPicPr>
          <p:nvPr/>
        </p:nvPicPr>
        <p:blipFill>
          <a:blip r:embed="rId2" cstate="print"/>
          <a:srcRect/>
          <a:stretch>
            <a:fillRect/>
          </a:stretch>
        </p:blipFill>
        <p:spPr bwMode="auto">
          <a:xfrm>
            <a:off x="2209800" y="533400"/>
            <a:ext cx="4572000" cy="5130800"/>
          </a:xfrm>
          <a:prstGeom prst="rect">
            <a:avLst/>
          </a:prstGeom>
          <a:noFill/>
          <a:ln w="9525">
            <a:noFill/>
            <a:miter lim="800000"/>
            <a:headEnd/>
            <a:tailEnd/>
          </a:ln>
          <a:effectLst>
            <a:outerShdw blurRad="2032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246</a:t>
            </a:fld>
            <a:endParaRPr lang="en-US" dirty="0"/>
          </a:p>
        </p:txBody>
      </p:sp>
      <p:pic>
        <p:nvPicPr>
          <p:cNvPr id="95234" name="Picture 2"/>
          <p:cNvPicPr>
            <a:picLocks noChangeAspect="1" noChangeArrowheads="1"/>
          </p:cNvPicPr>
          <p:nvPr/>
        </p:nvPicPr>
        <p:blipFill>
          <a:blip r:embed="rId2" cstate="print"/>
          <a:srcRect/>
          <a:stretch>
            <a:fillRect/>
          </a:stretch>
        </p:blipFill>
        <p:spPr bwMode="auto">
          <a:xfrm>
            <a:off x="1023938" y="990600"/>
            <a:ext cx="7096125" cy="2819400"/>
          </a:xfrm>
          <a:prstGeom prst="rect">
            <a:avLst/>
          </a:prstGeom>
          <a:noFill/>
          <a:ln w="9525">
            <a:noFill/>
            <a:miter lim="800000"/>
            <a:headEnd/>
            <a:tailEnd/>
          </a:ln>
          <a:effectLst>
            <a:outerShdw blurRad="1905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247</a:t>
            </a:fld>
            <a:endParaRPr lang="en-US" dirty="0"/>
          </a:p>
        </p:txBody>
      </p:sp>
      <p:pic>
        <p:nvPicPr>
          <p:cNvPr id="96258" name="Picture 2"/>
          <p:cNvPicPr>
            <a:picLocks noChangeAspect="1" noChangeArrowheads="1"/>
          </p:cNvPicPr>
          <p:nvPr/>
        </p:nvPicPr>
        <p:blipFill>
          <a:blip r:embed="rId2" cstate="print"/>
          <a:srcRect/>
          <a:stretch>
            <a:fillRect/>
          </a:stretch>
        </p:blipFill>
        <p:spPr bwMode="auto">
          <a:xfrm>
            <a:off x="838200" y="152400"/>
            <a:ext cx="7486650" cy="5951369"/>
          </a:xfrm>
          <a:prstGeom prst="rect">
            <a:avLst/>
          </a:prstGeom>
          <a:noFill/>
          <a:ln w="9525">
            <a:noFill/>
            <a:miter lim="800000"/>
            <a:headEnd/>
            <a:tailEnd/>
          </a:ln>
          <a:effectLst>
            <a:outerShdw blurRad="4191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248</a:t>
            </a:fld>
            <a:endParaRPr lang="en-US" dirty="0"/>
          </a:p>
        </p:txBody>
      </p:sp>
      <p:pic>
        <p:nvPicPr>
          <p:cNvPr id="97283" name="Picture 3"/>
          <p:cNvPicPr>
            <a:picLocks noChangeAspect="1" noChangeArrowheads="1"/>
          </p:cNvPicPr>
          <p:nvPr/>
        </p:nvPicPr>
        <p:blipFill>
          <a:blip r:embed="rId2" cstate="print"/>
          <a:srcRect/>
          <a:stretch>
            <a:fillRect/>
          </a:stretch>
        </p:blipFill>
        <p:spPr bwMode="auto">
          <a:xfrm>
            <a:off x="152400" y="304800"/>
            <a:ext cx="8820150" cy="57816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Complication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One irritating complication that is not dealt with by this code is that there may be a discontinuity in the mapping where the basis vectors should not be averaged together, and the basis vectors must be different across a shared edge. </a:t>
            </a:r>
          </a:p>
          <a:p>
            <a:r>
              <a:rPr lang="en-US" dirty="0" smtClean="0"/>
              <a:t>Most of the time the faces will have already be detached from each other (the vertices will be duplicated) along such an edge, since the UV coordinates will not match. </a:t>
            </a:r>
          </a:p>
          <a:p>
            <a:r>
              <a:rPr lang="en-US" dirty="0" smtClean="0"/>
              <a:t>However, there is unfortunately one particularly common case where this is not true: mirrored textures on symmetric objects. For example, it is common for character models and other symmetric meshes to have a line down their center where the texture has been mirrored. </a:t>
            </a:r>
          </a:p>
          <a:p>
            <a:r>
              <a:rPr lang="en-US" dirty="0" smtClean="0"/>
              <a:t>The vertices along this seam very often require identical UVs but an opposite </a:t>
            </a:r>
            <a:r>
              <a:rPr lang="en-US" b="1" dirty="0" smtClean="0"/>
              <a:t>u</a:t>
            </a:r>
            <a:r>
              <a:rPr lang="en-US" dirty="0" smtClean="0"/>
              <a:t> or </a:t>
            </a:r>
            <a:r>
              <a:rPr lang="en-US" b="1" dirty="0" smtClean="0"/>
              <a:t>v</a:t>
            </a:r>
            <a:r>
              <a:rPr lang="en-US" dirty="0" smtClean="0"/>
              <a:t>. These vertices must be detached in order to avoid producing invalid basis vectors along this seam.</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Specifying the Output Window</a:t>
            </a:r>
          </a:p>
        </p:txBody>
      </p:sp>
      <p:sp>
        <p:nvSpPr>
          <p:cNvPr id="22531" name="Rectangle 3"/>
          <p:cNvSpPr>
            <a:spLocks noGrp="1" noChangeArrowheads="1"/>
          </p:cNvSpPr>
          <p:nvPr>
            <p:ph idx="1"/>
          </p:nvPr>
        </p:nvSpPr>
        <p:spPr/>
        <p:txBody>
          <a:bodyPr/>
          <a:lstStyle/>
          <a:p>
            <a:r>
              <a:rPr lang="en-US" sz="2800" dirty="0" smtClean="0">
                <a:solidFill>
                  <a:srgbClr val="231F20"/>
                </a:solidFill>
              </a:rPr>
              <a:t>We don’t </a:t>
            </a:r>
            <a:r>
              <a:rPr lang="en-US" sz="2800" dirty="0">
                <a:solidFill>
                  <a:srgbClr val="231F20"/>
                </a:solidFill>
              </a:rPr>
              <a:t>have to render to the entire screen. </a:t>
            </a:r>
          </a:p>
          <a:p>
            <a:r>
              <a:rPr lang="en-US" sz="2800" dirty="0" smtClean="0">
                <a:solidFill>
                  <a:srgbClr val="231F20"/>
                </a:solidFill>
              </a:rPr>
              <a:t>For example, </a:t>
            </a:r>
            <a:r>
              <a:rPr lang="en-US" sz="2800" dirty="0">
                <a:solidFill>
                  <a:srgbClr val="231F20"/>
                </a:solidFill>
              </a:rPr>
              <a:t>in split-screen multiplayer games, each player is given a portion of the screen. </a:t>
            </a:r>
          </a:p>
          <a:p>
            <a:r>
              <a:rPr lang="en-US" sz="2800" dirty="0">
                <a:solidFill>
                  <a:srgbClr val="231F20"/>
                </a:solidFill>
              </a:rPr>
              <a:t>Can render to a file or to a texture.</a:t>
            </a:r>
          </a:p>
          <a:p>
            <a:r>
              <a:rPr lang="en-US" sz="2800" dirty="0">
                <a:solidFill>
                  <a:srgbClr val="231F20"/>
                </a:solidFill>
              </a:rPr>
              <a:t>The </a:t>
            </a:r>
            <a:r>
              <a:rPr lang="en-US" sz="2800" i="1" dirty="0">
                <a:solidFill>
                  <a:srgbClr val="231F20"/>
                </a:solidFill>
              </a:rPr>
              <a:t>output window </a:t>
            </a:r>
            <a:r>
              <a:rPr lang="en-US" sz="2800" dirty="0">
                <a:solidFill>
                  <a:srgbClr val="231F20"/>
                </a:solidFill>
              </a:rPr>
              <a:t>is the portion of the output device where our image will be rendered.</a:t>
            </a:r>
            <a:endParaRPr lang="en-US" sz="2800" dirty="0"/>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33AFA332-2E2F-4B69-8A53-E38862F12700}" type="slidenum">
              <a:rPr lang="en-US"/>
              <a:pPr/>
              <a:t>25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it Later in a </a:t>
            </a:r>
            <a:r>
              <a:rPr lang="en-US" dirty="0" err="1" smtClean="0"/>
              <a:t>Shader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Later we'll show some sample </a:t>
            </a:r>
            <a:r>
              <a:rPr lang="en-US" dirty="0" err="1" smtClean="0"/>
              <a:t>shader</a:t>
            </a:r>
            <a:r>
              <a:rPr lang="en-US" dirty="0" smtClean="0"/>
              <a:t> code that uses the basis vectors to perform bump mapping. </a:t>
            </a:r>
          </a:p>
          <a:p>
            <a:r>
              <a:rPr lang="en-US" dirty="0" smtClean="0"/>
              <a:t>The runtime code is surprisingly simple once all the data has been </a:t>
            </a:r>
            <a:r>
              <a:rPr lang="en-US" dirty="0" err="1" smtClean="0"/>
              <a:t>munged</a:t>
            </a:r>
            <a:r>
              <a:rPr lang="en-US" dirty="0" smtClean="0"/>
              <a:t> into the right format.</a:t>
            </a:r>
          </a:p>
          <a:p>
            <a:r>
              <a:rPr lang="en-US" dirty="0" smtClean="0"/>
              <a:t>This illustrates a common theme of contemporary real-time graphics: about 75% of the code is in the tools that manipulate the data, optimizing, packing, and otherwise manipulating it into just the right format so that the runtime code (the other 25%) can run as fast as possible.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250</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10.10:</a:t>
            </a:r>
            <a:br>
              <a:rPr lang="en-US" sz="2700" dirty="0" smtClean="0"/>
            </a:br>
            <a:r>
              <a:rPr lang="en-US" sz="4000" dirty="0" smtClean="0"/>
              <a:t>The Real-Time Graphics Pipeline</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251</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 Time Graphics Pipeline</a:t>
            </a:r>
            <a:endParaRPr lang="en-US" dirty="0"/>
          </a:p>
        </p:txBody>
      </p:sp>
      <p:sp>
        <p:nvSpPr>
          <p:cNvPr id="3" name="Content Placeholder 2"/>
          <p:cNvSpPr>
            <a:spLocks noGrp="1"/>
          </p:cNvSpPr>
          <p:nvPr>
            <p:ph idx="1"/>
          </p:nvPr>
        </p:nvSpPr>
        <p:spPr/>
        <p:txBody>
          <a:bodyPr/>
          <a:lstStyle/>
          <a:p>
            <a:r>
              <a:rPr lang="en-US" dirty="0" smtClean="0"/>
              <a:t>The rendering equation is the correct way to produce images, assuming you have an infinite amount of computing power. </a:t>
            </a:r>
          </a:p>
          <a:p>
            <a:r>
              <a:rPr lang="en-US" dirty="0" smtClean="0"/>
              <a:t>But if you want to produce images in the real world on a real computer, you need to understand the contemporary tradeoffs that are being made.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1</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There is no such thing as the “typical” modern graphics pipeline.</a:t>
            </a:r>
          </a:p>
          <a:p>
            <a:r>
              <a:rPr lang="en-US" dirty="0" smtClean="0"/>
              <a:t>The number of different rendering strategies is equal to the number of graphics programmers. Everyone has his or her own preferences, tricks, and optimizations. </a:t>
            </a:r>
          </a:p>
          <a:p>
            <a:r>
              <a:rPr lang="en-US" dirty="0" smtClean="0"/>
              <a:t>Graphics hardware continues to evolve </a:t>
            </a:r>
            <a:r>
              <a:rPr lang="en-US" i="1" dirty="0" smtClean="0"/>
              <a:t>rapidly</a:t>
            </a:r>
            <a:r>
              <a:rPr lang="en-US" dirty="0" smtClean="0"/>
              <a:t>. As evidence, the use of </a:t>
            </a:r>
            <a:r>
              <a:rPr lang="en-US" dirty="0" err="1" smtClean="0"/>
              <a:t>shader</a:t>
            </a:r>
            <a:r>
              <a:rPr lang="en-US" dirty="0" smtClean="0"/>
              <a:t> programs is now in widespread use in consumer hardware like gaming consoles, and this technology was in its infancy at the time of the writing of the first edition of this book. </a:t>
            </a:r>
          </a:p>
          <a:p>
            <a:r>
              <a:rPr lang="en-US" dirty="0" smtClean="0"/>
              <a:t>Still, although there is great variance in graphics systems and graphics programmers, most systems do have a great deal in common. </a:t>
            </a:r>
          </a:p>
          <a:p>
            <a:r>
              <a:rPr lang="en-US" dirty="0" smtClean="0"/>
              <a:t>We'd like to reiterate that our goal is to give you a solid overview, especially where the mathematics are involved, from which you can expand your knowledge. </a:t>
            </a:r>
          </a:p>
          <a:p>
            <a:r>
              <a:rPr lang="en-US" dirty="0" smtClean="0"/>
              <a:t>This is not a survey of the latest cutting edge techniques.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253</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2</a:t>
            </a:r>
            <a:endParaRPr lang="en-US" dirty="0"/>
          </a:p>
        </p:txBody>
      </p:sp>
      <p:sp>
        <p:nvSpPr>
          <p:cNvPr id="3" name="Content Placeholder 2"/>
          <p:cNvSpPr>
            <a:spLocks noGrp="1"/>
          </p:cNvSpPr>
          <p:nvPr>
            <p:ph idx="1"/>
          </p:nvPr>
        </p:nvSpPr>
        <p:spPr/>
        <p:txBody>
          <a:bodyPr>
            <a:normAutofit lnSpcReduction="10000"/>
          </a:bodyPr>
          <a:lstStyle/>
          <a:p>
            <a:r>
              <a:rPr lang="en-US" dirty="0" smtClean="0"/>
              <a:t>We will attempt to describe the basic procedure for generating a single rendered image with very basic lighting. We will not consider animation, and we will only briefly mention techniques for global illumination.</a:t>
            </a:r>
          </a:p>
          <a:p>
            <a:r>
              <a:rPr lang="en-US" dirty="0" smtClean="0"/>
              <a:t>Our description will be of the conceptual flow of data through the graphics pipeline. In practice, tasks are often performed in parallel or out of sequence for performance reasons.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3</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are interested in real-time rendering systems which, at the time of this writing, are primarily geared for rendering triangle meshes.</a:t>
            </a:r>
          </a:p>
          <a:p>
            <a:r>
              <a:rPr lang="en-US" dirty="0" smtClean="0"/>
              <a:t>Other means of producing an image, such as </a:t>
            </a:r>
            <a:r>
              <a:rPr lang="en-US" i="1" dirty="0" err="1" smtClean="0"/>
              <a:t>raytracing</a:t>
            </a:r>
            <a:r>
              <a:rPr lang="en-US" dirty="0" smtClean="0"/>
              <a:t>, have a very different high level structure than discussed here. </a:t>
            </a:r>
          </a:p>
          <a:p>
            <a:r>
              <a:rPr lang="en-US" dirty="0" smtClean="0"/>
              <a:t>Be warned that future techniques for real-time and off-line rendering could converge if parallel </a:t>
            </a:r>
            <a:r>
              <a:rPr lang="en-US" dirty="0" err="1" smtClean="0"/>
              <a:t>raytracing</a:t>
            </a:r>
            <a:r>
              <a:rPr lang="en-US" dirty="0" smtClean="0"/>
              <a:t> proves to be a more economical way to keep up with the inexorable march of Moore's law.</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Graphics Pipeline: Overview</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Setting up the scene</a:t>
            </a:r>
          </a:p>
          <a:p>
            <a:pPr marL="514350" indent="-514350">
              <a:buFont typeface="+mj-lt"/>
              <a:buAutoNum type="arabicPeriod"/>
            </a:pPr>
            <a:r>
              <a:rPr lang="en-US" dirty="0" smtClean="0"/>
              <a:t>Visibility determination</a:t>
            </a:r>
          </a:p>
          <a:p>
            <a:pPr marL="514350" indent="-514350">
              <a:buFont typeface="+mj-lt"/>
              <a:buAutoNum type="arabicPeriod"/>
            </a:pPr>
            <a:r>
              <a:rPr lang="en-US" dirty="0" smtClean="0"/>
              <a:t>Setting object-level rendering states</a:t>
            </a:r>
          </a:p>
          <a:p>
            <a:pPr marL="514350" indent="-514350">
              <a:buFont typeface="+mj-lt"/>
              <a:buAutoNum type="arabicPeriod"/>
            </a:pPr>
            <a:r>
              <a:rPr lang="en-US" dirty="0" smtClean="0"/>
              <a:t>Geometry generation and delivery</a:t>
            </a:r>
          </a:p>
          <a:p>
            <a:pPr marL="514350" indent="-514350">
              <a:buFont typeface="+mj-lt"/>
              <a:buAutoNum type="arabicPeriod"/>
            </a:pPr>
            <a:r>
              <a:rPr lang="en-US" dirty="0" smtClean="0"/>
              <a:t>Vertex level operations</a:t>
            </a:r>
          </a:p>
          <a:p>
            <a:pPr marL="514350" indent="-514350">
              <a:buFont typeface="+mj-lt"/>
              <a:buAutoNum type="arabicPeriod"/>
            </a:pPr>
            <a:r>
              <a:rPr lang="en-US" dirty="0" smtClean="0"/>
              <a:t>Culling, clipping, and projection</a:t>
            </a:r>
          </a:p>
          <a:p>
            <a:pPr marL="514350" indent="-514350">
              <a:buFont typeface="+mj-lt"/>
              <a:buAutoNum type="arabicPeriod"/>
            </a:pPr>
            <a:r>
              <a:rPr lang="en-US" dirty="0" err="1" smtClean="0"/>
              <a:t>Rasterization</a:t>
            </a:r>
            <a:endParaRPr lang="en-US" dirty="0" smtClean="0"/>
          </a:p>
          <a:p>
            <a:pPr marL="514350" indent="-514350">
              <a:buFont typeface="+mj-lt"/>
              <a:buAutoNum type="arabicPeriod"/>
            </a:pPr>
            <a:r>
              <a:rPr lang="en-US" dirty="0" smtClean="0"/>
              <a:t>Pixel shading</a:t>
            </a:r>
          </a:p>
          <a:p>
            <a:pPr marL="514350" indent="-514350">
              <a:buFont typeface="+mj-lt"/>
              <a:buAutoNum type="arabicPeriod"/>
            </a:pPr>
            <a:r>
              <a:rPr lang="en-US" dirty="0" smtClean="0"/>
              <a:t>Blending and output</a:t>
            </a:r>
          </a:p>
          <a:p>
            <a:endParaRPr lang="en-US" dirty="0" smtClean="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The Graphics Pipeline 1:</a:t>
            </a:r>
            <a:br>
              <a:rPr lang="en-US" sz="3600" dirty="0" smtClean="0"/>
            </a:br>
            <a:r>
              <a:rPr lang="en-US" sz="3600" dirty="0" smtClean="0"/>
              <a:t>Setting up the Scene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Before we can begin rendering, we must set several options that apply to the entire scene. </a:t>
            </a:r>
          </a:p>
          <a:p>
            <a:r>
              <a:rPr lang="en-US" dirty="0" smtClean="0"/>
              <a:t>For example, we need to set up the camera, or more specifically, pick a point of view in the scene to render it from, and choose where on the screen to render it to. </a:t>
            </a:r>
          </a:p>
          <a:p>
            <a:r>
              <a:rPr lang="en-US" dirty="0" smtClean="0"/>
              <a:t>We discussed the math involved in this process earlier in this chapter.</a:t>
            </a:r>
          </a:p>
          <a:p>
            <a:r>
              <a:rPr lang="en-US" dirty="0" smtClean="0"/>
              <a:t>We also need to select lighting and fog options, and prepare the depth buffer.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The Graphics Pipeline 2:</a:t>
            </a:r>
            <a:br>
              <a:rPr lang="en-US" sz="3600" dirty="0" smtClean="0"/>
            </a:br>
            <a:r>
              <a:rPr lang="en-US" sz="3600" dirty="0" smtClean="0"/>
              <a:t>Visibility Determination</a:t>
            </a:r>
            <a:endParaRPr lang="en-US" dirty="0"/>
          </a:p>
        </p:txBody>
      </p:sp>
      <p:sp>
        <p:nvSpPr>
          <p:cNvPr id="3" name="Content Placeholder 2"/>
          <p:cNvSpPr>
            <a:spLocks noGrp="1"/>
          </p:cNvSpPr>
          <p:nvPr>
            <p:ph idx="1"/>
          </p:nvPr>
        </p:nvSpPr>
        <p:spPr/>
        <p:txBody>
          <a:bodyPr>
            <a:normAutofit fontScale="92500"/>
          </a:bodyPr>
          <a:lstStyle/>
          <a:p>
            <a:r>
              <a:rPr lang="en-US" dirty="0" smtClean="0"/>
              <a:t>Once we have a camera in place, we must then decide which objects in the scene are visible. </a:t>
            </a:r>
          </a:p>
          <a:p>
            <a:r>
              <a:rPr lang="en-US" dirty="0" smtClean="0"/>
              <a:t>This is extremely important for real-time rendering, since we don't want to waste time rendering anything that isn't actually visible.</a:t>
            </a:r>
          </a:p>
          <a:p>
            <a:r>
              <a:rPr lang="en-US" dirty="0" smtClean="0"/>
              <a:t>This high level culling is very important for real games, but is usually ignored for simple applications when you're getting started.</a:t>
            </a:r>
          </a:p>
          <a:p>
            <a:r>
              <a:rPr lang="en-US" dirty="0" smtClean="0"/>
              <a:t>We’ll ignore it too.</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The Graphics Pipeline 3:</a:t>
            </a:r>
            <a:br>
              <a:rPr lang="en-US" sz="3600" dirty="0" smtClean="0"/>
            </a:br>
            <a:r>
              <a:rPr lang="en-US" sz="3600" dirty="0" smtClean="0"/>
              <a:t>Setting Object-level Rendering States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Once we know that an object is potentially visible, it's time to actually draw it.</a:t>
            </a:r>
          </a:p>
          <a:p>
            <a:r>
              <a:rPr lang="en-US" dirty="0" smtClean="0"/>
              <a:t>Each object may have its own rendering options. </a:t>
            </a:r>
          </a:p>
          <a:p>
            <a:r>
              <a:rPr lang="en-US" dirty="0" smtClean="0"/>
              <a:t>We must install these options into the rendering context before rendering any primitives associated with the object.</a:t>
            </a:r>
          </a:p>
          <a:p>
            <a:r>
              <a:rPr lang="en-US" dirty="0" smtClean="0"/>
              <a:t> Perhaps the most basic property associated with an object is a </a:t>
            </a:r>
            <a:r>
              <a:rPr lang="en-US" i="1" dirty="0" smtClean="0"/>
              <a:t>material,</a:t>
            </a:r>
            <a:r>
              <a:rPr lang="en-US" dirty="0" smtClean="0"/>
              <a:t> which describes the surface properties of the object. </a:t>
            </a:r>
          </a:p>
          <a:p>
            <a:r>
              <a:rPr lang="en-US" dirty="0" smtClean="0"/>
              <a:t>One of the most common material properties is the diffuse color of the object, which is usually controlled using a texture map, as we discussed already in this chapter.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Screen Coordinates</a:t>
            </a:r>
          </a:p>
        </p:txBody>
      </p:sp>
      <p:sp>
        <p:nvSpPr>
          <p:cNvPr id="23555" name="Rectangle 3"/>
          <p:cNvSpPr>
            <a:spLocks noGrp="1" noChangeArrowheads="1"/>
          </p:cNvSpPr>
          <p:nvPr>
            <p:ph idx="1"/>
          </p:nvPr>
        </p:nvSpPr>
        <p:spPr/>
        <p:txBody>
          <a:bodyPr/>
          <a:lstStyle/>
          <a:p>
            <a:r>
              <a:rPr lang="en-US" sz="2800" dirty="0">
                <a:solidFill>
                  <a:srgbClr val="231F20"/>
                </a:solidFill>
              </a:rPr>
              <a:t>Recall that coordinates start with (0</a:t>
            </a:r>
            <a:r>
              <a:rPr lang="en-US" sz="2800" dirty="0" smtClean="0">
                <a:solidFill>
                  <a:srgbClr val="231F20"/>
                </a:solidFill>
              </a:rPr>
              <a:t>, 0</a:t>
            </a:r>
            <a:r>
              <a:rPr lang="en-US" sz="2800" dirty="0">
                <a:solidFill>
                  <a:srgbClr val="231F20"/>
                </a:solidFill>
              </a:rPr>
              <a:t>) at the top-left of the screen, +</a:t>
            </a:r>
            <a:r>
              <a:rPr lang="en-US" sz="2800" i="1" dirty="0">
                <a:solidFill>
                  <a:srgbClr val="231F20"/>
                </a:solidFill>
              </a:rPr>
              <a:t>y</a:t>
            </a:r>
            <a:r>
              <a:rPr lang="en-US" sz="2800" dirty="0">
                <a:solidFill>
                  <a:srgbClr val="231F20"/>
                </a:solidFill>
              </a:rPr>
              <a:t> goes down, +</a:t>
            </a:r>
            <a:r>
              <a:rPr lang="en-US" sz="2800" i="1" dirty="0">
                <a:solidFill>
                  <a:srgbClr val="231F20"/>
                </a:solidFill>
              </a:rPr>
              <a:t>x</a:t>
            </a:r>
            <a:r>
              <a:rPr lang="en-US" sz="2800" dirty="0">
                <a:solidFill>
                  <a:srgbClr val="231F20"/>
                </a:solidFill>
              </a:rPr>
              <a:t> goes across.</a:t>
            </a:r>
          </a:p>
          <a:p>
            <a:r>
              <a:rPr lang="en-US" sz="2800" dirty="0" smtClean="0">
                <a:solidFill>
                  <a:srgbClr val="231F20"/>
                </a:solidFill>
              </a:rPr>
              <a:t>(</a:t>
            </a:r>
            <a:r>
              <a:rPr lang="en-US" sz="2800" i="1" dirty="0" err="1" smtClean="0">
                <a:solidFill>
                  <a:srgbClr val="231F20"/>
                </a:solidFill>
              </a:rPr>
              <a:t>winPos</a:t>
            </a:r>
            <a:r>
              <a:rPr lang="en-US" sz="2800" i="1" baseline="-25000" dirty="0" err="1" smtClean="0">
                <a:solidFill>
                  <a:srgbClr val="231F20"/>
                </a:solidFill>
              </a:rPr>
              <a:t>x</a:t>
            </a:r>
            <a:r>
              <a:rPr lang="en-US" sz="2800" dirty="0" smtClean="0">
                <a:solidFill>
                  <a:srgbClr val="231F20"/>
                </a:solidFill>
              </a:rPr>
              <a:t>, </a:t>
            </a:r>
            <a:r>
              <a:rPr lang="en-US" sz="2800" i="1" dirty="0" err="1" smtClean="0">
                <a:solidFill>
                  <a:srgbClr val="231F20"/>
                </a:solidFill>
              </a:rPr>
              <a:t>winPos</a:t>
            </a:r>
            <a:r>
              <a:rPr lang="en-US" sz="2800" i="1" baseline="-25000" dirty="0" err="1" smtClean="0">
                <a:solidFill>
                  <a:srgbClr val="231F20"/>
                </a:solidFill>
              </a:rPr>
              <a:t>y</a:t>
            </a:r>
            <a:r>
              <a:rPr lang="en-US" sz="2800" dirty="0" smtClean="0">
                <a:solidFill>
                  <a:srgbClr val="231F20"/>
                </a:solidFill>
              </a:rPr>
              <a:t>) </a:t>
            </a:r>
            <a:r>
              <a:rPr lang="en-US" sz="2800" dirty="0">
                <a:solidFill>
                  <a:srgbClr val="231F20"/>
                </a:solidFill>
              </a:rPr>
              <a:t>is the top left corner of the output screen in screen coordinates.</a:t>
            </a:r>
          </a:p>
          <a:p>
            <a:r>
              <a:rPr lang="en-US" sz="2800" i="1" dirty="0" err="1">
                <a:solidFill>
                  <a:srgbClr val="231F20"/>
                </a:solidFill>
              </a:rPr>
              <a:t>devRes</a:t>
            </a:r>
            <a:r>
              <a:rPr lang="en-US" sz="2800" i="1" baseline="-25000" dirty="0" err="1">
                <a:solidFill>
                  <a:srgbClr val="231F20"/>
                </a:solidFill>
              </a:rPr>
              <a:t>x</a:t>
            </a:r>
            <a:r>
              <a:rPr lang="en-US" sz="2800" i="1" dirty="0">
                <a:solidFill>
                  <a:srgbClr val="231F20"/>
                </a:solidFill>
              </a:rPr>
              <a:t> </a:t>
            </a:r>
            <a:r>
              <a:rPr lang="en-US" sz="2800" dirty="0">
                <a:solidFill>
                  <a:srgbClr val="231F20"/>
                </a:solidFill>
              </a:rPr>
              <a:t>and </a:t>
            </a:r>
            <a:r>
              <a:rPr lang="en-US" sz="2800" i="1" dirty="0" err="1">
                <a:solidFill>
                  <a:srgbClr val="231F20"/>
                </a:solidFill>
              </a:rPr>
              <a:t>devRes</a:t>
            </a:r>
            <a:r>
              <a:rPr lang="en-US" sz="2800" i="1" baseline="-25000" dirty="0" err="1">
                <a:solidFill>
                  <a:srgbClr val="231F20"/>
                </a:solidFill>
              </a:rPr>
              <a:t>y</a:t>
            </a:r>
            <a:r>
              <a:rPr lang="en-US" sz="2800" i="1" dirty="0">
                <a:solidFill>
                  <a:srgbClr val="231F20"/>
                </a:solidFill>
              </a:rPr>
              <a:t> </a:t>
            </a:r>
            <a:r>
              <a:rPr lang="en-US" sz="2800" dirty="0">
                <a:solidFill>
                  <a:srgbClr val="231F20"/>
                </a:solidFill>
              </a:rPr>
              <a:t>are the dimensions of the device in pixels.</a:t>
            </a:r>
          </a:p>
          <a:p>
            <a:r>
              <a:rPr lang="en-US" sz="2800" i="1" dirty="0" err="1">
                <a:solidFill>
                  <a:srgbClr val="231F20"/>
                </a:solidFill>
              </a:rPr>
              <a:t>winRes</a:t>
            </a:r>
            <a:r>
              <a:rPr lang="en-US" sz="2800" i="1" baseline="-25000" dirty="0" err="1">
                <a:solidFill>
                  <a:srgbClr val="231F20"/>
                </a:solidFill>
              </a:rPr>
              <a:t>x</a:t>
            </a:r>
            <a:r>
              <a:rPr lang="en-US" sz="2800" i="1" dirty="0">
                <a:solidFill>
                  <a:srgbClr val="231F20"/>
                </a:solidFill>
              </a:rPr>
              <a:t> </a:t>
            </a:r>
            <a:r>
              <a:rPr lang="en-US" sz="2800" dirty="0">
                <a:solidFill>
                  <a:srgbClr val="231F20"/>
                </a:solidFill>
              </a:rPr>
              <a:t>and </a:t>
            </a:r>
            <a:r>
              <a:rPr lang="en-US" sz="2800" i="1" dirty="0" err="1">
                <a:solidFill>
                  <a:srgbClr val="231F20"/>
                </a:solidFill>
              </a:rPr>
              <a:t>winRes</a:t>
            </a:r>
            <a:r>
              <a:rPr lang="en-US" sz="2800" i="1" baseline="-25000" dirty="0" err="1">
                <a:solidFill>
                  <a:srgbClr val="231F20"/>
                </a:solidFill>
              </a:rPr>
              <a:t>y</a:t>
            </a:r>
            <a:r>
              <a:rPr lang="en-US" sz="2800" i="1" dirty="0">
                <a:solidFill>
                  <a:srgbClr val="231F20"/>
                </a:solidFill>
              </a:rPr>
              <a:t> </a:t>
            </a:r>
            <a:r>
              <a:rPr lang="en-US" sz="2800" dirty="0">
                <a:solidFill>
                  <a:srgbClr val="231F20"/>
                </a:solidFill>
              </a:rPr>
              <a:t>are the dimensions of the window in pixels.</a:t>
            </a:r>
            <a:endParaRPr lang="en-US" sz="2800" dirty="0"/>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7066A5D8-5DCC-4FE4-8A02-629C38E37ABD}" type="slidenum">
              <a:rPr lang="en-US"/>
              <a:pPr/>
              <a:t>26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The Graphics Pipeline 4:</a:t>
            </a:r>
            <a:br>
              <a:rPr lang="en-US" sz="3600" dirty="0" smtClean="0"/>
            </a:br>
            <a:r>
              <a:rPr lang="en-US" sz="3600" dirty="0" smtClean="0"/>
              <a:t>Geometry Generation &amp; Delivery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Next, the geometry is actually submitted to the rendering API. </a:t>
            </a:r>
          </a:p>
          <a:p>
            <a:r>
              <a:rPr lang="en-US" dirty="0" smtClean="0"/>
              <a:t>Typically the data is delivered in the form of triangles; either as individual triangles, or an indexed triangle mesh, triangle strip, etc. </a:t>
            </a:r>
          </a:p>
          <a:p>
            <a:r>
              <a:rPr lang="en-US" dirty="0" smtClean="0"/>
              <a:t>At this stage we may also perform LOD (Level of Detail) selection or generate geometry procedurally.</a:t>
            </a:r>
          </a:p>
          <a:p>
            <a:r>
              <a:rPr lang="en-US" dirty="0" smtClean="0"/>
              <a:t>We will discuss a number of issues related to delivering geometry to the rendering API soon.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260</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The Graphics Pipeline 5:</a:t>
            </a:r>
            <a:br>
              <a:rPr lang="en-US" sz="3600" dirty="0" smtClean="0"/>
            </a:br>
            <a:r>
              <a:rPr lang="en-US" sz="3600" dirty="0" smtClean="0"/>
              <a:t>Vertex Level Operations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Once the rendering API has the geometry in some triangulated format, a number of various operations are performed at the vertex level. </a:t>
            </a:r>
          </a:p>
          <a:p>
            <a:r>
              <a:rPr lang="en-US" dirty="0" smtClean="0"/>
              <a:t>Perhaps the most important such operation is the transformation of vertex positions from model space into camera space. </a:t>
            </a:r>
          </a:p>
          <a:p>
            <a:r>
              <a:rPr lang="en-US" dirty="0" smtClean="0"/>
              <a:t>Other vertex level operations might include skinning for animation of skeletal models, vertex lighting, and texture coordinate generation. </a:t>
            </a:r>
          </a:p>
          <a:p>
            <a:r>
              <a:rPr lang="en-US" dirty="0" smtClean="0"/>
              <a:t>In consumer graphics systems at the time of writing, these operations are performed by a user-supplied </a:t>
            </a:r>
            <a:r>
              <a:rPr lang="en-US" dirty="0" err="1" smtClean="0"/>
              <a:t>microprogram</a:t>
            </a:r>
            <a:r>
              <a:rPr lang="en-US" dirty="0" smtClean="0"/>
              <a:t> called a </a:t>
            </a:r>
            <a:r>
              <a:rPr lang="en-US" i="1" dirty="0" smtClean="0"/>
              <a:t>vertex </a:t>
            </a:r>
            <a:r>
              <a:rPr lang="en-US" i="1" dirty="0" err="1" smtClean="0"/>
              <a:t>shader</a:t>
            </a:r>
            <a:r>
              <a:rPr lang="en-US" dirty="0" smtClean="0"/>
              <a:t>. </a:t>
            </a:r>
          </a:p>
          <a:p>
            <a:r>
              <a:rPr lang="en-US" dirty="0" smtClean="0"/>
              <a:t>We'll give several examples of vertex </a:t>
            </a:r>
            <a:r>
              <a:rPr lang="en-US" dirty="0" err="1" smtClean="0"/>
              <a:t>shaders</a:t>
            </a:r>
            <a:r>
              <a:rPr lang="en-US" dirty="0" smtClean="0"/>
              <a:t> soon.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The Graphics Pipeline 6:</a:t>
            </a:r>
            <a:br>
              <a:rPr lang="en-US" sz="3600" dirty="0" smtClean="0"/>
            </a:br>
            <a:r>
              <a:rPr lang="en-US" sz="3600" dirty="0" smtClean="0"/>
              <a:t>Culling, Clipping, &amp; Projection</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Next, we must perform three operations to get triangles in 3D onto the screen in 2D. The exact order that these steps are taken can vary. </a:t>
            </a:r>
          </a:p>
          <a:p>
            <a:pPr marL="514350" indent="-514350">
              <a:buFont typeface="+mj-lt"/>
              <a:buAutoNum type="arabicPeriod"/>
            </a:pPr>
            <a:r>
              <a:rPr lang="en-US" dirty="0" smtClean="0"/>
              <a:t>First, any portion of a triangle outside the view frustum is removed, a process known as </a:t>
            </a:r>
            <a:r>
              <a:rPr lang="en-US" i="1" dirty="0" smtClean="0"/>
              <a:t>clipping</a:t>
            </a:r>
            <a:r>
              <a:rPr lang="en-US" dirty="0" smtClean="0"/>
              <a:t>, which will be discussed later. </a:t>
            </a:r>
          </a:p>
          <a:p>
            <a:pPr marL="514350" indent="-514350">
              <a:buFont typeface="+mj-lt"/>
              <a:buAutoNum type="arabicPeriod"/>
            </a:pPr>
            <a:r>
              <a:rPr lang="en-US" dirty="0" smtClean="0"/>
              <a:t>Once we have a clipped polygon in 3D clip space, we then project the vertices of that polygon, mapping them to the 2D screen space coordinates of the output window, as we explained earlier.</a:t>
            </a:r>
          </a:p>
          <a:p>
            <a:pPr marL="514350" indent="-514350">
              <a:buFont typeface="+mj-lt"/>
              <a:buAutoNum type="arabicPeriod"/>
            </a:pPr>
            <a:r>
              <a:rPr lang="en-US" dirty="0" smtClean="0"/>
              <a:t>Finally, individual triangles that face away from the camera are removed (“culled”), based on the clockwise or counterclockwise ordering of their vertices, as we will discuss later.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The Graphics Pipeline 7:</a:t>
            </a:r>
            <a:br>
              <a:rPr lang="en-US" sz="3600" dirty="0" smtClean="0"/>
            </a:br>
            <a:r>
              <a:rPr lang="en-US" sz="3600" dirty="0" err="1" smtClean="0"/>
              <a:t>Rasterization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Once we have a clipped polygon in screen space, it is </a:t>
            </a:r>
            <a:r>
              <a:rPr lang="en-US" i="1" dirty="0" err="1" smtClean="0"/>
              <a:t>rasterized</a:t>
            </a:r>
            <a:r>
              <a:rPr lang="en-US" dirty="0" smtClean="0"/>
              <a:t>. </a:t>
            </a:r>
          </a:p>
          <a:p>
            <a:r>
              <a:rPr lang="en-US" i="1" dirty="0" err="1" smtClean="0"/>
              <a:t>Rasterization</a:t>
            </a:r>
            <a:r>
              <a:rPr lang="en-US" dirty="0" smtClean="0"/>
              <a:t> refers to the process of selecting which pixels on the screen should be drawn for a particular triangle, interpolating texture coordinates, colors, and lighting values that were computed at the vertex level across the face for each pixel, and passing these down to the next stage for pixel shading. </a:t>
            </a:r>
          </a:p>
          <a:p>
            <a:r>
              <a:rPr lang="en-US" dirty="0" smtClean="0"/>
              <a:t>Since this operation is usually performed at the hardware level, we will only briefly mention it later.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263</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The Graphics Pipeline 8:</a:t>
            </a:r>
            <a:br>
              <a:rPr lang="en-US" sz="3600" dirty="0" smtClean="0"/>
            </a:br>
            <a:r>
              <a:rPr lang="en-US" sz="3600" dirty="0" smtClean="0"/>
              <a:t>Pixel Shading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Next we compute a color for the triangle, a process known as </a:t>
            </a:r>
            <a:r>
              <a:rPr lang="en-US" i="1" dirty="0" smtClean="0"/>
              <a:t>shading</a:t>
            </a:r>
            <a:r>
              <a:rPr lang="en-US" dirty="0" smtClean="0"/>
              <a:t>. </a:t>
            </a:r>
          </a:p>
          <a:p>
            <a:r>
              <a:rPr lang="en-US" dirty="0" smtClean="0"/>
              <a:t>This innocuous phrase “compute a color” is the heart of computer graphics!</a:t>
            </a:r>
          </a:p>
          <a:p>
            <a:r>
              <a:rPr lang="en-US" dirty="0" smtClean="0"/>
              <a:t>Once we have picked a color, we then write that color to the screen, possibly subject to alpha blending and z-buffering. </a:t>
            </a:r>
          </a:p>
          <a:p>
            <a:r>
              <a:rPr lang="en-US" dirty="0" smtClean="0"/>
              <a:t>In today's consumer hardware, pixel shading is done by a </a:t>
            </a:r>
            <a:r>
              <a:rPr lang="en-US" i="1" dirty="0" smtClean="0"/>
              <a:t>pixel </a:t>
            </a:r>
            <a:r>
              <a:rPr lang="en-US" i="1" dirty="0" err="1" smtClean="0"/>
              <a:t>shader</a:t>
            </a:r>
            <a:r>
              <a:rPr lang="en-US" i="1" dirty="0" smtClean="0"/>
              <a:t> </a:t>
            </a:r>
            <a:r>
              <a:rPr lang="en-US" dirty="0" smtClean="0"/>
              <a:t>(go figure), a small piece of code you can write that takes values from the vertex </a:t>
            </a:r>
            <a:r>
              <a:rPr lang="en-US" dirty="0" err="1" smtClean="0"/>
              <a:t>shader</a:t>
            </a:r>
            <a:r>
              <a:rPr lang="en-US" dirty="0" smtClean="0"/>
              <a:t> (which are interpolated across the face and supplied per-pixel), and outputs the final color value to the screen.</a:t>
            </a:r>
          </a:p>
          <a:p>
            <a:r>
              <a:rPr lang="en-US" dirty="0" smtClean="0"/>
              <a:t>We will discuss this process in more detail later. </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The Graphics Pipeline 9:</a:t>
            </a:r>
            <a:br>
              <a:rPr lang="en-US" sz="3600" dirty="0" smtClean="0"/>
            </a:br>
            <a:r>
              <a:rPr lang="en-US" sz="3600" dirty="0" smtClean="0"/>
              <a:t> Blending and Output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Finally, at the very bottom of the render pipeline, we have produced a color, opacity, and depth value. </a:t>
            </a:r>
          </a:p>
          <a:p>
            <a:r>
              <a:rPr lang="en-US" dirty="0" smtClean="0"/>
              <a:t>The depth value is tested against the depth buffer for per-pixel visibility determination, to ensure that an object further away from the camera doesn't obscure one closer to the camera. </a:t>
            </a:r>
          </a:p>
          <a:p>
            <a:r>
              <a:rPr lang="en-US" dirty="0" smtClean="0"/>
              <a:t>Pixels with an opacity that is too low are rejected, and the output color is then combined with the previous color in the frame buffer in a process known as </a:t>
            </a:r>
            <a:r>
              <a:rPr lang="en-US" i="1" dirty="0" smtClean="0"/>
              <a:t>alpha blending</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Has Changed</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It wasn't too long ago that a graphics programmer would be responsible for writing code to do all of these steps in software.</a:t>
            </a:r>
          </a:p>
          <a:p>
            <a:r>
              <a:rPr lang="en-US" dirty="0" smtClean="0"/>
              <a:t>Nowadays, we delegate many tasks to a graphics API (Application Programming Interface) such as DirectX or OpenGL.</a:t>
            </a:r>
          </a:p>
          <a:p>
            <a:r>
              <a:rPr lang="en-US" dirty="0" smtClean="0"/>
              <a:t>The API may perform some of these tasks in software on the CPU, while other tasks (hopefully as many as possible) are dispatched to specialized graphics hardware.</a:t>
            </a:r>
          </a:p>
          <a:p>
            <a:r>
              <a:rPr lang="en-US" dirty="0" smtClean="0"/>
              <a:t>Modern graphics hardware allows the graphics programmer (that's us) very low level control through vertex </a:t>
            </a:r>
            <a:r>
              <a:rPr lang="en-US" dirty="0" err="1" smtClean="0"/>
              <a:t>shaders</a:t>
            </a:r>
            <a:r>
              <a:rPr lang="en-US" dirty="0" smtClean="0"/>
              <a:t> and pixel </a:t>
            </a:r>
            <a:r>
              <a:rPr lang="en-US" dirty="0" err="1" smtClean="0"/>
              <a:t>shaders</a:t>
            </a:r>
            <a:r>
              <a:rPr lang="en-US" dirty="0" smtClean="0"/>
              <a:t>, which are </a:t>
            </a:r>
            <a:r>
              <a:rPr lang="en-US" dirty="0" err="1" smtClean="0"/>
              <a:t>microprograms</a:t>
            </a:r>
            <a:r>
              <a:rPr lang="en-US" dirty="0" smtClean="0"/>
              <a:t> we write that are executed on the hardware for each vertex and pixel. </a:t>
            </a:r>
          </a:p>
          <a:p>
            <a:r>
              <a:rPr lang="en-US" dirty="0" smtClean="0"/>
              <a:t>While performance concerns in the old single processor software rendering days were addressed with hand-tuned assembly, nowadays the concerns are more about using the GPU as efficiently as possible, and ensuring that it is never sitting idle, waiting on the CPU to do something.</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Hasn’t Changed</a:t>
            </a:r>
            <a:endParaRPr lang="en-US" dirty="0"/>
          </a:p>
        </p:txBody>
      </p:sp>
      <p:sp>
        <p:nvSpPr>
          <p:cNvPr id="3" name="Content Placeholder 2"/>
          <p:cNvSpPr>
            <a:spLocks noGrp="1"/>
          </p:cNvSpPr>
          <p:nvPr>
            <p:ph idx="1"/>
          </p:nvPr>
        </p:nvSpPr>
        <p:spPr/>
        <p:txBody>
          <a:bodyPr/>
          <a:lstStyle/>
          <a:p>
            <a:pPr marL="0" indent="0">
              <a:buNone/>
            </a:pPr>
            <a:r>
              <a:rPr lang="en-US" dirty="0" smtClean="0"/>
              <a:t>Of course, both now and then the simplest way to speed up rendering something is simply:</a:t>
            </a:r>
          </a:p>
          <a:p>
            <a:r>
              <a:rPr lang="en-US" dirty="0" smtClean="0"/>
              <a:t>To avoid rendering it at all if it isn't visible, and</a:t>
            </a:r>
          </a:p>
          <a:p>
            <a:r>
              <a:rPr lang="en-US" dirty="0" smtClean="0"/>
              <a:t>To render the cheapest approximation of it that you can get away with if it is.</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Bottom Line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 summary, a modern graphics pipeline involves close cooperation of our code and the rendering API. </a:t>
            </a:r>
          </a:p>
          <a:p>
            <a:r>
              <a:rPr lang="en-US" dirty="0" smtClean="0"/>
              <a:t>When we say “graphics API” we mean the API software and the graphics hardware. </a:t>
            </a:r>
          </a:p>
          <a:p>
            <a:r>
              <a:rPr lang="en-US" dirty="0" smtClean="0"/>
              <a:t>On PC platforms the API software layer is necessarily very thick, due to the wide variety of underlying hardware that must be supported. </a:t>
            </a:r>
          </a:p>
          <a:p>
            <a:r>
              <a:rPr lang="en-US" dirty="0" smtClean="0"/>
              <a:t>On console platforms where the hardware is standardized, the layer can be significantly leaner. </a:t>
            </a:r>
          </a:p>
          <a:p>
            <a:r>
              <a:rPr lang="en-US" dirty="0" smtClean="0"/>
              <a:t>The most notable example of this was the PlayStation 2, which allowed programmers direct access to hardware registers and very low level control over DMA.</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268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269</a:t>
            </a:fld>
            <a:endParaRPr lang="en-US" dirty="0"/>
          </a:p>
        </p:txBody>
      </p:sp>
      <p:pic>
        <p:nvPicPr>
          <p:cNvPr id="98306" name="Picture 2" descr="C:\Users\ian\Desktop\figs_jpg\graphics_pipeline_division_of_labor.jpg"/>
          <p:cNvPicPr>
            <a:picLocks noChangeAspect="1" noChangeArrowheads="1"/>
          </p:cNvPicPr>
          <p:nvPr/>
        </p:nvPicPr>
        <p:blipFill>
          <a:blip r:embed="rId2" cstate="print"/>
          <a:srcRect/>
          <a:stretch>
            <a:fillRect/>
          </a:stretch>
        </p:blipFill>
        <p:spPr bwMode="auto">
          <a:xfrm>
            <a:off x="2590800" y="304799"/>
            <a:ext cx="3962400" cy="5636455"/>
          </a:xfrm>
          <a:prstGeom prst="rect">
            <a:avLst/>
          </a:prstGeom>
          <a:noFill/>
          <a:effectLst>
            <a:outerShdw blurRad="3683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3" name="Slide Number Placeholder 3"/>
          <p:cNvSpPr>
            <a:spLocks noGrp="1"/>
          </p:cNvSpPr>
          <p:nvPr>
            <p:ph type="sldNum" sz="quarter" idx="12"/>
          </p:nvPr>
        </p:nvSpPr>
        <p:spPr/>
        <p:txBody>
          <a:bodyPr/>
          <a:lstStyle/>
          <a:p>
            <a:fld id="{64EBDCBD-BDD2-4093-9C70-B4284C01A977}" type="slidenum">
              <a:rPr lang="en-US"/>
              <a:pPr/>
              <a:t>27</a:t>
            </a:fld>
            <a:endParaRPr lang="en-US"/>
          </a:p>
        </p:txBody>
      </p:sp>
      <p:pic>
        <p:nvPicPr>
          <p:cNvPr id="1026" name="Picture 2" descr="c:\Users\ian\Desktop\figs_jpg\output_window.jpg"/>
          <p:cNvPicPr>
            <a:picLocks noChangeAspect="1" noChangeArrowheads="1"/>
          </p:cNvPicPr>
          <p:nvPr/>
        </p:nvPicPr>
        <p:blipFill>
          <a:blip r:embed="rId2" cstate="print"/>
          <a:srcRect/>
          <a:stretch>
            <a:fillRect/>
          </a:stretch>
        </p:blipFill>
        <p:spPr bwMode="auto">
          <a:xfrm>
            <a:off x="1295400" y="838200"/>
            <a:ext cx="6477000" cy="4220096"/>
          </a:xfrm>
          <a:prstGeom prst="rect">
            <a:avLst/>
          </a:prstGeom>
          <a:noFill/>
          <a:effectLst>
            <a:outerShdw blurRad="304800" dist="38100" dir="2700000" sx="105000" sy="105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270</a:t>
            </a:fld>
            <a:endParaRPr lang="en-US" dirty="0"/>
          </a:p>
        </p:txBody>
      </p:sp>
      <p:pic>
        <p:nvPicPr>
          <p:cNvPr id="99330" name="Picture 2" descr="C:\Users\ian\Desktop\figs_jpg\graphics_pipeline_data_flow.jpg"/>
          <p:cNvPicPr>
            <a:picLocks noChangeAspect="1" noChangeArrowheads="1"/>
          </p:cNvPicPr>
          <p:nvPr/>
        </p:nvPicPr>
        <p:blipFill>
          <a:blip r:embed="rId2" cstate="print"/>
          <a:srcRect/>
          <a:stretch>
            <a:fillRect/>
          </a:stretch>
        </p:blipFill>
        <p:spPr bwMode="auto">
          <a:xfrm>
            <a:off x="1981200" y="304800"/>
            <a:ext cx="4953000" cy="565707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 buffer is simply a rectangular region of memory that stores some sort of data per pixel. </a:t>
            </a:r>
          </a:p>
          <a:p>
            <a:r>
              <a:rPr lang="en-US" dirty="0" smtClean="0"/>
              <a:t>The most important buffers are the </a:t>
            </a:r>
            <a:r>
              <a:rPr lang="en-US" i="1" dirty="0" smtClean="0"/>
              <a:t>frame buffer </a:t>
            </a:r>
            <a:r>
              <a:rPr lang="en-US" dirty="0" smtClean="0"/>
              <a:t>and the </a:t>
            </a:r>
            <a:r>
              <a:rPr lang="en-US" i="1" dirty="0" smtClean="0"/>
              <a:t>depth buffer</a:t>
            </a:r>
            <a:r>
              <a:rPr lang="en-US" dirty="0" smtClean="0"/>
              <a:t>.</a:t>
            </a:r>
          </a:p>
          <a:p>
            <a:r>
              <a:rPr lang="en-US" dirty="0" smtClean="0"/>
              <a:t>The frame buffer holds the rendered image, that is, it stores one color per pixel.</a:t>
            </a:r>
          </a:p>
          <a:p>
            <a:r>
              <a:rPr lang="en-US" dirty="0" smtClean="0"/>
              <a:t>This color may be stored in a variety of formats; the variations are not significant for the current discussion.</a:t>
            </a:r>
          </a:p>
          <a:p>
            <a:r>
              <a:rPr lang="en-US" dirty="0" smtClean="0"/>
              <a:t>In real-time animation, the frame buffer is normally located in video RAM.</a:t>
            </a:r>
          </a:p>
          <a:p>
            <a:r>
              <a:rPr lang="en-US" dirty="0" smtClean="0"/>
              <a:t>The </a:t>
            </a:r>
            <a:r>
              <a:rPr lang="en-US" i="1" dirty="0" smtClean="0"/>
              <a:t>video </a:t>
            </a:r>
            <a:r>
              <a:rPr lang="en-US" i="1" dirty="0" err="1" smtClean="0"/>
              <a:t>serializer</a:t>
            </a:r>
            <a:r>
              <a:rPr lang="en-US" i="1" dirty="0" smtClean="0"/>
              <a:t> </a:t>
            </a:r>
            <a:r>
              <a:rPr lang="en-US" dirty="0" smtClean="0"/>
              <a:t>on the video card is constantly reading this area of video RAM, converting the binary data into the appropriate signal to be sent to the display device. </a:t>
            </a:r>
          </a:p>
          <a:p>
            <a:r>
              <a:rPr lang="en-US" dirty="0" smtClean="0"/>
              <a:t>But how can the video </a:t>
            </a:r>
            <a:r>
              <a:rPr lang="en-US" dirty="0" err="1" smtClean="0"/>
              <a:t>serializer</a:t>
            </a:r>
            <a:r>
              <a:rPr lang="en-US" dirty="0" smtClean="0"/>
              <a:t> read the frame buffer at the same time that the renderer is trying to write to it?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Buffering</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A technique known as </a:t>
            </a:r>
            <a:r>
              <a:rPr lang="en-US" i="1" dirty="0" smtClean="0"/>
              <a:t>double buffering </a:t>
            </a:r>
            <a:r>
              <a:rPr lang="en-US" dirty="0" smtClean="0"/>
              <a:t>is used to prevent an image from being displayed before it is completely rendered. </a:t>
            </a:r>
          </a:p>
          <a:p>
            <a:r>
              <a:rPr lang="en-US" dirty="0" smtClean="0"/>
              <a:t>Double buffering uses two frame buffers (go figure). </a:t>
            </a:r>
          </a:p>
          <a:p>
            <a:r>
              <a:rPr lang="en-US" dirty="0" smtClean="0"/>
              <a:t>One frame buffer, the </a:t>
            </a:r>
            <a:r>
              <a:rPr lang="en-US" i="1" dirty="0" smtClean="0"/>
              <a:t>front</a:t>
            </a:r>
            <a:r>
              <a:rPr lang="en-US" dirty="0" smtClean="0"/>
              <a:t> or </a:t>
            </a:r>
            <a:r>
              <a:rPr lang="en-US" i="1" dirty="0" smtClean="0"/>
              <a:t>display</a:t>
            </a:r>
            <a:r>
              <a:rPr lang="en-US" dirty="0" smtClean="0"/>
              <a:t> buffer, holds the image currently displayed on the monitor. </a:t>
            </a:r>
          </a:p>
          <a:p>
            <a:r>
              <a:rPr lang="en-US" dirty="0" smtClean="0"/>
              <a:t>The back buffer is the off-screen buffer that holds the image currently being rendered.</a:t>
            </a:r>
          </a:p>
          <a:p>
            <a:r>
              <a:rPr lang="en-US" dirty="0" smtClean="0"/>
              <a:t>When we have finished rendering an image and are ready for it to be displayed, we </a:t>
            </a:r>
            <a:r>
              <a:rPr lang="en-US" i="1" dirty="0" smtClean="0"/>
              <a:t>flip</a:t>
            </a:r>
            <a:r>
              <a:rPr lang="en-US" dirty="0" smtClean="0"/>
              <a:t> the buffers (DirectX uses the verb </a:t>
            </a:r>
            <a:r>
              <a:rPr lang="en-US" i="1" dirty="0" smtClean="0"/>
              <a:t>present</a:t>
            </a:r>
            <a:r>
              <a:rPr lang="en-US" dirty="0" smtClean="0"/>
              <a:t>). </a:t>
            </a:r>
          </a:p>
          <a:p>
            <a:r>
              <a:rPr lang="en-US" dirty="0" smtClean="0"/>
              <a:t>We can do this in one of two ways. </a:t>
            </a:r>
          </a:p>
          <a:p>
            <a:pPr marL="514350" indent="-514350">
              <a:buFont typeface="+mj-lt"/>
              <a:buAutoNum type="arabicPeriod"/>
            </a:pPr>
            <a:r>
              <a:rPr lang="en-US" dirty="0" smtClean="0"/>
              <a:t>If we use page flipping, then we instruct the video hardware to begin reading from the buffer that was the off-screen buffer. We then swap the roles of the two buffers; the display buffer now becomes the off-screen buffer. This can be done quickly by swapping two pointers.</a:t>
            </a:r>
          </a:p>
          <a:p>
            <a:pPr marL="514350" indent="-514350">
              <a:buFont typeface="+mj-lt"/>
              <a:buAutoNum type="arabicPeriod"/>
            </a:pPr>
            <a:r>
              <a:rPr lang="en-US" dirty="0" smtClean="0"/>
              <a:t>Or we may </a:t>
            </a:r>
            <a:r>
              <a:rPr lang="en-US" dirty="0" err="1" smtClean="0"/>
              <a:t>blit</a:t>
            </a:r>
            <a:r>
              <a:rPr lang="en-US" dirty="0" smtClean="0"/>
              <a:t> (copy) the off-screen buffer over the display buffer.</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Page Flipping: </a:t>
            </a:r>
            <a:br>
              <a:rPr lang="en-US" dirty="0" smtClean="0"/>
            </a:br>
            <a:r>
              <a:rPr lang="en-US" dirty="0" smtClean="0"/>
              <a:t>Draw from One, Render to the Other</a:t>
            </a:r>
            <a:endParaRPr lang="en-US" dirty="0"/>
          </a:p>
        </p:txBody>
      </p:sp>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273</a:t>
            </a:fld>
            <a:endParaRPr lang="en-US" dirty="0"/>
          </a:p>
        </p:txBody>
      </p:sp>
      <p:pic>
        <p:nvPicPr>
          <p:cNvPr id="100357" name="Picture 5" descr="C:\Users\ian\Desktop\Untitled-1.png"/>
          <p:cNvPicPr>
            <a:picLocks noChangeAspect="1" noChangeArrowheads="1"/>
          </p:cNvPicPr>
          <p:nvPr/>
        </p:nvPicPr>
        <p:blipFill>
          <a:blip r:embed="rId2" cstate="print"/>
          <a:srcRect/>
          <a:stretch>
            <a:fillRect/>
          </a:stretch>
        </p:blipFill>
        <p:spPr bwMode="auto">
          <a:xfrm>
            <a:off x="1177508" y="1828800"/>
            <a:ext cx="6723491" cy="3962400"/>
          </a:xfrm>
          <a:prstGeom prst="rect">
            <a:avLst/>
          </a:prstGeom>
          <a:noFill/>
          <a:effectLst>
            <a:outerShdw blurRad="1778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Depth Buffer</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second important buffer used for rendering is the </a:t>
            </a:r>
            <a:r>
              <a:rPr lang="en-US" i="1" dirty="0" smtClean="0"/>
              <a:t>depth buffer</a:t>
            </a:r>
            <a:r>
              <a:rPr lang="en-US" dirty="0" smtClean="0"/>
              <a:t>, also known as the </a:t>
            </a:r>
            <a:r>
              <a:rPr lang="en-US" i="1" dirty="0" smtClean="0"/>
              <a:t>z-buffer</a:t>
            </a:r>
            <a:r>
              <a:rPr lang="en-US" dirty="0" smtClean="0"/>
              <a:t>. </a:t>
            </a:r>
          </a:p>
          <a:p>
            <a:r>
              <a:rPr lang="en-US" dirty="0" smtClean="0"/>
              <a:t>While the frame buffer stores a color at each pixel, the depth buffer stores a depth value per pixel. </a:t>
            </a:r>
          </a:p>
          <a:p>
            <a:r>
              <a:rPr lang="en-US" dirty="0" smtClean="0"/>
              <a:t>There are many variations in the specifics of exactly what value goes into the depth buffer, but the basic idea is that it is related to the pixel’s distance from the camera. </a:t>
            </a:r>
          </a:p>
          <a:p>
            <a:r>
              <a:rPr lang="en-US" dirty="0" smtClean="0"/>
              <a:t>Often the </a:t>
            </a:r>
            <a:r>
              <a:rPr lang="en-US" dirty="0" err="1" smtClean="0"/>
              <a:t>clipspace</a:t>
            </a:r>
            <a:r>
              <a:rPr lang="en-US" dirty="0" smtClean="0"/>
              <a:t> </a:t>
            </a:r>
            <a:r>
              <a:rPr lang="en-US" i="1" dirty="0" smtClean="0"/>
              <a:t>z</a:t>
            </a:r>
            <a:r>
              <a:rPr lang="en-US" dirty="0" smtClean="0"/>
              <a:t> coordinate is used as a depth value, which is why the depth buffer is also known as the </a:t>
            </a:r>
            <a:r>
              <a:rPr lang="en-US" i="1" dirty="0" smtClean="0"/>
              <a:t>z</a:t>
            </a:r>
            <a:r>
              <a:rPr lang="en-US" dirty="0" smtClean="0"/>
              <a:t>-buffer.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 Depth Buffer Works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Before rendering a pixel, we compare its depth value with the value already in the depth buffer for this pixel. </a:t>
            </a:r>
          </a:p>
          <a:p>
            <a:r>
              <a:rPr lang="en-US" dirty="0" smtClean="0"/>
              <a:t>If the new depth is further from the camera than the value currently in the depth buffer, then the pixel is discarded. </a:t>
            </a:r>
          </a:p>
          <a:p>
            <a:r>
              <a:rPr lang="en-US" dirty="0" smtClean="0"/>
              <a:t>Otherwise, the pixel color is written to the frame buffer, and the depth buffer is updated with the new, closer depth value.</a:t>
            </a:r>
          </a:p>
          <a:p>
            <a:r>
              <a:rPr lang="en-US" dirty="0" smtClean="0"/>
              <a:t>Before we can begin rendering an image, we must clear the depth buffer to a value that means “very far from the camera.” (In clip space, this value is 1.0). </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The Graphics Pipeline 4: More on</a:t>
            </a:r>
            <a:br>
              <a:rPr lang="en-US" sz="4000" dirty="0" smtClean="0"/>
            </a:br>
            <a:r>
              <a:rPr lang="en-US" sz="4000" dirty="0" smtClean="0"/>
              <a:t>Geometry Generation &amp; Delivery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After deciding which objects to render, we need to actually render them.</a:t>
            </a:r>
          </a:p>
          <a:p>
            <a:r>
              <a:rPr lang="en-US" dirty="0" smtClean="0"/>
              <a:t>This is a two-step process. </a:t>
            </a:r>
          </a:p>
          <a:p>
            <a:r>
              <a:rPr lang="en-US" dirty="0" smtClean="0"/>
              <a:t>First, we must set up the render context. </a:t>
            </a:r>
          </a:p>
          <a:p>
            <a:r>
              <a:rPr lang="en-US" dirty="0" smtClean="0"/>
              <a:t>This involves telling the renderer what vertex and pixel </a:t>
            </a:r>
            <a:r>
              <a:rPr lang="en-US" dirty="0" err="1" smtClean="0"/>
              <a:t>shaders</a:t>
            </a:r>
            <a:r>
              <a:rPr lang="en-US" dirty="0" smtClean="0"/>
              <a:t> to use, what textures to use, and setting any other constants needed by the </a:t>
            </a:r>
            <a:r>
              <a:rPr lang="en-US" dirty="0" err="1" smtClean="0"/>
              <a:t>shaders</a:t>
            </a:r>
            <a:r>
              <a:rPr lang="en-US" dirty="0" smtClean="0"/>
              <a:t>, such as the transform matrices, or lighting positions, colors, fog settings, etc. </a:t>
            </a:r>
          </a:p>
          <a:p>
            <a:r>
              <a:rPr lang="en-US" dirty="0" smtClean="0"/>
              <a:t>The details of this process depend greatly on your high-level rendering strategy and target platform, so there isn't much more specific we can say here, although we'll give some examples later.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Vertex Data</a:t>
            </a:r>
            <a:endParaRPr lang="en-US" dirty="0"/>
          </a:p>
        </p:txBody>
      </p:sp>
      <p:sp>
        <p:nvSpPr>
          <p:cNvPr id="3" name="Content Placeholder 2"/>
          <p:cNvSpPr>
            <a:spLocks noGrp="1"/>
          </p:cNvSpPr>
          <p:nvPr>
            <p:ph idx="1"/>
          </p:nvPr>
        </p:nvSpPr>
        <p:spPr>
          <a:xfrm>
            <a:off x="457200" y="1600201"/>
            <a:ext cx="8229600" cy="1295400"/>
          </a:xfrm>
        </p:spPr>
        <p:txBody>
          <a:bodyPr>
            <a:normAutofit fontScale="92500" lnSpcReduction="20000"/>
          </a:bodyPr>
          <a:lstStyle/>
          <a:p>
            <a:pPr marL="0" indent="0">
              <a:buNone/>
            </a:pPr>
            <a:r>
              <a:rPr lang="en-US" dirty="0" smtClean="0"/>
              <a:t>Instead, we would like to focus on the second step, which is essentially the top box in that figure we saw earlier: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277</a:t>
            </a:fld>
            <a:endParaRPr lang="en-US" dirty="0"/>
          </a:p>
        </p:txBody>
      </p:sp>
      <p:pic>
        <p:nvPicPr>
          <p:cNvPr id="101378" name="Picture 2"/>
          <p:cNvPicPr>
            <a:picLocks noChangeAspect="1" noChangeArrowheads="1"/>
          </p:cNvPicPr>
          <p:nvPr/>
        </p:nvPicPr>
        <p:blipFill>
          <a:blip r:embed="rId2" cstate="print"/>
          <a:srcRect/>
          <a:stretch>
            <a:fillRect/>
          </a:stretch>
        </p:blipFill>
        <p:spPr bwMode="auto">
          <a:xfrm>
            <a:off x="1752600" y="2725147"/>
            <a:ext cx="5638800" cy="348736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Inputs and Outputs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Nowadays a programmer has quite a bit of flexibility in what data to send, how to pack and format each data element, and how to arrange things in memory for maximum performance.</a:t>
            </a:r>
          </a:p>
          <a:p>
            <a:r>
              <a:rPr lang="en-US" dirty="0" smtClean="0"/>
              <a:t>What values might we need to supply per vertex? </a:t>
            </a:r>
          </a:p>
          <a:p>
            <a:r>
              <a:rPr lang="en-US" dirty="0" smtClean="0"/>
              <a:t>Short answer: “Whatever properties you want to use to render the triangles.”</a:t>
            </a:r>
          </a:p>
          <a:p>
            <a:r>
              <a:rPr lang="en-US" dirty="0" smtClean="0"/>
              <a:t>There are required outputs however.</a:t>
            </a:r>
          </a:p>
          <a:p>
            <a:pPr marL="514350" indent="-514350">
              <a:buFont typeface="+mj-lt"/>
              <a:buAutoNum type="arabicPeriod"/>
            </a:pPr>
            <a:r>
              <a:rPr lang="en-US" dirty="0" smtClean="0"/>
              <a:t>The vertex </a:t>
            </a:r>
            <a:r>
              <a:rPr lang="en-US" dirty="0" err="1" smtClean="0"/>
              <a:t>shader</a:t>
            </a:r>
            <a:r>
              <a:rPr lang="en-US" dirty="0" smtClean="0"/>
              <a:t> must output a position for each vertex. This position is typically specified in clip-space, which means the hardware will do the perspective divide and conversion to screen space coordinates for you.</a:t>
            </a:r>
          </a:p>
          <a:p>
            <a:pPr marL="514350" indent="-514350">
              <a:buFont typeface="+mj-lt"/>
              <a:buAutoNum type="arabicPeriod"/>
            </a:pPr>
            <a:r>
              <a:rPr lang="en-US" dirty="0" smtClean="0"/>
              <a:t>The pixel </a:t>
            </a:r>
            <a:r>
              <a:rPr lang="en-US" dirty="0" err="1" smtClean="0"/>
              <a:t>shader</a:t>
            </a:r>
            <a:r>
              <a:rPr lang="en-US" dirty="0" smtClean="0"/>
              <a:t> must output a color value (which typically includes an alpha channel) for each pixel.</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Shader</a:t>
            </a:r>
            <a:r>
              <a:rPr lang="en-US" dirty="0" smtClean="0"/>
              <a:t> Constants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Of course, in order for you to properly determine the proper clip-space coordinates, you will probably need the matrix that transforms from model space to clip space. </a:t>
            </a:r>
          </a:p>
          <a:p>
            <a:r>
              <a:rPr lang="en-US" dirty="0" smtClean="0"/>
              <a:t>You can pass parameters like this that apply to all the vertices or pixels in a given batch of triangles by setting </a:t>
            </a:r>
            <a:r>
              <a:rPr lang="en-US" i="1" dirty="0" err="1" smtClean="0"/>
              <a:t>shader</a:t>
            </a:r>
            <a:r>
              <a:rPr lang="en-US" i="1" dirty="0" smtClean="0"/>
              <a:t> constants</a:t>
            </a:r>
            <a:r>
              <a:rPr lang="en-US" dirty="0" smtClean="0"/>
              <a:t>. </a:t>
            </a:r>
          </a:p>
          <a:p>
            <a:r>
              <a:rPr lang="en-US" dirty="0" smtClean="0"/>
              <a:t>This is conceptually just a large table of vector values that is part of the render context and for you to use whenever and however  you need. </a:t>
            </a:r>
          </a:p>
          <a:p>
            <a:r>
              <a:rPr lang="en-US" dirty="0" smtClean="0"/>
              <a:t>Actually, there is usually one set of registers assigned for use in the vertex </a:t>
            </a:r>
            <a:r>
              <a:rPr lang="en-US" dirty="0" err="1" smtClean="0"/>
              <a:t>shader</a:t>
            </a:r>
            <a:r>
              <a:rPr lang="en-US" dirty="0" smtClean="0"/>
              <a:t> and a different set of registers that can be accessed in the pixel </a:t>
            </a:r>
            <a:r>
              <a:rPr lang="en-US" dirty="0" err="1" smtClean="0"/>
              <a:t>shader</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Pixel Aspect Ratio</a:t>
            </a:r>
          </a:p>
        </p:txBody>
      </p:sp>
      <p:sp>
        <p:nvSpPr>
          <p:cNvPr id="24579" name="Rectangle 3"/>
          <p:cNvSpPr>
            <a:spLocks noGrp="1" noChangeArrowheads="1"/>
          </p:cNvSpPr>
          <p:nvPr>
            <p:ph idx="1"/>
          </p:nvPr>
        </p:nvSpPr>
        <p:spPr>
          <a:xfrm>
            <a:off x="685800" y="1676400"/>
            <a:ext cx="7848600" cy="1371600"/>
          </a:xfrm>
        </p:spPr>
        <p:txBody>
          <a:bodyPr>
            <a:normAutofit fontScale="92500" lnSpcReduction="10000"/>
          </a:bodyPr>
          <a:lstStyle/>
          <a:p>
            <a:r>
              <a:rPr lang="en-US" sz="2800" dirty="0"/>
              <a:t>The ratio of a pixel’s height to its width.</a:t>
            </a:r>
          </a:p>
          <a:p>
            <a:r>
              <a:rPr lang="en-US" sz="2800" dirty="0"/>
              <a:t>Function of the device </a:t>
            </a:r>
            <a:r>
              <a:rPr lang="en-US" sz="2800" dirty="0">
                <a:solidFill>
                  <a:srgbClr val="FF0000"/>
                </a:solidFill>
              </a:rPr>
              <a:t>physical size </a:t>
            </a:r>
            <a:r>
              <a:rPr lang="en-US" sz="2800" dirty="0"/>
              <a:t>&amp;</a:t>
            </a:r>
            <a:r>
              <a:rPr lang="en-US" sz="2800" dirty="0">
                <a:solidFill>
                  <a:schemeClr val="accent2"/>
                </a:solidFill>
              </a:rPr>
              <a:t> </a:t>
            </a:r>
            <a:r>
              <a:rPr lang="en-US" sz="2800" dirty="0">
                <a:solidFill>
                  <a:srgbClr val="009900"/>
                </a:solidFill>
              </a:rPr>
              <a:t>resolution</a:t>
            </a:r>
            <a:r>
              <a:rPr lang="en-US" sz="2800" dirty="0"/>
              <a:t>.</a:t>
            </a:r>
          </a:p>
          <a:p>
            <a:r>
              <a:rPr lang="en-US" sz="2800" dirty="0"/>
              <a:t>Size doesn’t matter – it’s the ratio that matters.</a:t>
            </a:r>
            <a:endParaRPr lang="en-US" sz="2800" dirty="0">
              <a:solidFill>
                <a:srgbClr val="009900"/>
              </a:solidFill>
            </a:endParaRPr>
          </a:p>
          <a:p>
            <a:endParaRPr lang="en-US" sz="2800" dirty="0"/>
          </a:p>
        </p:txBody>
      </p:sp>
      <p:sp>
        <p:nvSpPr>
          <p:cNvPr id="6" name="Date Placeholder 5"/>
          <p:cNvSpPr>
            <a:spLocks noGrp="1"/>
          </p:cNvSpPr>
          <p:nvPr>
            <p:ph type="dt" sz="half" idx="10"/>
          </p:nvPr>
        </p:nvSpPr>
        <p:spPr/>
        <p:txBody>
          <a:bodyPr/>
          <a:lstStyle/>
          <a:p>
            <a:r>
              <a:rPr lang="en-US" smtClean="0"/>
              <a:t>Chapter 10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735FD604-33E6-4767-880A-702AFE08837F}" type="slidenum">
              <a:rPr lang="en-US"/>
              <a:pPr/>
              <a:t>28</a:t>
            </a:fld>
            <a:endParaRPr lang="en-US"/>
          </a:p>
        </p:txBody>
      </p:sp>
      <p:pic>
        <p:nvPicPr>
          <p:cNvPr id="2051" name="Picture 3"/>
          <p:cNvPicPr>
            <a:picLocks noChangeAspect="1" noChangeArrowheads="1"/>
          </p:cNvPicPr>
          <p:nvPr/>
        </p:nvPicPr>
        <p:blipFill>
          <a:blip r:embed="rId2" cstate="print"/>
          <a:srcRect/>
          <a:stretch>
            <a:fillRect/>
          </a:stretch>
        </p:blipFill>
        <p:spPr bwMode="auto">
          <a:xfrm>
            <a:off x="2057400" y="3124200"/>
            <a:ext cx="5105400" cy="310599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Vertex Level Information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Here are some typical pieces of information that are stored at the vertex level:</a:t>
            </a:r>
          </a:p>
          <a:p>
            <a:pPr marL="514350" indent="-514350">
              <a:buFont typeface="+mj-lt"/>
              <a:buAutoNum type="arabicPeriod"/>
            </a:pPr>
            <a:r>
              <a:rPr lang="en-US" dirty="0" smtClean="0"/>
              <a:t>Position</a:t>
            </a:r>
          </a:p>
          <a:p>
            <a:pPr marL="514350" indent="-514350">
              <a:buFont typeface="+mj-lt"/>
              <a:buAutoNum type="arabicPeriod"/>
            </a:pPr>
            <a:r>
              <a:rPr lang="en-US" dirty="0" smtClean="0"/>
              <a:t>Texture mapping coordinates</a:t>
            </a:r>
          </a:p>
          <a:p>
            <a:pPr marL="514350" indent="-514350">
              <a:buFont typeface="+mj-lt"/>
              <a:buAutoNum type="arabicPeriod"/>
            </a:pPr>
            <a:r>
              <a:rPr lang="en-US" dirty="0" smtClean="0"/>
              <a:t>Surface normal</a:t>
            </a:r>
          </a:p>
          <a:p>
            <a:pPr marL="514350" indent="-514350">
              <a:buFont typeface="+mj-lt"/>
              <a:buAutoNum type="arabicPeriod"/>
            </a:pPr>
            <a:r>
              <a:rPr lang="en-US" dirty="0" smtClean="0"/>
              <a:t>Color</a:t>
            </a:r>
          </a:p>
          <a:p>
            <a:pPr marL="514350" indent="-514350">
              <a:buFont typeface="+mj-lt"/>
              <a:buAutoNum type="arabicPeriod"/>
            </a:pPr>
            <a:r>
              <a:rPr lang="en-US" dirty="0" smtClean="0"/>
              <a:t>Tangent space basis vectors</a:t>
            </a:r>
          </a:p>
          <a:p>
            <a:pPr marL="514350" indent="-514350">
              <a:buNone/>
            </a:pPr>
            <a:r>
              <a:rPr lang="en-US" dirty="0" smtClean="0"/>
              <a:t>Let’s look at these one at a time…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280</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Typical Vertex Level Information:</a:t>
            </a:r>
            <a:br>
              <a:rPr lang="en-US" dirty="0" smtClean="0"/>
            </a:br>
            <a:r>
              <a:rPr lang="en-US" dirty="0" smtClean="0"/>
              <a:t>1. Position</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Position can be a 3D vector or a 2D screen-space position, or it could be a position already transformed into clip space that is simply passed directly through the vertex </a:t>
            </a:r>
            <a:r>
              <a:rPr lang="en-US" dirty="0" err="1" smtClean="0"/>
              <a:t>shader</a:t>
            </a:r>
            <a:r>
              <a:rPr lang="en-US" dirty="0" smtClean="0"/>
              <a:t>. </a:t>
            </a:r>
          </a:p>
          <a:p>
            <a:r>
              <a:rPr lang="en-US" dirty="0" smtClean="0"/>
              <a:t>If a 3D vector is used, the position must be transformed into screen space using the current model and view transforms. </a:t>
            </a:r>
          </a:p>
          <a:p>
            <a:r>
              <a:rPr lang="en-US" dirty="0" smtClean="0"/>
              <a:t>If 2D window coordinates (ranging according to the resolution of the screen, not normalized) are used, then they must be converted back into clip space in the vertex </a:t>
            </a:r>
            <a:r>
              <a:rPr lang="en-US" dirty="0" err="1" smtClean="0"/>
              <a:t>shader</a:t>
            </a:r>
            <a:r>
              <a:rPr lang="en-US" dirty="0" smtClean="0"/>
              <a:t>. </a:t>
            </a:r>
          </a:p>
          <a:p>
            <a:r>
              <a:rPr lang="en-US" dirty="0" smtClean="0"/>
              <a:t>If the model is a skinned model, then the positional data must also include the indices and weights of the bones that influence the vertex. </a:t>
            </a:r>
          </a:p>
          <a:p>
            <a:pPr lvl="1"/>
            <a:r>
              <a:rPr lang="en-US" dirty="0" smtClean="0"/>
              <a:t>The animated matrices can be delivered in a variety of ways.</a:t>
            </a:r>
          </a:p>
          <a:p>
            <a:pPr lvl="1"/>
            <a:r>
              <a:rPr lang="en-US" dirty="0" smtClean="0"/>
              <a:t> A standard technique is to pass them as vertex </a:t>
            </a:r>
            <a:r>
              <a:rPr lang="en-US" dirty="0" err="1" smtClean="0"/>
              <a:t>shader</a:t>
            </a:r>
            <a:r>
              <a:rPr lang="en-US" dirty="0" smtClean="0"/>
              <a:t> constants. </a:t>
            </a:r>
          </a:p>
          <a:p>
            <a:pPr lvl="1"/>
            <a:r>
              <a:rPr lang="en-US" dirty="0" smtClean="0"/>
              <a:t>A newer technique that works on some hardware is to deliver them in a separate vertex stream, which must be accessed through special instructions since the access pattern is random rather than streaming.</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Typical Vertex Level Information:</a:t>
            </a:r>
            <a:br>
              <a:rPr lang="en-US" dirty="0" smtClean="0"/>
            </a:br>
            <a:r>
              <a:rPr lang="en-US" dirty="0" smtClean="0"/>
              <a:t>2. Texture Mapping Coordinates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If we are using texture mapped triangles, then each vertex must be assigned a set of mapping coordinates.</a:t>
            </a:r>
          </a:p>
          <a:p>
            <a:r>
              <a:rPr lang="en-US" dirty="0" smtClean="0"/>
              <a:t>In this simplest case, this is a 2D location into the texture map. </a:t>
            </a:r>
          </a:p>
          <a:p>
            <a:r>
              <a:rPr lang="en-US" dirty="0" smtClean="0"/>
              <a:t>If we are using </a:t>
            </a:r>
            <a:r>
              <a:rPr lang="en-US" dirty="0" err="1" smtClean="0"/>
              <a:t>multitexturing</a:t>
            </a:r>
            <a:r>
              <a:rPr lang="en-US" dirty="0" smtClean="0"/>
              <a:t>, then we might need one set of mapping coordinates per texture map. </a:t>
            </a:r>
          </a:p>
          <a:p>
            <a:r>
              <a:rPr lang="en-US" dirty="0" smtClean="0"/>
              <a:t>Optionally, we can generate one or more set of texture mapping coordinates procedurally (for example, if we are projecting </a:t>
            </a:r>
            <a:r>
              <a:rPr lang="pt-BR" dirty="0" smtClean="0"/>
              <a:t>a gobo onto a surface).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Typical Vertex Level Information:</a:t>
            </a:r>
            <a:br>
              <a:rPr lang="en-US" dirty="0" smtClean="0"/>
            </a:br>
            <a:r>
              <a:rPr lang="en-US" dirty="0" smtClean="0"/>
              <a:t>3. Surface Normal, and 4. Color</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b="1" dirty="0" smtClean="0"/>
              <a:t>Surface Normal</a:t>
            </a:r>
            <a:r>
              <a:rPr lang="en-US" dirty="0" smtClean="0"/>
              <a:t>:</a:t>
            </a:r>
          </a:p>
          <a:p>
            <a:r>
              <a:rPr lang="en-US" dirty="0" smtClean="0"/>
              <a:t>Most lighting calculations need the surface normal.</a:t>
            </a:r>
          </a:p>
          <a:p>
            <a:r>
              <a:rPr lang="en-US" dirty="0" smtClean="0"/>
              <a:t>Even though these lighting equations are often done per-pixel with the surface normal being determined from a normal map, we still often store a normal at the vertex level in order to establish the basis for tangent space.</a:t>
            </a:r>
          </a:p>
          <a:p>
            <a:pPr>
              <a:buNone/>
            </a:pPr>
            <a:r>
              <a:rPr lang="en-US" b="1" dirty="0" smtClean="0"/>
              <a:t>Color</a:t>
            </a:r>
            <a:r>
              <a:rPr lang="en-US" dirty="0" smtClean="0"/>
              <a:t>:</a:t>
            </a:r>
          </a:p>
          <a:p>
            <a:r>
              <a:rPr lang="en-US" dirty="0" smtClean="0"/>
              <a:t>Sometimes it's useful to assign a color input to each vertex.</a:t>
            </a:r>
          </a:p>
          <a:p>
            <a:r>
              <a:rPr lang="en-US" dirty="0" smtClean="0"/>
              <a:t>For example, if we are rendering particles, the color of the particle may change over time. </a:t>
            </a:r>
          </a:p>
          <a:p>
            <a:r>
              <a:rPr lang="en-US" dirty="0" smtClean="0"/>
              <a:t>Or we may use one channel (such as alpha) to control the blending between two texture layers. </a:t>
            </a:r>
          </a:p>
          <a:p>
            <a:r>
              <a:rPr lang="en-US" dirty="0" smtClean="0"/>
              <a:t>An artist can edit the vertex alpha to control this blending.</a:t>
            </a:r>
          </a:p>
          <a:p>
            <a:r>
              <a:rPr lang="en-US" dirty="0" smtClean="0"/>
              <a:t>We might also have per-vertex lighting calculations that were done offline.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283</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Typical Vertex Level Information:</a:t>
            </a:r>
            <a:br>
              <a:rPr lang="en-US" dirty="0" smtClean="0"/>
            </a:br>
            <a:r>
              <a:rPr lang="en-US" dirty="0" smtClean="0"/>
              <a:t>5. Tangent Space Basis Vectors</a:t>
            </a:r>
            <a:endParaRPr lang="en-US" dirty="0"/>
          </a:p>
        </p:txBody>
      </p:sp>
      <p:sp>
        <p:nvSpPr>
          <p:cNvPr id="3" name="Content Placeholder 2"/>
          <p:cNvSpPr>
            <a:spLocks noGrp="1"/>
          </p:cNvSpPr>
          <p:nvPr>
            <p:ph idx="1"/>
          </p:nvPr>
        </p:nvSpPr>
        <p:spPr/>
        <p:txBody>
          <a:bodyPr>
            <a:normAutofit lnSpcReduction="10000"/>
          </a:bodyPr>
          <a:lstStyle/>
          <a:p>
            <a:r>
              <a:rPr lang="en-US" dirty="0" smtClean="0"/>
              <a:t>As discussed in already, for tangent-space normal maps (and a few other similar techniques) we need basis vectors in order to define the local tangent space. </a:t>
            </a:r>
          </a:p>
          <a:p>
            <a:r>
              <a:rPr lang="en-US" dirty="0" smtClean="0"/>
              <a:t>The basis vectors and surface normal establish this coordinate space at each vertex. </a:t>
            </a:r>
          </a:p>
          <a:p>
            <a:r>
              <a:rPr lang="en-US" dirty="0" smtClean="0"/>
              <a:t>These vectors are then interpolated across the triangle during </a:t>
            </a:r>
            <a:r>
              <a:rPr lang="en-US" dirty="0" err="1" smtClean="0"/>
              <a:t>rasterization</a:t>
            </a:r>
            <a:r>
              <a:rPr lang="en-US" dirty="0" smtClean="0"/>
              <a:t> to provide an approximate tangent space per pixel.</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Format Example 1</a:t>
            </a:r>
            <a:endParaRPr lang="en-US" dirty="0"/>
          </a:p>
        </p:txBody>
      </p:sp>
      <p:sp>
        <p:nvSpPr>
          <p:cNvPr id="3" name="Content Placeholder 2"/>
          <p:cNvSpPr>
            <a:spLocks noGrp="1"/>
          </p:cNvSpPr>
          <p:nvPr>
            <p:ph idx="1"/>
          </p:nvPr>
        </p:nvSpPr>
        <p:spPr>
          <a:xfrm>
            <a:off x="457200" y="1600201"/>
            <a:ext cx="8229600" cy="1295400"/>
          </a:xfrm>
        </p:spPr>
        <p:txBody>
          <a:bodyPr>
            <a:normAutofit fontScale="77500" lnSpcReduction="20000"/>
          </a:bodyPr>
          <a:lstStyle/>
          <a:p>
            <a:pPr marL="0" indent="0">
              <a:buNone/>
            </a:pPr>
            <a:r>
              <a:rPr lang="en-US" dirty="0" smtClean="0"/>
              <a:t>A basic triangle mesh with a simple diffuse map is stored using this vertex type. We can't use tangent space normal maps with this vertex format, since there are no basis vectors.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285</a:t>
            </a:fld>
            <a:endParaRPr lang="en-US" dirty="0"/>
          </a:p>
        </p:txBody>
      </p:sp>
      <p:pic>
        <p:nvPicPr>
          <p:cNvPr id="43009" name="Picture 1"/>
          <p:cNvPicPr>
            <a:picLocks noChangeAspect="1" noChangeArrowheads="1"/>
          </p:cNvPicPr>
          <p:nvPr/>
        </p:nvPicPr>
        <p:blipFill>
          <a:blip r:embed="rId2" cstate="print"/>
          <a:srcRect/>
          <a:stretch>
            <a:fillRect/>
          </a:stretch>
        </p:blipFill>
        <p:spPr bwMode="auto">
          <a:xfrm>
            <a:off x="533400" y="3048000"/>
            <a:ext cx="8189913" cy="2032000"/>
          </a:xfrm>
          <a:prstGeom prst="rect">
            <a:avLst/>
          </a:prstGeom>
          <a:noFill/>
          <a:ln w="9525">
            <a:noFill/>
            <a:miter lim="800000"/>
            <a:headEnd/>
            <a:tailEnd/>
          </a:ln>
          <a:effectLst>
            <a:outerShdw blurRad="2286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Format Example 2</a:t>
            </a:r>
            <a:endParaRPr lang="en-US" dirty="0"/>
          </a:p>
        </p:txBody>
      </p:sp>
      <p:sp>
        <p:nvSpPr>
          <p:cNvPr id="3" name="Content Placeholder 2"/>
          <p:cNvSpPr>
            <a:spLocks noGrp="1"/>
          </p:cNvSpPr>
          <p:nvPr>
            <p:ph idx="1"/>
          </p:nvPr>
        </p:nvSpPr>
        <p:spPr>
          <a:xfrm>
            <a:off x="457200" y="1600201"/>
            <a:ext cx="8229600" cy="1371599"/>
          </a:xfrm>
        </p:spPr>
        <p:txBody>
          <a:bodyPr>
            <a:normAutofit/>
          </a:bodyPr>
          <a:lstStyle/>
          <a:p>
            <a:pPr marL="0" indent="0">
              <a:buNone/>
            </a:pPr>
            <a:r>
              <a:rPr lang="en-US" dirty="0" smtClean="0"/>
              <a:t>If we want to use a tangent-space normal map, we'll need to include basis vectors.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286</a:t>
            </a:fld>
            <a:endParaRPr lang="en-US" dirty="0"/>
          </a:p>
        </p:txBody>
      </p:sp>
      <p:pic>
        <p:nvPicPr>
          <p:cNvPr id="244738" name="Picture 2"/>
          <p:cNvPicPr>
            <a:picLocks noChangeAspect="1" noChangeArrowheads="1"/>
          </p:cNvPicPr>
          <p:nvPr/>
        </p:nvPicPr>
        <p:blipFill>
          <a:blip r:embed="rId2" cstate="print"/>
          <a:srcRect/>
          <a:stretch>
            <a:fillRect/>
          </a:stretch>
        </p:blipFill>
        <p:spPr bwMode="auto">
          <a:xfrm>
            <a:off x="457200" y="3048000"/>
            <a:ext cx="8172450" cy="1981200"/>
          </a:xfrm>
          <a:prstGeom prst="rect">
            <a:avLst/>
          </a:prstGeom>
          <a:noFill/>
          <a:ln w="9525">
            <a:noFill/>
            <a:miter lim="800000"/>
            <a:headEnd/>
            <a:tailEnd/>
          </a:ln>
          <a:effectLst>
            <a:outerShdw blurRad="1524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Format Example 3</a:t>
            </a:r>
            <a:endParaRPr lang="en-US" dirty="0"/>
          </a:p>
        </p:txBody>
      </p:sp>
      <p:sp>
        <p:nvSpPr>
          <p:cNvPr id="3" name="Content Placeholder 2"/>
          <p:cNvSpPr>
            <a:spLocks noGrp="1"/>
          </p:cNvSpPr>
          <p:nvPr>
            <p:ph idx="1"/>
          </p:nvPr>
        </p:nvSpPr>
        <p:spPr>
          <a:xfrm>
            <a:off x="457200" y="1600201"/>
            <a:ext cx="8229600" cy="1524000"/>
          </a:xfrm>
        </p:spPr>
        <p:txBody>
          <a:bodyPr>
            <a:normAutofit fontScale="77500" lnSpcReduction="20000"/>
          </a:bodyPr>
          <a:lstStyle/>
          <a:p>
            <a:pPr marL="0" indent="0">
              <a:buNone/>
            </a:pPr>
            <a:r>
              <a:rPr lang="en-US" dirty="0" smtClean="0"/>
              <a:t>Another common format, used for heads-up-displays, text rendering, and other 2D items, is a vertex with screen space coordinates and pre-lit vertices. (No normal needs to be supplied since no lighting calculations will take place.)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287</a:t>
            </a:fld>
            <a:endParaRPr lang="en-US" dirty="0"/>
          </a:p>
        </p:txBody>
      </p:sp>
      <p:pic>
        <p:nvPicPr>
          <p:cNvPr id="245762" name="Picture 2"/>
          <p:cNvPicPr>
            <a:picLocks noChangeAspect="1" noChangeArrowheads="1"/>
          </p:cNvPicPr>
          <p:nvPr/>
        </p:nvPicPr>
        <p:blipFill>
          <a:blip r:embed="rId2" cstate="print"/>
          <a:srcRect/>
          <a:stretch>
            <a:fillRect/>
          </a:stretch>
        </p:blipFill>
        <p:spPr bwMode="auto">
          <a:xfrm>
            <a:off x="304800" y="3200400"/>
            <a:ext cx="8558213" cy="2019300"/>
          </a:xfrm>
          <a:prstGeom prst="rect">
            <a:avLst/>
          </a:prstGeom>
          <a:noFill/>
          <a:ln w="9525">
            <a:noFill/>
            <a:miter lim="800000"/>
            <a:headEnd/>
            <a:tailEnd/>
          </a:ln>
          <a:effectLst>
            <a:outerShdw blurRad="1397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Format Example 4</a:t>
            </a:r>
            <a:endParaRPr lang="en-US" dirty="0"/>
          </a:p>
        </p:txBody>
      </p:sp>
      <p:sp>
        <p:nvSpPr>
          <p:cNvPr id="3" name="Content Placeholder 2"/>
          <p:cNvSpPr>
            <a:spLocks noGrp="1"/>
          </p:cNvSpPr>
          <p:nvPr>
            <p:ph idx="1"/>
          </p:nvPr>
        </p:nvSpPr>
        <p:spPr>
          <a:xfrm>
            <a:off x="457200" y="1600201"/>
            <a:ext cx="8229600" cy="1447800"/>
          </a:xfrm>
        </p:spPr>
        <p:txBody>
          <a:bodyPr>
            <a:normAutofit fontScale="70000" lnSpcReduction="20000"/>
          </a:bodyPr>
          <a:lstStyle/>
          <a:p>
            <a:pPr marL="0" indent="0">
              <a:buNone/>
            </a:pPr>
            <a:r>
              <a:rPr lang="en-US" dirty="0" smtClean="0"/>
              <a:t>Here's a vertex that is expressed in 3D, but does not need to be lit by the graphics API's lighting engine. This format is often useful for particle effects such as explosions, flames, and self-illuminated objects, and for rendering debugging objects like bounding boxes, waypoints, markers, etc.</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288</a:t>
            </a:fld>
            <a:endParaRPr lang="en-US" dirty="0"/>
          </a:p>
        </p:txBody>
      </p:sp>
      <p:pic>
        <p:nvPicPr>
          <p:cNvPr id="246786" name="Picture 2"/>
          <p:cNvPicPr>
            <a:picLocks noChangeAspect="1" noChangeArrowheads="1"/>
          </p:cNvPicPr>
          <p:nvPr/>
        </p:nvPicPr>
        <p:blipFill>
          <a:blip r:embed="rId2" cstate="print"/>
          <a:srcRect/>
          <a:stretch>
            <a:fillRect/>
          </a:stretch>
        </p:blipFill>
        <p:spPr bwMode="auto">
          <a:xfrm>
            <a:off x="304800" y="3276600"/>
            <a:ext cx="8532813" cy="2032000"/>
          </a:xfrm>
          <a:prstGeom prst="rect">
            <a:avLst/>
          </a:prstGeom>
          <a:noFill/>
          <a:ln w="9525">
            <a:noFill/>
            <a:miter lim="800000"/>
            <a:headEnd/>
            <a:tailEnd/>
          </a:ln>
          <a:effectLst>
            <a:outerShdw blurRad="1905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Format Example 5</a:t>
            </a:r>
            <a:endParaRPr lang="en-US" dirty="0"/>
          </a:p>
        </p:txBody>
      </p:sp>
      <p:sp>
        <p:nvSpPr>
          <p:cNvPr id="3" name="Content Placeholder 2"/>
          <p:cNvSpPr>
            <a:spLocks noGrp="1"/>
          </p:cNvSpPr>
          <p:nvPr>
            <p:ph idx="1"/>
          </p:nvPr>
        </p:nvSpPr>
        <p:spPr>
          <a:xfrm>
            <a:off x="457200" y="1600201"/>
            <a:ext cx="8229600" cy="1295400"/>
          </a:xfrm>
        </p:spPr>
        <p:txBody>
          <a:bodyPr>
            <a:normAutofit fontScale="70000" lnSpcReduction="20000"/>
          </a:bodyPr>
          <a:lstStyle/>
          <a:p>
            <a:pPr marL="0" indent="0">
              <a:buNone/>
            </a:pPr>
            <a:r>
              <a:rPr lang="en-US" dirty="0" smtClean="0"/>
              <a:t>Here's a vertex that is used for light-mapped, bump-mapped geometry. It has basis vectors for </a:t>
            </a:r>
            <a:r>
              <a:rPr lang="en-US" dirty="0" err="1" smtClean="0"/>
              <a:t>lightmapping</a:t>
            </a:r>
            <a:r>
              <a:rPr lang="en-US" dirty="0" smtClean="0"/>
              <a:t>, and two sets of UV's, one for the regular diffuse texture, and another for the </a:t>
            </a:r>
            <a:r>
              <a:rPr lang="en-US" dirty="0" err="1" smtClean="0"/>
              <a:t>lightmap</a:t>
            </a:r>
            <a:r>
              <a:rPr lang="en-US" dirty="0" smtClean="0"/>
              <a:t>, which stores baked-in lighting that was calculated offline.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289</a:t>
            </a:fld>
            <a:endParaRPr lang="en-US" dirty="0"/>
          </a:p>
        </p:txBody>
      </p:sp>
      <p:pic>
        <p:nvPicPr>
          <p:cNvPr id="247810" name="Picture 2"/>
          <p:cNvPicPr>
            <a:picLocks noChangeAspect="1" noChangeArrowheads="1"/>
          </p:cNvPicPr>
          <p:nvPr/>
        </p:nvPicPr>
        <p:blipFill>
          <a:blip r:embed="rId2" cstate="print"/>
          <a:srcRect/>
          <a:stretch>
            <a:fillRect/>
          </a:stretch>
        </p:blipFill>
        <p:spPr bwMode="auto">
          <a:xfrm>
            <a:off x="228600" y="2971800"/>
            <a:ext cx="8586787" cy="2050039"/>
          </a:xfrm>
          <a:prstGeom prst="rect">
            <a:avLst/>
          </a:prstGeom>
          <a:noFill/>
          <a:ln w="9525">
            <a:noFill/>
            <a:miter lim="800000"/>
            <a:headEnd/>
            <a:tailEnd/>
          </a:ln>
          <a:effectLst>
            <a:outerShdw blurRad="3937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Physical Size of the Device</a:t>
            </a:r>
          </a:p>
        </p:txBody>
      </p:sp>
      <p:sp>
        <p:nvSpPr>
          <p:cNvPr id="25603" name="Rectangle 3"/>
          <p:cNvSpPr>
            <a:spLocks noGrp="1" noChangeArrowheads="1"/>
          </p:cNvSpPr>
          <p:nvPr>
            <p:ph idx="1"/>
          </p:nvPr>
        </p:nvSpPr>
        <p:spPr/>
        <p:txBody>
          <a:bodyPr/>
          <a:lstStyle/>
          <a:p>
            <a:pPr>
              <a:lnSpc>
                <a:spcPct val="90000"/>
              </a:lnSpc>
            </a:pPr>
            <a:r>
              <a:rPr lang="en-US" dirty="0">
                <a:solidFill>
                  <a:srgbClr val="231F20"/>
                </a:solidFill>
              </a:rPr>
              <a:t>The viewable area on most monitors has a ratio of 4:3.</a:t>
            </a:r>
          </a:p>
          <a:p>
            <a:pPr>
              <a:lnSpc>
                <a:spcPct val="90000"/>
              </a:lnSpc>
            </a:pPr>
            <a:r>
              <a:rPr lang="en-US" dirty="0">
                <a:solidFill>
                  <a:srgbClr val="231F20"/>
                </a:solidFill>
              </a:rPr>
              <a:t>Another common ratio is 16:9 on high-definition televisions and DVDs.</a:t>
            </a:r>
            <a:endParaRPr lang="en-US" dirty="0">
              <a:solidFill>
                <a:srgbClr val="000000"/>
              </a:solidFill>
            </a:endParaRPr>
          </a:p>
          <a:p>
            <a:pPr>
              <a:lnSpc>
                <a:spcPct val="90000"/>
              </a:lnSpc>
            </a:pPr>
            <a:r>
              <a:rPr lang="en-US" dirty="0">
                <a:solidFill>
                  <a:srgbClr val="231F20"/>
                </a:solidFill>
              </a:rPr>
              <a:t>For example, on a standard 4:3 monitor, many common resolutions have square pixel ratios; </a:t>
            </a:r>
            <a:r>
              <a:rPr lang="en-US" dirty="0" smtClean="0">
                <a:solidFill>
                  <a:srgbClr val="231F20"/>
                </a:solidFill>
              </a:rPr>
              <a:t>320 x</a:t>
            </a:r>
            <a:r>
              <a:rPr lang="en-US" i="1" dirty="0" smtClean="0">
                <a:solidFill>
                  <a:srgbClr val="231F20"/>
                </a:solidFill>
              </a:rPr>
              <a:t> </a:t>
            </a:r>
            <a:r>
              <a:rPr lang="en-US" dirty="0" smtClean="0">
                <a:solidFill>
                  <a:srgbClr val="231F20"/>
                </a:solidFill>
              </a:rPr>
              <a:t>240</a:t>
            </a:r>
            <a:r>
              <a:rPr lang="en-US" dirty="0">
                <a:solidFill>
                  <a:srgbClr val="231F20"/>
                </a:solidFill>
              </a:rPr>
              <a:t>, </a:t>
            </a:r>
            <a:r>
              <a:rPr lang="en-US" dirty="0" smtClean="0">
                <a:solidFill>
                  <a:srgbClr val="231F20"/>
                </a:solidFill>
              </a:rPr>
              <a:t>640 x 480</a:t>
            </a:r>
            <a:r>
              <a:rPr lang="en-US" dirty="0">
                <a:solidFill>
                  <a:srgbClr val="231F20"/>
                </a:solidFill>
              </a:rPr>
              <a:t>, </a:t>
            </a:r>
            <a:r>
              <a:rPr lang="en-US" dirty="0" smtClean="0">
                <a:solidFill>
                  <a:srgbClr val="231F20"/>
                </a:solidFill>
              </a:rPr>
              <a:t>800 x 600</a:t>
            </a:r>
            <a:r>
              <a:rPr lang="en-US" dirty="0">
                <a:solidFill>
                  <a:srgbClr val="231F20"/>
                </a:solidFill>
              </a:rPr>
              <a:t>, </a:t>
            </a:r>
            <a:r>
              <a:rPr lang="en-US" dirty="0" smtClean="0">
                <a:solidFill>
                  <a:srgbClr val="231F20"/>
                </a:solidFill>
              </a:rPr>
              <a:t>1024 x 768</a:t>
            </a:r>
            <a:r>
              <a:rPr lang="en-US" dirty="0">
                <a:solidFill>
                  <a:srgbClr val="231F20"/>
                </a:solidFill>
              </a:rPr>
              <a:t>, and </a:t>
            </a:r>
            <a:r>
              <a:rPr lang="en-US" dirty="0" smtClean="0">
                <a:solidFill>
                  <a:srgbClr val="231F20"/>
                </a:solidFill>
              </a:rPr>
              <a:t>1600 x 1200</a:t>
            </a:r>
            <a:r>
              <a:rPr lang="en-US" dirty="0">
                <a:solidFill>
                  <a:srgbClr val="231F20"/>
                </a:solidFill>
              </a:rPr>
              <a:t>.</a:t>
            </a:r>
            <a:endParaRPr lang="en-US" dirty="0"/>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A90CD5B7-556F-4022-9DFD-8CF8E4888367}" type="slidenum">
              <a:rPr lang="en-US"/>
              <a:pPr/>
              <a:t>29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Format Example 6</a:t>
            </a:r>
            <a:endParaRPr lang="en-US" dirty="0"/>
          </a:p>
        </p:txBody>
      </p:sp>
      <p:sp>
        <p:nvSpPr>
          <p:cNvPr id="3" name="Content Placeholder 2"/>
          <p:cNvSpPr>
            <a:spLocks noGrp="1"/>
          </p:cNvSpPr>
          <p:nvPr>
            <p:ph idx="1"/>
          </p:nvPr>
        </p:nvSpPr>
        <p:spPr>
          <a:xfrm>
            <a:off x="457200" y="1600201"/>
            <a:ext cx="8229600" cy="1066799"/>
          </a:xfrm>
        </p:spPr>
        <p:txBody>
          <a:bodyPr>
            <a:normAutofit fontScale="77500" lnSpcReduction="20000"/>
          </a:bodyPr>
          <a:lstStyle/>
          <a:p>
            <a:pPr marL="0" indent="0">
              <a:buNone/>
            </a:pPr>
            <a:r>
              <a:rPr lang="en-US" dirty="0" smtClean="0"/>
              <a:t>Here's a vertex that might be used for skeletal rendering. The indices are stored in four 8-bit values, and the weights are stored as four floats.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290</a:t>
            </a:fld>
            <a:endParaRPr lang="en-US" dirty="0"/>
          </a:p>
        </p:txBody>
      </p:sp>
      <p:pic>
        <p:nvPicPr>
          <p:cNvPr id="248834" name="Picture 2"/>
          <p:cNvPicPr>
            <a:picLocks noChangeAspect="1" noChangeArrowheads="1"/>
          </p:cNvPicPr>
          <p:nvPr/>
        </p:nvPicPr>
        <p:blipFill>
          <a:blip r:embed="rId2" cstate="print"/>
          <a:srcRect/>
          <a:stretch>
            <a:fillRect/>
          </a:stretch>
        </p:blipFill>
        <p:spPr bwMode="auto">
          <a:xfrm>
            <a:off x="304800" y="2819400"/>
            <a:ext cx="8405812" cy="2513635"/>
          </a:xfrm>
          <a:prstGeom prst="rect">
            <a:avLst/>
          </a:prstGeom>
          <a:noFill/>
          <a:ln w="9525">
            <a:noFill/>
            <a:miter lim="800000"/>
            <a:headEnd/>
            <a:tailEnd/>
          </a:ln>
          <a:effectLst>
            <a:outerShdw blurRad="2159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Format Example 7</a:t>
            </a:r>
            <a:endParaRPr lang="en-US" dirty="0"/>
          </a:p>
        </p:txBody>
      </p:sp>
      <p:sp>
        <p:nvSpPr>
          <p:cNvPr id="3" name="Content Placeholder 2"/>
          <p:cNvSpPr>
            <a:spLocks noGrp="1"/>
          </p:cNvSpPr>
          <p:nvPr>
            <p:ph idx="1"/>
          </p:nvPr>
        </p:nvSpPr>
        <p:spPr>
          <a:xfrm>
            <a:off x="457200" y="1600201"/>
            <a:ext cx="8229600" cy="1828799"/>
          </a:xfrm>
        </p:spPr>
        <p:txBody>
          <a:bodyPr>
            <a:normAutofit fontScale="62500" lnSpcReduction="20000"/>
          </a:bodyPr>
          <a:lstStyle/>
          <a:p>
            <a:r>
              <a:rPr lang="en-US" dirty="0" smtClean="0"/>
              <a:t>We've given examples of vertices declared as </a:t>
            </a:r>
            <a:r>
              <a:rPr lang="en-US" b="1" dirty="0" err="1" smtClean="0">
                <a:solidFill>
                  <a:srgbClr val="0070C0"/>
                </a:solidFill>
              </a:rPr>
              <a:t>structs</a:t>
            </a:r>
            <a:r>
              <a:rPr lang="en-US" dirty="0" smtClean="0"/>
              <a:t>. </a:t>
            </a:r>
          </a:p>
          <a:p>
            <a:r>
              <a:rPr lang="en-US" dirty="0" smtClean="0"/>
              <a:t>As you can see, the combinations can grow quite quickly. Dealing with this simply but efficiently is a challenge. </a:t>
            </a:r>
          </a:p>
          <a:p>
            <a:r>
              <a:rPr lang="en-US" dirty="0" smtClean="0"/>
              <a:t>One idea is to allocate the fields as a structure of arrays (SOA) rather than an array of structures (AOS). </a:t>
            </a:r>
          </a:p>
          <a:p>
            <a:r>
              <a:rPr lang="en-US" dirty="0" smtClean="0"/>
              <a:t>If a value is not present, the array pointer would simply be NULL.</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291</a:t>
            </a:fld>
            <a:endParaRPr lang="en-US" dirty="0"/>
          </a:p>
        </p:txBody>
      </p:sp>
      <p:pic>
        <p:nvPicPr>
          <p:cNvPr id="249858" name="Picture 2"/>
          <p:cNvPicPr>
            <a:picLocks noChangeAspect="1" noChangeArrowheads="1"/>
          </p:cNvPicPr>
          <p:nvPr/>
        </p:nvPicPr>
        <p:blipFill>
          <a:blip r:embed="rId2" cstate="print"/>
          <a:srcRect/>
          <a:stretch>
            <a:fillRect/>
          </a:stretch>
        </p:blipFill>
        <p:spPr bwMode="auto">
          <a:xfrm>
            <a:off x="685800" y="3429000"/>
            <a:ext cx="7820025" cy="2657475"/>
          </a:xfrm>
          <a:prstGeom prst="rect">
            <a:avLst/>
          </a:prstGeom>
          <a:noFill/>
          <a:ln w="9525">
            <a:noFill/>
            <a:miter lim="800000"/>
            <a:headEnd/>
            <a:tailEnd/>
          </a:ln>
          <a:effectLst>
            <a:outerShdw blurRad="2032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The Graphics Pipeline 5:</a:t>
            </a:r>
            <a:br>
              <a:rPr lang="en-US" sz="4000" dirty="0" smtClean="0"/>
            </a:br>
            <a:r>
              <a:rPr lang="en-US" sz="4000" dirty="0" smtClean="0"/>
              <a:t>More on Vertex Level Operations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After mesh data has been submitted, a wide range of vertex level computations are performed. </a:t>
            </a:r>
          </a:p>
          <a:p>
            <a:r>
              <a:rPr lang="en-US" dirty="0" smtClean="0"/>
              <a:t>In a </a:t>
            </a:r>
            <a:r>
              <a:rPr lang="en-US" dirty="0" err="1" smtClean="0"/>
              <a:t>shader</a:t>
            </a:r>
            <a:r>
              <a:rPr lang="en-US" dirty="0" smtClean="0"/>
              <a:t>-based renderer (as opposed to a fixed-function pipeline), this happens in the vertex </a:t>
            </a:r>
            <a:r>
              <a:rPr lang="en-US" dirty="0" err="1" smtClean="0"/>
              <a:t>shader</a:t>
            </a:r>
            <a:r>
              <a:rPr lang="en-US" dirty="0" smtClean="0"/>
              <a:t>.</a:t>
            </a:r>
          </a:p>
          <a:p>
            <a:r>
              <a:rPr lang="en-US" dirty="0" smtClean="0"/>
              <a:t>The input to a vertex </a:t>
            </a:r>
            <a:r>
              <a:rPr lang="en-US" dirty="0" err="1" smtClean="0"/>
              <a:t>shader</a:t>
            </a:r>
            <a:r>
              <a:rPr lang="en-US" dirty="0" smtClean="0"/>
              <a:t> is essentially one of the </a:t>
            </a:r>
            <a:r>
              <a:rPr lang="en-US" b="1" dirty="0" err="1" smtClean="0">
                <a:solidFill>
                  <a:srgbClr val="0070C0"/>
                </a:solidFill>
              </a:rPr>
              <a:t>struct</a:t>
            </a:r>
            <a:r>
              <a:rPr lang="en-US" dirty="0" err="1" smtClean="0"/>
              <a:t>s</a:t>
            </a:r>
            <a:r>
              <a:rPr lang="en-US" dirty="0" smtClean="0"/>
              <a:t> we just described.</a:t>
            </a:r>
          </a:p>
          <a:p>
            <a:r>
              <a:rPr lang="en-US" dirty="0" smtClean="0"/>
              <a:t>As we discussed earlier, a vertex </a:t>
            </a:r>
            <a:r>
              <a:rPr lang="en-US" dirty="0" err="1" smtClean="0"/>
              <a:t>shader</a:t>
            </a:r>
            <a:r>
              <a:rPr lang="en-US" dirty="0" smtClean="0"/>
              <a:t> can produce many different types of output, but there are two basic responsibilities it must fulfill.</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a:t>
            </a:r>
            <a:r>
              <a:rPr lang="en-US" dirty="0" err="1" smtClean="0"/>
              <a:t>Shader</a:t>
            </a:r>
            <a:r>
              <a:rPr lang="en-US" dirty="0" smtClean="0"/>
              <a:t> Responsibilities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It must output, at the very minimum, a clip-space (or in some circumstances screen-space) position. </a:t>
            </a:r>
          </a:p>
          <a:p>
            <a:pPr marL="514350" indent="-514350">
              <a:buFont typeface="+mj-lt"/>
              <a:buAutoNum type="arabicPeriod"/>
            </a:pPr>
            <a:r>
              <a:rPr lang="en-US" dirty="0" smtClean="0"/>
              <a:t>It must provide to the pixel </a:t>
            </a:r>
            <a:r>
              <a:rPr lang="en-US" dirty="0" err="1" smtClean="0"/>
              <a:t>shader</a:t>
            </a:r>
            <a:r>
              <a:rPr lang="en-US" dirty="0" smtClean="0"/>
              <a:t> any inputs that are needed for the pixel </a:t>
            </a:r>
            <a:r>
              <a:rPr lang="en-US" dirty="0" err="1" smtClean="0"/>
              <a:t>shader</a:t>
            </a:r>
            <a:r>
              <a:rPr lang="en-US" dirty="0" smtClean="0"/>
              <a:t> to perform the shading calculations.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293</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1189038"/>
          </a:xfrm>
        </p:spPr>
        <p:txBody>
          <a:bodyPr>
            <a:normAutofit fontScale="90000"/>
          </a:bodyPr>
          <a:lstStyle/>
          <a:p>
            <a:r>
              <a:rPr lang="en-US" dirty="0" smtClean="0"/>
              <a:t>Some Common Vertex </a:t>
            </a:r>
            <a:r>
              <a:rPr lang="en-US" dirty="0" err="1" smtClean="0"/>
              <a:t>Shader</a:t>
            </a:r>
            <a:r>
              <a:rPr lang="en-US" dirty="0" smtClean="0"/>
              <a:t> Operations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Transforming model-space vertex positions into clip space.</a:t>
            </a:r>
          </a:p>
          <a:p>
            <a:r>
              <a:rPr lang="en-US" dirty="0" smtClean="0"/>
              <a:t>Performing skinning for skeletal models.</a:t>
            </a:r>
          </a:p>
          <a:p>
            <a:r>
              <a:rPr lang="en-US" dirty="0" smtClean="0"/>
              <a:t>Transforming </a:t>
            </a:r>
            <a:r>
              <a:rPr lang="en-US" dirty="0" err="1" smtClean="0"/>
              <a:t>normals</a:t>
            </a:r>
            <a:r>
              <a:rPr lang="en-US" dirty="0" smtClean="0"/>
              <a:t> and basis vectors into the appropriate space for lighting.</a:t>
            </a:r>
          </a:p>
          <a:p>
            <a:r>
              <a:rPr lang="en-US" dirty="0" smtClean="0"/>
              <a:t>Calculating vectors needed for lighting (</a:t>
            </a:r>
            <a:r>
              <a:rPr lang="en-US" b="1" dirty="0" smtClean="0"/>
              <a:t>l</a:t>
            </a:r>
            <a:r>
              <a:rPr lang="en-US" dirty="0" smtClean="0"/>
              <a:t>, and </a:t>
            </a:r>
            <a:r>
              <a:rPr lang="en-US" b="1" dirty="0" smtClean="0"/>
              <a:t>h</a:t>
            </a:r>
            <a:r>
              <a:rPr lang="en-US" dirty="0" smtClean="0"/>
              <a:t>) and transforming them into the appropriate coordinate space.</a:t>
            </a:r>
          </a:p>
          <a:p>
            <a:r>
              <a:rPr lang="en-US" dirty="0" smtClean="0"/>
              <a:t>Computing fog density values from the vertex position.</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1189038"/>
          </a:xfrm>
        </p:spPr>
        <p:txBody>
          <a:bodyPr>
            <a:normAutofit fontScale="90000"/>
          </a:bodyPr>
          <a:lstStyle/>
          <a:p>
            <a:r>
              <a:rPr lang="en-US" dirty="0" smtClean="0"/>
              <a:t>More Common Vertex </a:t>
            </a:r>
            <a:r>
              <a:rPr lang="en-US" dirty="0" err="1" smtClean="0"/>
              <a:t>Shader</a:t>
            </a:r>
            <a:r>
              <a:rPr lang="en-US" dirty="0" smtClean="0"/>
              <a:t> Operations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Generating texture mapping coordinates procedurally. Examples include projected spot lights, Doom-style volumetric light, reflecting a view vector about the normal for environment mapping, various fake reflection techniques, scrolling or otherwise animated textures, etc.</a:t>
            </a:r>
          </a:p>
          <a:p>
            <a:r>
              <a:rPr lang="en-US" dirty="0" smtClean="0"/>
              <a:t>Passing through raw vertex inputs without modification, if they are already in the correct format and coordinate space.</a:t>
            </a:r>
          </a:p>
          <a:p>
            <a:r>
              <a:rPr lang="en-US" dirty="0" smtClean="0"/>
              <a:t>If we are using </a:t>
            </a:r>
            <a:r>
              <a:rPr lang="en-US" dirty="0" err="1" smtClean="0"/>
              <a:t>Gouraud</a:t>
            </a:r>
            <a:r>
              <a:rPr lang="en-US" dirty="0" smtClean="0"/>
              <a:t> shading, we might actually perform the lighting calculations here, and interpolate the lighting results.</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Model to Clip Space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Done with matrix multiplication.</a:t>
            </a:r>
          </a:p>
          <a:p>
            <a:r>
              <a:rPr lang="en-US" dirty="0" smtClean="0"/>
              <a:t>Conceptually, the vertices undergo a sequence of transformations as follows:</a:t>
            </a:r>
          </a:p>
          <a:p>
            <a:pPr marL="914400" lvl="1" indent="-514350">
              <a:buFont typeface="+mj-lt"/>
              <a:buAutoNum type="arabicPeriod"/>
            </a:pPr>
            <a:r>
              <a:rPr lang="en-US" dirty="0" smtClean="0"/>
              <a:t>The model transform takes us from model space to world space.</a:t>
            </a:r>
          </a:p>
          <a:p>
            <a:pPr marL="914400" lvl="1" indent="-514350">
              <a:buFont typeface="+mj-lt"/>
              <a:buAutoNum type="arabicPeriod"/>
            </a:pPr>
            <a:r>
              <a:rPr lang="en-US" dirty="0" smtClean="0"/>
              <a:t>The view transform takes us from world space to camera space.</a:t>
            </a:r>
          </a:p>
          <a:p>
            <a:pPr marL="914400" lvl="1" indent="-514350">
              <a:buFont typeface="+mj-lt"/>
              <a:buAutoNum type="arabicPeriod"/>
            </a:pPr>
            <a:r>
              <a:rPr lang="en-US" dirty="0" smtClean="0"/>
              <a:t>The clip matrix takes us from camera space to clip space.</a:t>
            </a:r>
          </a:p>
          <a:p>
            <a:pPr marL="514350" indent="-514350"/>
            <a:r>
              <a:rPr lang="en-US" dirty="0" smtClean="0"/>
              <a:t>The matrix multiplications are as follows:</a:t>
            </a:r>
          </a:p>
          <a:p>
            <a:pPr marL="514350" indent="-514350"/>
            <a:endParaRPr lang="en-US" dirty="0" smtClean="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to Clip Space</a:t>
            </a:r>
            <a:endParaRPr lang="en-US" dirty="0"/>
          </a:p>
        </p:txBody>
      </p:sp>
      <p:sp>
        <p:nvSpPr>
          <p:cNvPr id="3" name="Content Placeholder 2"/>
          <p:cNvSpPr>
            <a:spLocks noGrp="1"/>
          </p:cNvSpPr>
          <p:nvPr>
            <p:ph idx="1"/>
          </p:nvPr>
        </p:nvSpPr>
        <p:spPr>
          <a:xfrm>
            <a:off x="457200" y="2819400"/>
            <a:ext cx="8229600" cy="3154363"/>
          </a:xfrm>
        </p:spPr>
        <p:txBody>
          <a:bodyPr>
            <a:normAutofit fontScale="92500" lnSpcReduction="10000"/>
          </a:bodyPr>
          <a:lstStyle/>
          <a:p>
            <a:r>
              <a:rPr lang="en-US" dirty="0" smtClean="0"/>
              <a:t>As we mentioned already, we don't actually perform three separate matrix multiplications in practice.</a:t>
            </a:r>
          </a:p>
          <a:p>
            <a:r>
              <a:rPr lang="en-US" dirty="0" smtClean="0"/>
              <a:t>We have one matrix that transforms from model space to clip space, and inside the vertex </a:t>
            </a:r>
            <a:r>
              <a:rPr lang="en-US" dirty="0" err="1" smtClean="0"/>
              <a:t>shader</a:t>
            </a:r>
            <a:r>
              <a:rPr lang="en-US" dirty="0" smtClean="0"/>
              <a:t> we perform one matrix multiplication using this matrix.</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297</a:t>
            </a:fld>
            <a:endParaRPr lang="en-US" dirty="0"/>
          </a:p>
        </p:txBody>
      </p:sp>
      <p:graphicFrame>
        <p:nvGraphicFramePr>
          <p:cNvPr id="250882" name="Object 2"/>
          <p:cNvGraphicFramePr>
            <a:graphicFrameLocks noChangeAspect="1"/>
          </p:cNvGraphicFramePr>
          <p:nvPr/>
        </p:nvGraphicFramePr>
        <p:xfrm>
          <a:off x="1295400" y="2133600"/>
          <a:ext cx="6030913" cy="444500"/>
        </p:xfrm>
        <a:graphic>
          <a:graphicData uri="http://schemas.openxmlformats.org/presentationml/2006/ole">
            <mc:AlternateContent xmlns:mc="http://schemas.openxmlformats.org/markup-compatibility/2006">
              <mc:Choice xmlns:v="urn:schemas-microsoft-com:vml" Requires="v">
                <p:oleObj spid="_x0000_s250885" name="Equation" r:id="rId3" imgW="3263760" imgH="241200" progId="Equation.3">
                  <p:embed/>
                </p:oleObj>
              </mc:Choice>
              <mc:Fallback>
                <p:oleObj name="Equation" r:id="rId3" imgW="326376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133600"/>
                        <a:ext cx="6030913"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2"/>
          <p:cNvSpPr txBox="1">
            <a:spLocks/>
          </p:cNvSpPr>
          <p:nvPr/>
        </p:nvSpPr>
        <p:spPr>
          <a:xfrm>
            <a:off x="457200" y="1524000"/>
            <a:ext cx="8229600" cy="533400"/>
          </a:xfrm>
          <a:prstGeom prst="rect">
            <a:avLst/>
          </a:prstGeom>
        </p:spPr>
        <p:txBody>
          <a:bodyPr vert="horz" lIns="91440" tIns="45720" rIns="91440" bIns="45720" rtlCol="0">
            <a:normAutofit lnSpcReduction="10000"/>
          </a:bodyPr>
          <a:lstStyle/>
          <a:p>
            <a:pPr marL="347472" marR="0" lvl="0" indent="-347472"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The matrix multiplications are as follows:</a:t>
            </a:r>
          </a:p>
          <a:p>
            <a:pPr marL="514350" marR="0" lvl="0" indent="-5143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in Clip Space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After vertices have been transformed into clip space, two important tests are performed on the triangle: clipping and culling.</a:t>
            </a:r>
          </a:p>
          <a:p>
            <a:r>
              <a:rPr lang="en-US" dirty="0" smtClean="0"/>
              <a:t>Both operations are usually performed by the rendering API, so although you won't usually have to perform these operations yourself, it's interesting to know how they work.</a:t>
            </a:r>
          </a:p>
          <a:p>
            <a:r>
              <a:rPr lang="en-US" dirty="0" smtClean="0"/>
              <a:t>The order that we discuss these tests is not necessarily the order that they will occur on a particular piece of hardware. Most hardware culls in screen space, whereas older software renderers did it earlier, in 3D, in order to reduce the number of triangles that had to be clipped.</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Clipping</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Before we can project the vertices onto screen space, we must ensure that they are completely inside the view frustum. </a:t>
            </a:r>
          </a:p>
          <a:p>
            <a:r>
              <a:rPr lang="en-US" dirty="0" smtClean="0"/>
              <a:t>This process is known as </a:t>
            </a:r>
            <a:r>
              <a:rPr lang="en-US" i="1" dirty="0" smtClean="0"/>
              <a:t>clipping</a:t>
            </a:r>
            <a:r>
              <a:rPr lang="en-US" dirty="0" smtClean="0"/>
              <a:t>. </a:t>
            </a:r>
          </a:p>
          <a:p>
            <a:r>
              <a:rPr lang="en-US" dirty="0" smtClean="0"/>
              <a:t>Since clipping is normally performed by the hardware, we will only describe the process with cursory detail.</a:t>
            </a:r>
          </a:p>
          <a:p>
            <a:r>
              <a:rPr lang="en-US" dirty="0" smtClean="0"/>
              <a:t>The standard algorithm for clipping polygons is the </a:t>
            </a:r>
            <a:r>
              <a:rPr lang="en-US" i="1" dirty="0" smtClean="0"/>
              <a:t>Sutherland-</a:t>
            </a:r>
            <a:r>
              <a:rPr lang="en-US" i="1" dirty="0" err="1" smtClean="0"/>
              <a:t>Hodgman</a:t>
            </a:r>
            <a:r>
              <a:rPr lang="en-US" i="1" dirty="0" smtClean="0"/>
              <a:t> algorithm</a:t>
            </a:r>
            <a:r>
              <a:rPr lang="en-US" dirty="0" smtClean="0"/>
              <a:t>, which tackles the difficult problem of polygon clipping by breaking it down into a sequence of easy </a:t>
            </a:r>
            <a:r>
              <a:rPr lang="en-US" dirty="0" err="1" smtClean="0"/>
              <a:t>subproblems</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01000" cy="1189038"/>
          </a:xfrm>
        </p:spPr>
        <p:txBody>
          <a:bodyPr/>
          <a:lstStyle/>
          <a:p>
            <a:r>
              <a:rPr lang="en-US" dirty="0" smtClean="0"/>
              <a:t>Word Cloud</a:t>
            </a:r>
            <a:endParaRPr lang="en-US" dirty="0"/>
          </a:p>
        </p:txBody>
      </p:sp>
      <p:sp>
        <p:nvSpPr>
          <p:cNvPr id="3" name="Date Placeholder 2"/>
          <p:cNvSpPr>
            <a:spLocks noGrp="1"/>
          </p:cNvSpPr>
          <p:nvPr>
            <p:ph type="dt" sz="half" idx="10"/>
          </p:nvPr>
        </p:nvSpPr>
        <p:spPr/>
        <p:txBody>
          <a:bodyPr/>
          <a:lstStyle/>
          <a:p>
            <a:r>
              <a:rPr lang="en-US" dirty="0"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pic>
        <p:nvPicPr>
          <p:cNvPr id="8" name="Picture 2" descr="C:\Users\ian\Documents\Game Math Book\Wordle\Images\graphics.png"/>
          <p:cNvPicPr>
            <a:picLocks noChangeAspect="1" noChangeArrowheads="1"/>
          </p:cNvPicPr>
          <p:nvPr/>
        </p:nvPicPr>
        <p:blipFill>
          <a:blip r:embed="rId2" cstate="print"/>
          <a:srcRect/>
          <a:stretch>
            <a:fillRect/>
          </a:stretch>
        </p:blipFill>
        <p:spPr bwMode="auto">
          <a:xfrm>
            <a:off x="533400" y="1524000"/>
            <a:ext cx="8012699" cy="4577778"/>
          </a:xfrm>
          <a:prstGeom prst="rect">
            <a:avLst/>
          </a:prstGeom>
          <a:noFill/>
          <a:effectLst>
            <a:outerShdw blurRad="1905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The Frustum</a:t>
            </a:r>
          </a:p>
        </p:txBody>
      </p:sp>
      <p:sp>
        <p:nvSpPr>
          <p:cNvPr id="26627" name="Rectangle 3"/>
          <p:cNvSpPr>
            <a:spLocks noGrp="1" noChangeArrowheads="1"/>
          </p:cNvSpPr>
          <p:nvPr>
            <p:ph idx="1"/>
          </p:nvPr>
        </p:nvSpPr>
        <p:spPr/>
        <p:txBody>
          <a:bodyPr/>
          <a:lstStyle/>
          <a:p>
            <a:pPr>
              <a:lnSpc>
                <a:spcPct val="90000"/>
              </a:lnSpc>
            </a:pPr>
            <a:r>
              <a:rPr lang="en-US" sz="2800" dirty="0">
                <a:solidFill>
                  <a:srgbClr val="231F20"/>
                </a:solidFill>
              </a:rPr>
              <a:t>The </a:t>
            </a:r>
            <a:r>
              <a:rPr lang="en-US" sz="2800" i="1" dirty="0">
                <a:solidFill>
                  <a:srgbClr val="231F20"/>
                </a:solidFill>
              </a:rPr>
              <a:t>view frustum </a:t>
            </a:r>
            <a:r>
              <a:rPr lang="en-US" sz="2800" dirty="0">
                <a:solidFill>
                  <a:srgbClr val="231F20"/>
                </a:solidFill>
              </a:rPr>
              <a:t>is the volume of space that is visible to the camera. </a:t>
            </a:r>
          </a:p>
          <a:p>
            <a:pPr>
              <a:lnSpc>
                <a:spcPct val="90000"/>
              </a:lnSpc>
            </a:pPr>
            <a:r>
              <a:rPr lang="en-US" sz="2800" dirty="0" smtClean="0">
                <a:solidFill>
                  <a:srgbClr val="231F20"/>
                </a:solidFill>
              </a:rPr>
              <a:t>Shaped </a:t>
            </a:r>
            <a:r>
              <a:rPr lang="en-US" sz="2800" dirty="0">
                <a:solidFill>
                  <a:srgbClr val="231F20"/>
                </a:solidFill>
              </a:rPr>
              <a:t>like pyramid with tip snipped off.</a:t>
            </a:r>
          </a:p>
          <a:p>
            <a:pPr>
              <a:lnSpc>
                <a:spcPct val="90000"/>
              </a:lnSpc>
            </a:pPr>
            <a:r>
              <a:rPr lang="en-US" sz="2800" dirty="0">
                <a:solidFill>
                  <a:srgbClr val="231F20"/>
                </a:solidFill>
              </a:rPr>
              <a:t>The view frustum is bounded by six planes, known as the </a:t>
            </a:r>
            <a:r>
              <a:rPr lang="en-US" sz="2800" i="1" dirty="0">
                <a:solidFill>
                  <a:srgbClr val="231F20"/>
                </a:solidFill>
              </a:rPr>
              <a:t>clip planes</a:t>
            </a:r>
            <a:r>
              <a:rPr lang="en-US" sz="2800" dirty="0">
                <a:solidFill>
                  <a:srgbClr val="231F20"/>
                </a:solidFill>
              </a:rPr>
              <a:t>. </a:t>
            </a:r>
          </a:p>
          <a:p>
            <a:pPr lvl="1">
              <a:lnSpc>
                <a:spcPct val="90000"/>
              </a:lnSpc>
            </a:pPr>
            <a:r>
              <a:rPr lang="en-US" sz="2400" i="1" dirty="0">
                <a:solidFill>
                  <a:srgbClr val="231F20"/>
                </a:solidFill>
              </a:rPr>
              <a:t>top</a:t>
            </a:r>
            <a:r>
              <a:rPr lang="en-US" sz="2400" dirty="0">
                <a:solidFill>
                  <a:srgbClr val="231F20"/>
                </a:solidFill>
              </a:rPr>
              <a:t>, </a:t>
            </a:r>
            <a:r>
              <a:rPr lang="en-US" sz="2400" i="1" dirty="0">
                <a:solidFill>
                  <a:srgbClr val="231F20"/>
                </a:solidFill>
              </a:rPr>
              <a:t>left</a:t>
            </a:r>
            <a:r>
              <a:rPr lang="en-US" sz="2400" dirty="0">
                <a:solidFill>
                  <a:srgbClr val="231F20"/>
                </a:solidFill>
              </a:rPr>
              <a:t>, </a:t>
            </a:r>
            <a:r>
              <a:rPr lang="en-US" sz="2400" i="1" dirty="0">
                <a:solidFill>
                  <a:srgbClr val="231F20"/>
                </a:solidFill>
              </a:rPr>
              <a:t>bottom</a:t>
            </a:r>
            <a:r>
              <a:rPr lang="en-US" sz="2400" dirty="0">
                <a:solidFill>
                  <a:srgbClr val="231F20"/>
                </a:solidFill>
              </a:rPr>
              <a:t>, and </a:t>
            </a:r>
            <a:r>
              <a:rPr lang="en-US" sz="2400" i="1" dirty="0">
                <a:solidFill>
                  <a:srgbClr val="231F20"/>
                </a:solidFill>
              </a:rPr>
              <a:t>right planes</a:t>
            </a:r>
          </a:p>
          <a:p>
            <a:pPr lvl="1">
              <a:lnSpc>
                <a:spcPct val="90000"/>
              </a:lnSpc>
            </a:pPr>
            <a:r>
              <a:rPr lang="en-US" sz="2400" i="1" dirty="0">
                <a:solidFill>
                  <a:srgbClr val="231F20"/>
                </a:solidFill>
              </a:rPr>
              <a:t>near clip plane</a:t>
            </a:r>
            <a:r>
              <a:rPr lang="en-US" sz="2400" dirty="0">
                <a:solidFill>
                  <a:srgbClr val="231F20"/>
                </a:solidFill>
              </a:rPr>
              <a:t>: prevents objects from getting too close to the camera</a:t>
            </a:r>
          </a:p>
          <a:p>
            <a:pPr lvl="1">
              <a:lnSpc>
                <a:spcPct val="90000"/>
              </a:lnSpc>
            </a:pPr>
            <a:r>
              <a:rPr lang="en-US" sz="2400" i="1" dirty="0">
                <a:solidFill>
                  <a:srgbClr val="231F20"/>
                </a:solidFill>
              </a:rPr>
              <a:t>far clip plane</a:t>
            </a:r>
            <a:r>
              <a:rPr lang="en-US" sz="2400" dirty="0">
                <a:solidFill>
                  <a:srgbClr val="231F20"/>
                </a:solidFill>
              </a:rPr>
              <a:t>: far objects eventually get too small to render effectively and can be clipped entirely.</a:t>
            </a:r>
            <a:endParaRPr lang="en-US" sz="2400" dirty="0"/>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6DAD98DD-3AD1-4B5D-84A4-B9AE7E9FFBEA}" type="slidenum">
              <a:rPr lang="en-US"/>
              <a:pPr/>
              <a:t>30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Sutherland-</a:t>
            </a:r>
            <a:r>
              <a:rPr lang="en-US" dirty="0" err="1" smtClean="0"/>
              <a:t>Hodgman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input polygon is clipped against one plane at a time.</a:t>
            </a:r>
          </a:p>
          <a:p>
            <a:r>
              <a:rPr lang="en-US" dirty="0" smtClean="0"/>
              <a:t>To clip a polygon against one plane, we iterate around the polygon, clipping each edge against the plane in sequence. </a:t>
            </a:r>
          </a:p>
          <a:p>
            <a:r>
              <a:rPr lang="en-US" dirty="0" smtClean="0"/>
              <a:t>Each of the two vertices of the edge may be inside or outside the plane, thus there are four cases.</a:t>
            </a:r>
          </a:p>
          <a:p>
            <a:r>
              <a:rPr lang="en-US" dirty="0" smtClean="0"/>
              <a:t>Each case may generate zero, one, or two output vertices, as follows: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300</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301</a:t>
            </a:fld>
            <a:endParaRPr lang="en-US" dirty="0"/>
          </a:p>
        </p:txBody>
      </p:sp>
      <p:pic>
        <p:nvPicPr>
          <p:cNvPr id="5" name="Picture 2" descr="C:\Users\ian\Desktop\figs_jpg\clip_rules.jpg"/>
          <p:cNvPicPr>
            <a:picLocks noChangeAspect="1" noChangeArrowheads="1"/>
          </p:cNvPicPr>
          <p:nvPr/>
        </p:nvPicPr>
        <p:blipFill>
          <a:blip r:embed="rId2" cstate="print"/>
          <a:srcRect/>
          <a:stretch>
            <a:fillRect/>
          </a:stretch>
        </p:blipFill>
        <p:spPr bwMode="auto">
          <a:xfrm>
            <a:off x="2209800" y="381000"/>
            <a:ext cx="4876800" cy="5625876"/>
          </a:xfrm>
          <a:prstGeom prst="rect">
            <a:avLst/>
          </a:prstGeom>
          <a:noFill/>
          <a:effectLst>
            <a:outerShdw blurRad="2413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Sutherland-</a:t>
            </a:r>
            <a:r>
              <a:rPr lang="en-US" dirty="0" err="1" smtClean="0"/>
              <a:t>Hodgman</a:t>
            </a:r>
            <a:r>
              <a:rPr lang="en-US" dirty="0" smtClean="0"/>
              <a:t> Example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next slide shows an example of how we can apply these rules to clip a polygon against the right clip plane. </a:t>
            </a:r>
          </a:p>
          <a:p>
            <a:r>
              <a:rPr lang="en-US" dirty="0" smtClean="0"/>
              <a:t>Remember that the clipper outputs vertices, not edges. </a:t>
            </a:r>
          </a:p>
          <a:p>
            <a:r>
              <a:rPr lang="en-US" dirty="0" smtClean="0"/>
              <a:t>In this figure the edges are drawn only for illustration. </a:t>
            </a:r>
          </a:p>
          <a:p>
            <a:r>
              <a:rPr lang="en-US" dirty="0" smtClean="0"/>
              <a:t>In particular, the final clip step appears to output two edges when actually only one vertex was output.</a:t>
            </a:r>
          </a:p>
          <a:p>
            <a:r>
              <a:rPr lang="en-US" dirty="0" smtClean="0"/>
              <a:t>The last edge is implicit to complete the polygon.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dirty="0"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303</a:t>
            </a:fld>
            <a:endParaRPr lang="en-US" dirty="0"/>
          </a:p>
        </p:txBody>
      </p:sp>
      <p:pic>
        <p:nvPicPr>
          <p:cNvPr id="252931" name="Picture 3"/>
          <p:cNvPicPr>
            <a:picLocks noChangeAspect="1" noChangeArrowheads="1"/>
          </p:cNvPicPr>
          <p:nvPr/>
        </p:nvPicPr>
        <p:blipFill>
          <a:blip r:embed="rId2" cstate="print"/>
          <a:srcRect/>
          <a:stretch>
            <a:fillRect/>
          </a:stretch>
        </p:blipFill>
        <p:spPr bwMode="auto">
          <a:xfrm>
            <a:off x="1828800" y="152400"/>
            <a:ext cx="5520051" cy="608648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Clipping Notes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Some graphics hardware does not clip polygons to all six planes in 3D (or 4D). </a:t>
            </a:r>
          </a:p>
          <a:p>
            <a:r>
              <a:rPr lang="en-US" dirty="0" smtClean="0"/>
              <a:t>Instead, only the near clip is performed, and then scissoring is done in 2D to clip to the window. </a:t>
            </a:r>
          </a:p>
          <a:p>
            <a:r>
              <a:rPr lang="en-US" dirty="0" smtClean="0"/>
              <a:t>This can be a performance win because clipping is slow on certain hardware. </a:t>
            </a:r>
          </a:p>
          <a:p>
            <a:r>
              <a:rPr lang="en-US" dirty="0" smtClean="0"/>
              <a:t>A variation on this technique is to employ a guard band. </a:t>
            </a:r>
          </a:p>
          <a:p>
            <a:r>
              <a:rPr lang="en-US" dirty="0" smtClean="0"/>
              <a:t>Polygons completely outside the screen are rejected, polygons completely inside the guard band are </a:t>
            </a:r>
            <a:r>
              <a:rPr lang="en-US" dirty="0" err="1" smtClean="0"/>
              <a:t>scissored</a:t>
            </a:r>
            <a:r>
              <a:rPr lang="en-US" dirty="0" smtClean="0"/>
              <a:t> rather than clipped in 3D, and polygons that are partially on screen but outside of the guard band are clipped in 3D.</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Backface</a:t>
            </a:r>
            <a:r>
              <a:rPr lang="en-US" dirty="0" smtClean="0"/>
              <a:t> Culling</a:t>
            </a:r>
            <a:endParaRPr lang="en-US" dirty="0"/>
          </a:p>
        </p:txBody>
      </p:sp>
      <p:sp>
        <p:nvSpPr>
          <p:cNvPr id="3" name="Content Placeholder 2"/>
          <p:cNvSpPr>
            <a:spLocks noGrp="1"/>
          </p:cNvSpPr>
          <p:nvPr>
            <p:ph idx="1"/>
          </p:nvPr>
        </p:nvSpPr>
        <p:spPr/>
        <p:txBody>
          <a:bodyPr>
            <a:normAutofit fontScale="77500" lnSpcReduction="20000"/>
          </a:bodyPr>
          <a:lstStyle/>
          <a:p>
            <a:r>
              <a:rPr lang="en-US" i="1" dirty="0" err="1" smtClean="0"/>
              <a:t>Backface</a:t>
            </a:r>
            <a:r>
              <a:rPr lang="en-US" i="1" dirty="0" smtClean="0"/>
              <a:t> culling</a:t>
            </a:r>
            <a:r>
              <a:rPr lang="en-US" dirty="0" smtClean="0"/>
              <a:t> rejects triangles that face away from the camera.</a:t>
            </a:r>
          </a:p>
          <a:p>
            <a:r>
              <a:rPr lang="en-US" dirty="0" smtClean="0"/>
              <a:t>In opaque closed meshes we should never see the back side of a triangle unless we are allowed to go inside the mesh. </a:t>
            </a:r>
          </a:p>
          <a:p>
            <a:r>
              <a:rPr lang="en-US" dirty="0" smtClean="0"/>
              <a:t>Removal of </a:t>
            </a:r>
            <a:r>
              <a:rPr lang="en-US" dirty="0" err="1" smtClean="0"/>
              <a:t>backfacing</a:t>
            </a:r>
            <a:r>
              <a:rPr lang="en-US" dirty="0" smtClean="0"/>
              <a:t> triangles isn’t strictly necessary in an opaque mesh, but we cull back faces because we don't want to waste time drawing anything that isn't visible.</a:t>
            </a:r>
          </a:p>
          <a:p>
            <a:r>
              <a:rPr lang="en-US" dirty="0" smtClean="0"/>
              <a:t>For dynamic objects that move around in the world freely, roughly half of the faces will be </a:t>
            </a:r>
            <a:r>
              <a:rPr lang="en-US" dirty="0" err="1" smtClean="0"/>
              <a:t>backfacing</a:t>
            </a:r>
            <a:r>
              <a:rPr lang="en-US" dirty="0" smtClean="0"/>
              <a:t> on average.</a:t>
            </a:r>
          </a:p>
          <a:p>
            <a:r>
              <a:rPr lang="en-US" dirty="0" smtClean="0"/>
              <a:t>This isn’t true for things like terrain.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Backface</a:t>
            </a:r>
            <a:r>
              <a:rPr lang="en-US" dirty="0" smtClean="0"/>
              <a:t> Culling in 2D</a:t>
            </a:r>
            <a:endParaRPr lang="en-US" dirty="0"/>
          </a:p>
        </p:txBody>
      </p:sp>
      <p:sp>
        <p:nvSpPr>
          <p:cNvPr id="3" name="Content Placeholder 2"/>
          <p:cNvSpPr>
            <a:spLocks noGrp="1"/>
          </p:cNvSpPr>
          <p:nvPr>
            <p:ph idx="1"/>
          </p:nvPr>
        </p:nvSpPr>
        <p:spPr>
          <a:xfrm>
            <a:off x="4572000" y="1600200"/>
            <a:ext cx="4267200" cy="4525963"/>
          </a:xfrm>
        </p:spPr>
        <p:txBody>
          <a:bodyPr>
            <a:normAutofit fontScale="70000" lnSpcReduction="20000"/>
          </a:bodyPr>
          <a:lstStyle/>
          <a:p>
            <a:pPr marL="182880" indent="-182880">
              <a:spcBef>
                <a:spcPts val="300"/>
              </a:spcBef>
            </a:pPr>
            <a:r>
              <a:rPr lang="en-US" dirty="0" smtClean="0"/>
              <a:t>Backfacing triangles can be detected in 3D (before projection) or 2D (after projection).</a:t>
            </a:r>
          </a:p>
          <a:p>
            <a:pPr marL="182880" indent="-182880">
              <a:spcBef>
                <a:spcPts val="300"/>
              </a:spcBef>
            </a:pPr>
            <a:r>
              <a:rPr lang="en-US" dirty="0" smtClean="0"/>
              <a:t>On modern graphics hardware, </a:t>
            </a:r>
            <a:r>
              <a:rPr lang="en-US" dirty="0" err="1" smtClean="0"/>
              <a:t>backface</a:t>
            </a:r>
            <a:r>
              <a:rPr lang="en-US" dirty="0" smtClean="0"/>
              <a:t> culling is performed in 2D based on the direction of vertex enumeration in screen space.</a:t>
            </a:r>
          </a:p>
          <a:p>
            <a:pPr marL="182880" indent="-182880">
              <a:spcBef>
                <a:spcPts val="300"/>
              </a:spcBef>
            </a:pPr>
            <a:r>
              <a:rPr lang="en-US" dirty="0" smtClean="0"/>
              <a:t>In a left-handed coordinate system, order the vertices clockwise around the triangle when viewed from the front.. </a:t>
            </a:r>
          </a:p>
          <a:p>
            <a:pPr marL="182880" indent="-182880">
              <a:spcBef>
                <a:spcPts val="300"/>
              </a:spcBef>
            </a:pPr>
            <a:r>
              <a:rPr lang="en-US" dirty="0" smtClean="0"/>
              <a:t>Backfacing triangles have vertices ordered counter-clockwise on the screen.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306</a:t>
            </a:fld>
            <a:endParaRPr lang="en-US" dirty="0"/>
          </a:p>
        </p:txBody>
      </p:sp>
      <p:pic>
        <p:nvPicPr>
          <p:cNvPr id="253954" name="Picture 2" descr="C:\Users\ian\Desktop\figs_jpg\backface_culling_vertex_order.jpg"/>
          <p:cNvPicPr>
            <a:picLocks noChangeAspect="1" noChangeArrowheads="1"/>
          </p:cNvPicPr>
          <p:nvPr/>
        </p:nvPicPr>
        <p:blipFill>
          <a:blip r:embed="rId2" cstate="print"/>
          <a:srcRect/>
          <a:stretch>
            <a:fillRect/>
          </a:stretch>
        </p:blipFill>
        <p:spPr bwMode="auto">
          <a:xfrm>
            <a:off x="228600" y="1752600"/>
            <a:ext cx="4182056" cy="21336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Backface</a:t>
            </a:r>
            <a:r>
              <a:rPr lang="en-US" dirty="0" smtClean="0"/>
              <a:t> Culling in 3D</a:t>
            </a:r>
            <a:endParaRPr lang="en-US" dirty="0"/>
          </a:p>
        </p:txBody>
      </p:sp>
      <p:sp>
        <p:nvSpPr>
          <p:cNvPr id="3" name="Content Placeholder 2"/>
          <p:cNvSpPr>
            <a:spLocks noGrp="1"/>
          </p:cNvSpPr>
          <p:nvPr>
            <p:ph idx="1"/>
          </p:nvPr>
        </p:nvSpPr>
        <p:spPr/>
        <p:txBody>
          <a:bodyPr>
            <a:normAutofit fontScale="92500"/>
          </a:bodyPr>
          <a:lstStyle/>
          <a:p>
            <a:r>
              <a:rPr lang="en-US" dirty="0" smtClean="0"/>
              <a:t>2D </a:t>
            </a:r>
            <a:r>
              <a:rPr lang="en-US" dirty="0" err="1" smtClean="0"/>
              <a:t>backface</a:t>
            </a:r>
            <a:r>
              <a:rPr lang="en-US" dirty="0" smtClean="0"/>
              <a:t> culling is usually done in hardware. You can turn it off when not needed.</a:t>
            </a:r>
          </a:p>
          <a:p>
            <a:r>
              <a:rPr lang="en-US" dirty="0" err="1" smtClean="0"/>
              <a:t>Backface</a:t>
            </a:r>
            <a:r>
              <a:rPr lang="en-US" dirty="0" smtClean="0"/>
              <a:t> culling sometimes needs to be done in 3D, e.g. In software rendering.</a:t>
            </a:r>
          </a:p>
          <a:p>
            <a:r>
              <a:rPr lang="en-US" dirty="0" smtClean="0"/>
              <a:t>Take the dot product of the triangle normal with the vector from the camera to one of its vertices. </a:t>
            </a:r>
          </a:p>
          <a:p>
            <a:r>
              <a:rPr lang="en-US" dirty="0" smtClean="0"/>
              <a:t>Cull those triangles whose dot product is positive.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The Graphics Pipeline 7-9: More on</a:t>
            </a:r>
            <a:br>
              <a:rPr lang="en-US" sz="4000" dirty="0" smtClean="0"/>
            </a:br>
            <a:r>
              <a:rPr lang="en-US" sz="4000" dirty="0" err="1" smtClean="0"/>
              <a:t>Rasterization</a:t>
            </a:r>
            <a:r>
              <a:rPr lang="en-US" sz="4000" dirty="0" smtClean="0"/>
              <a:t>, Shading, and Output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After clipping, the vertices are projected and mapped into the screen coordinates of the output window.</a:t>
            </a:r>
          </a:p>
          <a:p>
            <a:r>
              <a:rPr lang="en-US" dirty="0" smtClean="0"/>
              <a:t>These coordinates are floating-point values, which are continuous (well, kind of).</a:t>
            </a:r>
          </a:p>
          <a:p>
            <a:r>
              <a:rPr lang="en-US" dirty="0" smtClean="0"/>
              <a:t>But we typically render pixels, which are discrete.</a:t>
            </a:r>
          </a:p>
          <a:p>
            <a:r>
              <a:rPr lang="en-US" dirty="0" smtClean="0"/>
              <a:t>So how do we know which pixels actually get drawn?</a:t>
            </a:r>
          </a:p>
          <a:p>
            <a:r>
              <a:rPr lang="en-US" dirty="0" smtClean="0"/>
              <a:t>Devising an algorithm to answer this question is surprising complicated. </a:t>
            </a:r>
          </a:p>
          <a:p>
            <a:r>
              <a:rPr lang="en-US" dirty="0" smtClean="0"/>
              <a:t>If we answer wrong, then gaps can appear in-between triangles.</a:t>
            </a:r>
          </a:p>
          <a:p>
            <a:r>
              <a:rPr lang="en-US" dirty="0" smtClean="0"/>
              <a:t>Rendering a pixel more than once can be bad, too, if we are using alpha blending. </a:t>
            </a:r>
          </a:p>
          <a:p>
            <a:r>
              <a:rPr lang="en-US" dirty="0" smtClean="0"/>
              <a:t>In other words, we must make sure that when we render a surface represented using triangles, every pixel is rendered exactly once. </a:t>
            </a:r>
          </a:p>
          <a:p>
            <a:r>
              <a:rPr lang="en-US" dirty="0" smtClean="0"/>
              <a:t>Luckily the graphics hardware takes care of this for us and we don't have to sweat the details</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Rendering a Pixel in 5 Easy Steps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While we don't necessarily have to understand exactly how the graphics hardware decides which pixels to render for a given triangle, we do need to understand how it determines what to do with a single pixel. Here it is in 5 easy steps:</a:t>
            </a:r>
          </a:p>
          <a:p>
            <a:pPr marL="514350" indent="-514350">
              <a:buFont typeface="+mj-lt"/>
              <a:buAutoNum type="arabicPeriod"/>
            </a:pPr>
            <a:r>
              <a:rPr lang="en-US" dirty="0" smtClean="0"/>
              <a:t>Interpolate.</a:t>
            </a:r>
          </a:p>
          <a:p>
            <a:pPr marL="514350" indent="-514350">
              <a:buFont typeface="+mj-lt"/>
              <a:buAutoNum type="arabicPeriod"/>
            </a:pPr>
            <a:r>
              <a:rPr lang="en-US" dirty="0" smtClean="0"/>
              <a:t>Depth test.</a:t>
            </a:r>
          </a:p>
          <a:p>
            <a:pPr marL="514350" indent="-514350">
              <a:buFont typeface="+mj-lt"/>
              <a:buAutoNum type="arabicPeriod"/>
            </a:pPr>
            <a:r>
              <a:rPr lang="en-US" dirty="0" smtClean="0"/>
              <a:t>Shade.</a:t>
            </a:r>
          </a:p>
          <a:p>
            <a:pPr marL="514350" indent="-514350">
              <a:buFont typeface="+mj-lt"/>
              <a:buAutoNum type="arabicPeriod"/>
            </a:pPr>
            <a:r>
              <a:rPr lang="en-US" dirty="0" smtClean="0"/>
              <a:t>Alpha test.</a:t>
            </a:r>
          </a:p>
          <a:p>
            <a:pPr marL="514350" indent="-514350">
              <a:buFont typeface="+mj-lt"/>
              <a:buAutoNum type="arabicPeriod"/>
            </a:pPr>
            <a:r>
              <a:rPr lang="en-US" dirty="0" smtClean="0"/>
              <a:t>Write.</a:t>
            </a:r>
          </a:p>
          <a:p>
            <a:pPr marL="514350" indent="-514350">
              <a:buNone/>
            </a:pPr>
            <a:r>
              <a:rPr lang="en-US" dirty="0" smtClean="0"/>
              <a:t>More details follow…</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309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3" name="Slide Number Placeholder 3"/>
          <p:cNvSpPr>
            <a:spLocks noGrp="1"/>
          </p:cNvSpPr>
          <p:nvPr>
            <p:ph type="sldNum" sz="quarter" idx="12"/>
          </p:nvPr>
        </p:nvSpPr>
        <p:spPr/>
        <p:txBody>
          <a:bodyPr/>
          <a:lstStyle/>
          <a:p>
            <a:fld id="{80DD3839-D934-402F-9BD2-A36CF1ACD76D}" type="slidenum">
              <a:rPr lang="en-US"/>
              <a:pPr/>
              <a:t>31</a:t>
            </a:fld>
            <a:endParaRPr lang="en-US"/>
          </a:p>
        </p:txBody>
      </p:sp>
      <p:pic>
        <p:nvPicPr>
          <p:cNvPr id="3074" name="Picture 2" descr="c:\Users\ian\Desktop\figs_jpg\view_frustum.jpg"/>
          <p:cNvPicPr>
            <a:picLocks noChangeAspect="1" noChangeArrowheads="1"/>
          </p:cNvPicPr>
          <p:nvPr/>
        </p:nvPicPr>
        <p:blipFill>
          <a:blip r:embed="rId2" cstate="print"/>
          <a:srcRect/>
          <a:stretch>
            <a:fillRect/>
          </a:stretch>
        </p:blipFill>
        <p:spPr bwMode="auto">
          <a:xfrm>
            <a:off x="1524000" y="838200"/>
            <a:ext cx="6196211" cy="4481446"/>
          </a:xfrm>
          <a:prstGeom prst="rect">
            <a:avLst/>
          </a:prstGeom>
          <a:noFill/>
          <a:effectLst>
            <a:outerShdw blurRad="2921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Pixel Rendering Step 1: Interpolate</a:t>
            </a:r>
            <a:endParaRPr lang="en-US" dirty="0"/>
          </a:p>
        </p:txBody>
      </p:sp>
      <p:sp>
        <p:nvSpPr>
          <p:cNvPr id="3" name="Content Placeholder 2"/>
          <p:cNvSpPr>
            <a:spLocks noGrp="1"/>
          </p:cNvSpPr>
          <p:nvPr>
            <p:ph idx="1"/>
          </p:nvPr>
        </p:nvSpPr>
        <p:spPr/>
        <p:txBody>
          <a:bodyPr/>
          <a:lstStyle/>
          <a:p>
            <a:r>
              <a:rPr lang="en-US" dirty="0" smtClean="0"/>
              <a:t>Any quantities computed at the vertex level, such as texture coordinates, colors, </a:t>
            </a:r>
            <a:r>
              <a:rPr lang="en-US" dirty="0" err="1" smtClean="0"/>
              <a:t>normals</a:t>
            </a:r>
            <a:r>
              <a:rPr lang="en-US" dirty="0" smtClean="0"/>
              <a:t>, etc. are interpolated across the face. </a:t>
            </a:r>
          </a:p>
          <a:p>
            <a:r>
              <a:rPr lang="en-US" dirty="0" smtClean="0"/>
              <a:t>The interpolated values for each quantity must be computed for the pixel before it can be shaded.</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310</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Pixel Rendering Step 2: Depth Test</a:t>
            </a:r>
            <a:endParaRPr lang="en-US" dirty="0"/>
          </a:p>
        </p:txBody>
      </p:sp>
      <p:sp>
        <p:nvSpPr>
          <p:cNvPr id="3" name="Content Placeholder 2"/>
          <p:cNvSpPr>
            <a:spLocks noGrp="1"/>
          </p:cNvSpPr>
          <p:nvPr>
            <p:ph idx="1"/>
          </p:nvPr>
        </p:nvSpPr>
        <p:spPr/>
        <p:txBody>
          <a:bodyPr>
            <a:normAutofit/>
          </a:bodyPr>
          <a:lstStyle/>
          <a:p>
            <a:r>
              <a:rPr lang="en-US" dirty="0" smtClean="0"/>
              <a:t>We reject pixels using the depth buffer if the pixel we are about to shade would be obscured by a closer pixel.</a:t>
            </a:r>
          </a:p>
          <a:p>
            <a:r>
              <a:rPr lang="en-US" dirty="0" smtClean="0"/>
              <a:t>Note that in some circumstances, the pixel </a:t>
            </a:r>
            <a:r>
              <a:rPr lang="en-US" dirty="0" err="1" smtClean="0"/>
              <a:t>shader</a:t>
            </a:r>
            <a:r>
              <a:rPr lang="en-US" dirty="0" smtClean="0"/>
              <a:t> is allowed to modify the depth value, in which case this test must be deferred until after shading.</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 Rendering Step 3: Shade</a:t>
            </a:r>
            <a:endParaRPr lang="en-US" dirty="0"/>
          </a:p>
        </p:txBody>
      </p:sp>
      <p:sp>
        <p:nvSpPr>
          <p:cNvPr id="3" name="Content Placeholder 2"/>
          <p:cNvSpPr>
            <a:spLocks noGrp="1"/>
          </p:cNvSpPr>
          <p:nvPr>
            <p:ph idx="1"/>
          </p:nvPr>
        </p:nvSpPr>
        <p:spPr/>
        <p:txBody>
          <a:bodyPr>
            <a:normAutofit fontScale="77500" lnSpcReduction="20000"/>
          </a:bodyPr>
          <a:lstStyle/>
          <a:p>
            <a:r>
              <a:rPr lang="en-US" i="1" dirty="0" smtClean="0"/>
              <a:t>Pixel shading </a:t>
            </a:r>
            <a:r>
              <a:rPr lang="en-US" dirty="0" smtClean="0"/>
              <a:t>means computing a color for a pixel. </a:t>
            </a:r>
          </a:p>
          <a:p>
            <a:r>
              <a:rPr lang="en-US" dirty="0" smtClean="0"/>
              <a:t>On modern graphics hardware, this is where your pixel </a:t>
            </a:r>
            <a:r>
              <a:rPr lang="en-US" dirty="0" err="1" smtClean="0"/>
              <a:t>shader</a:t>
            </a:r>
            <a:r>
              <a:rPr lang="en-US" dirty="0" smtClean="0"/>
              <a:t> is executed. </a:t>
            </a:r>
          </a:p>
          <a:p>
            <a:r>
              <a:rPr lang="en-US" dirty="0" smtClean="0"/>
              <a:t>In a basic forward renderer pass where we are actually rendering objects into the frame buffer (as opposed to writing into a shadow map, or doing some other lighting pass), the pixel is typically first lit, and then fogged if necessary.</a:t>
            </a:r>
          </a:p>
          <a:p>
            <a:r>
              <a:rPr lang="en-US" dirty="0" smtClean="0"/>
              <a:t>The output of a pixel </a:t>
            </a:r>
            <a:r>
              <a:rPr lang="en-US" dirty="0" err="1" smtClean="0"/>
              <a:t>shader</a:t>
            </a:r>
            <a:r>
              <a:rPr lang="en-US" dirty="0" smtClean="0"/>
              <a:t> consists of an RGB color and an alpha value that is usually interpreted as the opacity of the pixel.</a:t>
            </a:r>
          </a:p>
          <a:p>
            <a:r>
              <a:rPr lang="en-US" dirty="0" smtClean="0"/>
              <a:t>We will see several examples of pixel </a:t>
            </a:r>
            <a:r>
              <a:rPr lang="en-US" dirty="0" err="1" smtClean="0"/>
              <a:t>shaders</a:t>
            </a:r>
            <a:r>
              <a:rPr lang="en-US" dirty="0" smtClean="0"/>
              <a:t> in a moment.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Pixel Rendering Step 4: Alpha Test</a:t>
            </a:r>
            <a:endParaRPr lang="en-US" dirty="0"/>
          </a:p>
        </p:txBody>
      </p:sp>
      <p:sp>
        <p:nvSpPr>
          <p:cNvPr id="3" name="Content Placeholder 2"/>
          <p:cNvSpPr>
            <a:spLocks noGrp="1"/>
          </p:cNvSpPr>
          <p:nvPr>
            <p:ph idx="1"/>
          </p:nvPr>
        </p:nvSpPr>
        <p:spPr/>
        <p:txBody>
          <a:bodyPr>
            <a:normAutofit lnSpcReduction="10000"/>
          </a:bodyPr>
          <a:lstStyle/>
          <a:p>
            <a:r>
              <a:rPr lang="en-US" dirty="0" smtClean="0"/>
              <a:t>This rejects pixels based on the alpha value of the pixel.</a:t>
            </a:r>
          </a:p>
          <a:p>
            <a:r>
              <a:rPr lang="en-US" dirty="0" smtClean="0"/>
              <a:t>All sorts of different alpha tests can be used, but the most common one is to reject pixels that are “too transparent.”</a:t>
            </a:r>
          </a:p>
          <a:p>
            <a:r>
              <a:rPr lang="en-US" dirty="0" smtClean="0"/>
              <a:t> Although such invisible pixels may not cause any change the frame buffer were we to write them, we do need to reject them so that they don’t cause us to write into the depth buffer.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313</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 Rendering Step 5: Write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If the pixel passes the depth and alpha tests, then the frame buffer and depth buffer is updated.</a:t>
            </a:r>
          </a:p>
          <a:p>
            <a:r>
              <a:rPr lang="en-US" dirty="0" smtClean="0"/>
              <a:t>The depth buffer is updated simply by replacing the old depth value for the pixel with the new one.</a:t>
            </a:r>
          </a:p>
          <a:p>
            <a:r>
              <a:rPr lang="en-US" dirty="0" smtClean="0"/>
              <a:t>The frame buffer update is more complicated. </a:t>
            </a:r>
          </a:p>
          <a:p>
            <a:pPr lvl="1"/>
            <a:r>
              <a:rPr lang="en-US" dirty="0" smtClean="0"/>
              <a:t>If blending is not used, then the new pixel color replaces the old one. </a:t>
            </a:r>
          </a:p>
          <a:p>
            <a:pPr lvl="1"/>
            <a:r>
              <a:rPr lang="en-US" dirty="0" smtClean="0"/>
              <a:t>Otherwise, the new pixel color is blended with the old one, with the relative contributions of the old and new colors controlled by the alpha value. </a:t>
            </a:r>
          </a:p>
          <a:p>
            <a:pPr lvl="1"/>
            <a:r>
              <a:rPr lang="en-US" dirty="0" smtClean="0"/>
              <a:t>Other mathematical operations such as addition, subtraction, and multiplication are also often available, depending on the graphics hardware.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10.11:</a:t>
            </a:r>
            <a:br>
              <a:rPr lang="en-US" sz="2700" dirty="0" smtClean="0"/>
            </a:br>
            <a:r>
              <a:rPr lang="en-US" sz="4000" dirty="0" smtClean="0"/>
              <a:t>Some HLSL Examples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315</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err="1" smtClean="0"/>
              <a:t>Shaders</a:t>
            </a:r>
            <a:r>
              <a:rPr lang="en-US" dirty="0" smtClean="0"/>
              <a:t> in HLSL</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We'll start with a very simple example to get warmed up and demonstrate the basic mechanisms of HLSL for declaring constants and passing interpolated arguments. </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Vertex </a:t>
            </a:r>
            <a:r>
              <a:rPr lang="en-US" dirty="0" err="1" smtClean="0"/>
              <a:t>Shader</a:t>
            </a:r>
            <a:r>
              <a:rPr lang="en-US" dirty="0" smtClean="0"/>
              <a:t> for Decal Rendering</a:t>
            </a:r>
            <a:endParaRPr lang="en-US" dirty="0"/>
          </a:p>
        </p:txBody>
      </p:sp>
      <p:sp>
        <p:nvSpPr>
          <p:cNvPr id="3" name="Content Placeholder 2"/>
          <p:cNvSpPr>
            <a:spLocks noGrp="1"/>
          </p:cNvSpPr>
          <p:nvPr>
            <p:ph idx="1"/>
          </p:nvPr>
        </p:nvSpPr>
        <p:spPr/>
        <p:txBody>
          <a:bodyPr/>
          <a:lstStyle/>
          <a:p>
            <a:r>
              <a:rPr lang="en-US" dirty="0" smtClean="0"/>
              <a:t>Perhaps the simplest type of shading is to just output the color from the texture map directly, without any lighting. </a:t>
            </a:r>
          </a:p>
          <a:p>
            <a:r>
              <a:rPr lang="en-US" dirty="0" smtClean="0"/>
              <a:t>This is sometimes called </a:t>
            </a:r>
            <a:r>
              <a:rPr lang="en-US" i="1" dirty="0" smtClean="0"/>
              <a:t>decal shading</a:t>
            </a:r>
            <a:r>
              <a:rPr lang="en-US" dirty="0" smtClean="0"/>
              <a:t>. </a:t>
            </a:r>
          </a:p>
          <a:p>
            <a:r>
              <a:rPr lang="en-US" dirty="0" smtClean="0"/>
              <a:t>The following vertex </a:t>
            </a:r>
            <a:r>
              <a:rPr lang="en-US" dirty="0" err="1" smtClean="0"/>
              <a:t>shader</a:t>
            </a:r>
            <a:r>
              <a:rPr lang="en-US" dirty="0" smtClean="0"/>
              <a:t> illustrates several of the basic mechanisms of HLSL, as explained by the source comments.</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a:t>
            </a:r>
            <a:endParaRPr lang="en-US" dirty="0"/>
          </a:p>
        </p:txBody>
      </p:sp>
      <p:sp>
        <p:nvSpPr>
          <p:cNvPr id="3" name="Content Placeholder 2"/>
          <p:cNvSpPr>
            <a:spLocks noGrp="1"/>
          </p:cNvSpPr>
          <p:nvPr>
            <p:ph idx="1"/>
          </p:nvPr>
        </p:nvSpPr>
        <p:spPr>
          <a:xfrm>
            <a:off x="457200" y="1600200"/>
            <a:ext cx="8229600" cy="2971800"/>
          </a:xfrm>
        </p:spPr>
        <p:txBody>
          <a:bodyPr>
            <a:normAutofit fontScale="85000" lnSpcReduction="10000"/>
          </a:bodyPr>
          <a:lstStyle/>
          <a:p>
            <a:r>
              <a:rPr lang="en-US" dirty="0" smtClean="0"/>
              <a:t>This </a:t>
            </a:r>
            <a:r>
              <a:rPr lang="en-US" b="1" dirty="0" err="1" smtClean="0">
                <a:solidFill>
                  <a:srgbClr val="0070C0"/>
                </a:solidFill>
              </a:rPr>
              <a:t>struct</a:t>
            </a:r>
            <a:r>
              <a:rPr lang="en-US" dirty="0" smtClean="0"/>
              <a:t> declares the inputs we receive from the mesh.</a:t>
            </a:r>
          </a:p>
          <a:p>
            <a:r>
              <a:rPr lang="en-US" dirty="0" smtClean="0"/>
              <a:t>Note that the order here is not important.  Inputs are identified by their </a:t>
            </a:r>
            <a:r>
              <a:rPr lang="en-US" i="1" dirty="0" smtClean="0"/>
              <a:t>semantic</a:t>
            </a:r>
            <a:r>
              <a:rPr lang="en-US" dirty="0" smtClean="0"/>
              <a:t>, which is the thing on the right after the colon.</a:t>
            </a:r>
          </a:p>
          <a:p>
            <a:r>
              <a:rPr lang="en-US" dirty="0" smtClean="0"/>
              <a:t>When sending the vertex list to the renderer, we must specify the semantic of each vertex element.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318</a:t>
            </a:fld>
            <a:endParaRPr lang="en-US" dirty="0"/>
          </a:p>
        </p:txBody>
      </p:sp>
      <p:pic>
        <p:nvPicPr>
          <p:cNvPr id="259074" name="Picture 2"/>
          <p:cNvPicPr>
            <a:picLocks noChangeAspect="1" noChangeArrowheads="1"/>
          </p:cNvPicPr>
          <p:nvPr/>
        </p:nvPicPr>
        <p:blipFill>
          <a:blip r:embed="rId2" cstate="print"/>
          <a:srcRect/>
          <a:stretch>
            <a:fillRect/>
          </a:stretch>
        </p:blipFill>
        <p:spPr bwMode="auto">
          <a:xfrm>
            <a:off x="838200" y="4648200"/>
            <a:ext cx="7505700" cy="942975"/>
          </a:xfrm>
          <a:prstGeom prst="rect">
            <a:avLst/>
          </a:prstGeom>
          <a:noFill/>
          <a:ln w="9525">
            <a:noFill/>
            <a:miter lim="800000"/>
            <a:headEnd/>
            <a:tailEnd/>
          </a:ln>
          <a:effectLst>
            <a:outerShdw blurRad="2540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idx="1"/>
          </p:nvPr>
        </p:nvSpPr>
        <p:spPr>
          <a:xfrm>
            <a:off x="457200" y="1600201"/>
            <a:ext cx="8229600" cy="1524000"/>
          </a:xfrm>
        </p:spPr>
        <p:txBody>
          <a:bodyPr>
            <a:normAutofit lnSpcReduction="10000"/>
          </a:bodyPr>
          <a:lstStyle/>
          <a:p>
            <a:pPr marL="0" indent="0">
              <a:buNone/>
            </a:pPr>
            <a:r>
              <a:rPr lang="en-US" dirty="0" smtClean="0"/>
              <a:t>This is the data we will output from our vertex </a:t>
            </a:r>
            <a:r>
              <a:rPr lang="en-US" dirty="0" err="1" smtClean="0"/>
              <a:t>shader</a:t>
            </a:r>
            <a:r>
              <a:rPr lang="en-US" dirty="0" smtClean="0"/>
              <a:t>.  These are matched up with the pixel </a:t>
            </a:r>
            <a:r>
              <a:rPr lang="en-US" dirty="0" err="1" smtClean="0"/>
              <a:t>shader</a:t>
            </a:r>
            <a:r>
              <a:rPr lang="en-US" dirty="0" smtClean="0"/>
              <a:t> inputs based on the semantic.</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319</a:t>
            </a:fld>
            <a:endParaRPr lang="en-US" dirty="0"/>
          </a:p>
        </p:txBody>
      </p:sp>
      <p:pic>
        <p:nvPicPr>
          <p:cNvPr id="260098" name="Picture 2"/>
          <p:cNvPicPr>
            <a:picLocks noChangeAspect="1" noChangeArrowheads="1"/>
          </p:cNvPicPr>
          <p:nvPr/>
        </p:nvPicPr>
        <p:blipFill>
          <a:blip r:embed="rId2" cstate="print"/>
          <a:srcRect/>
          <a:stretch>
            <a:fillRect/>
          </a:stretch>
        </p:blipFill>
        <p:spPr bwMode="auto">
          <a:xfrm>
            <a:off x="990600" y="3048000"/>
            <a:ext cx="6934200" cy="942975"/>
          </a:xfrm>
          <a:prstGeom prst="rect">
            <a:avLst/>
          </a:prstGeom>
          <a:noFill/>
          <a:ln w="9525">
            <a:noFill/>
            <a:miter lim="800000"/>
            <a:headEnd/>
            <a:tailEnd/>
          </a:ln>
          <a:effectLst>
            <a:outerShdw blurRad="190500" dist="38100" dir="2700000" sx="102000" sy="102000" algn="tl" rotWithShape="0">
              <a:prstClr val="black">
                <a:alpha val="40000"/>
              </a:prstClr>
            </a:outerShdw>
          </a:effectLst>
        </p:spPr>
      </p:pic>
      <p:sp>
        <p:nvSpPr>
          <p:cNvPr id="8" name="Content Placeholder 2"/>
          <p:cNvSpPr txBox="1">
            <a:spLocks/>
          </p:cNvSpPr>
          <p:nvPr/>
        </p:nvSpPr>
        <p:spPr>
          <a:xfrm>
            <a:off x="381000" y="4114800"/>
            <a:ext cx="8229600" cy="1142999"/>
          </a:xfrm>
          <a:prstGeom prst="rect">
            <a:avLst/>
          </a:prstGeom>
        </p:spPr>
        <p:txBody>
          <a:bodyPr vert="horz" lIns="91440" tIns="45720" rIns="91440" bIns="45720" rtlCol="0">
            <a:normAutofit fontScale="92500"/>
          </a:bodyPr>
          <a:lstStyle/>
          <a:p>
            <a:pPr marR="0" lvl="0" algn="l" defTabSz="914400" rtl="0" eaLnBrk="1" fontAlgn="auto" latinLnBrk="0" hangingPunct="1">
              <a:lnSpc>
                <a:spcPct val="100000"/>
              </a:lnSpc>
              <a:spcBef>
                <a:spcPct val="20000"/>
              </a:spcBef>
              <a:spcAft>
                <a:spcPts val="0"/>
              </a:spcAft>
              <a:buClrTx/>
              <a:buSzTx/>
              <a:tabLst/>
              <a:defRPr/>
            </a:pPr>
            <a:r>
              <a:rPr lang="en-US" sz="3200" dirty="0" smtClean="0"/>
              <a:t>Here we declare a global variable, a </a:t>
            </a:r>
            <a:r>
              <a:rPr lang="en-US" sz="3200" dirty="0" err="1" smtClean="0"/>
              <a:t>shader</a:t>
            </a:r>
            <a:r>
              <a:rPr lang="en-US" sz="3200" dirty="0" smtClean="0"/>
              <a:t> constant that holds the </a:t>
            </a:r>
            <a:r>
              <a:rPr lang="en-US" sz="3200" dirty="0" err="1" smtClean="0"/>
              <a:t>model→clip</a:t>
            </a:r>
            <a:r>
              <a:rPr lang="en-US" sz="3200" dirty="0" smtClean="0"/>
              <a:t> transform matrix.</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260099" name="Picture 3"/>
          <p:cNvPicPr>
            <a:picLocks noChangeAspect="1" noChangeArrowheads="1"/>
          </p:cNvPicPr>
          <p:nvPr/>
        </p:nvPicPr>
        <p:blipFill>
          <a:blip r:embed="rId3" cstate="print"/>
          <a:srcRect/>
          <a:stretch>
            <a:fillRect/>
          </a:stretch>
        </p:blipFill>
        <p:spPr bwMode="auto">
          <a:xfrm>
            <a:off x="1981200" y="5257800"/>
            <a:ext cx="5029200" cy="368300"/>
          </a:xfrm>
          <a:prstGeom prst="rect">
            <a:avLst/>
          </a:prstGeom>
          <a:noFill/>
          <a:ln w="9525">
            <a:noFill/>
            <a:miter lim="800000"/>
            <a:headEnd/>
            <a:tailEnd/>
          </a:ln>
          <a:effectLst>
            <a:outerShdw blurRad="1524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Camera Properties</a:t>
            </a:r>
          </a:p>
        </p:txBody>
      </p:sp>
      <p:sp>
        <p:nvSpPr>
          <p:cNvPr id="29699" name="Rectangle 3"/>
          <p:cNvSpPr>
            <a:spLocks noGrp="1" noChangeArrowheads="1"/>
          </p:cNvSpPr>
          <p:nvPr>
            <p:ph idx="1"/>
          </p:nvPr>
        </p:nvSpPr>
        <p:spPr/>
        <p:txBody>
          <a:bodyPr/>
          <a:lstStyle/>
          <a:p>
            <a:r>
              <a:rPr lang="en-US" dirty="0"/>
              <a:t>Position</a:t>
            </a:r>
          </a:p>
          <a:p>
            <a:r>
              <a:rPr lang="en-US" dirty="0"/>
              <a:t>Orientation</a:t>
            </a:r>
          </a:p>
          <a:p>
            <a:r>
              <a:rPr lang="en-US" dirty="0"/>
              <a:t>Field of view</a:t>
            </a:r>
          </a:p>
          <a:p>
            <a:r>
              <a:rPr lang="en-US" dirty="0"/>
              <a:t>Zoom</a:t>
            </a:r>
          </a:p>
          <a:p>
            <a:r>
              <a:rPr lang="en-US" dirty="0"/>
              <a:t>Actually, the last two are interrelated.</a:t>
            </a:r>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64C41A38-A1E1-4438-AB45-688A4A370A2C}" type="slidenum">
              <a:rPr lang="en-US"/>
              <a:pPr/>
              <a:t>32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Body of Vertex </a:t>
            </a:r>
            <a:r>
              <a:rPr lang="en-US" dirty="0" err="1" smtClean="0"/>
              <a:t>Shader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320</a:t>
            </a:fld>
            <a:endParaRPr lang="en-US" dirty="0"/>
          </a:p>
        </p:txBody>
      </p:sp>
      <p:pic>
        <p:nvPicPr>
          <p:cNvPr id="7" name="Picture 2"/>
          <p:cNvPicPr>
            <a:picLocks noChangeAspect="1" noChangeArrowheads="1"/>
          </p:cNvPicPr>
          <p:nvPr/>
        </p:nvPicPr>
        <p:blipFill>
          <a:blip r:embed="rId2" cstate="print"/>
          <a:srcRect/>
          <a:stretch>
            <a:fillRect/>
          </a:stretch>
        </p:blipFill>
        <p:spPr bwMode="auto">
          <a:xfrm>
            <a:off x="228600" y="2057400"/>
            <a:ext cx="8667750" cy="3245796"/>
          </a:xfrm>
          <a:prstGeom prst="rect">
            <a:avLst/>
          </a:prstGeom>
          <a:noFill/>
          <a:ln w="9525">
            <a:noFill/>
            <a:miter lim="800000"/>
            <a:headEnd/>
            <a:tailEnd/>
          </a:ln>
          <a:effectLst>
            <a:outerShdw blurRad="4064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 </a:t>
            </a:r>
            <a:r>
              <a:rPr lang="en-US" dirty="0" err="1" smtClean="0"/>
              <a:t>Shader</a:t>
            </a:r>
            <a:r>
              <a:rPr lang="en-US" dirty="0" smtClean="0"/>
              <a:t> for Decal Rendering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vertex </a:t>
            </a:r>
            <a:r>
              <a:rPr lang="en-US" dirty="0" err="1" smtClean="0"/>
              <a:t>shader</a:t>
            </a:r>
            <a:r>
              <a:rPr lang="en-US" dirty="0" smtClean="0"/>
              <a:t> like this could be </a:t>
            </a:r>
            <a:r>
              <a:rPr lang="en-US" dirty="0" err="1" smtClean="0"/>
              <a:t>be</a:t>
            </a:r>
            <a:r>
              <a:rPr lang="en-US" dirty="0" smtClean="0"/>
              <a:t> used with the following pixel </a:t>
            </a:r>
            <a:r>
              <a:rPr lang="en-US" dirty="0" err="1" smtClean="0"/>
              <a:t>shader</a:t>
            </a:r>
            <a:r>
              <a:rPr lang="en-US" dirty="0" smtClean="0"/>
              <a:t>, which actually does the decal shading. </a:t>
            </a:r>
          </a:p>
          <a:p>
            <a:r>
              <a:rPr lang="en-US" dirty="0" smtClean="0"/>
              <a:t>However, to make things interesting and demonstrate that pixel </a:t>
            </a:r>
            <a:r>
              <a:rPr lang="en-US" dirty="0" err="1" smtClean="0"/>
              <a:t>shader</a:t>
            </a:r>
            <a:r>
              <a:rPr lang="en-US" dirty="0" smtClean="0"/>
              <a:t> constants work the same as vertex </a:t>
            </a:r>
            <a:r>
              <a:rPr lang="en-US" dirty="0" err="1" smtClean="0"/>
              <a:t>shader</a:t>
            </a:r>
            <a:r>
              <a:rPr lang="en-US" dirty="0" smtClean="0"/>
              <a:t> constants, we've added a global constant color, which we consider to be part of the global render context.</a:t>
            </a:r>
          </a:p>
          <a:p>
            <a:r>
              <a:rPr lang="en-US" dirty="0" smtClean="0"/>
              <a:t>We have found it very useful to have a constant like this, which modulates the color and opacity of every rendered primitive.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Inputs and Global Variable</a:t>
            </a:r>
            <a:endParaRPr lang="en-US" dirty="0"/>
          </a:p>
        </p:txBody>
      </p:sp>
      <p:sp>
        <p:nvSpPr>
          <p:cNvPr id="3" name="Content Placeholder 2"/>
          <p:cNvSpPr>
            <a:spLocks noGrp="1"/>
          </p:cNvSpPr>
          <p:nvPr>
            <p:ph idx="1"/>
          </p:nvPr>
        </p:nvSpPr>
        <p:spPr>
          <a:xfrm>
            <a:off x="457200" y="1600201"/>
            <a:ext cx="8229600" cy="1066799"/>
          </a:xfrm>
        </p:spPr>
        <p:txBody>
          <a:bodyPr>
            <a:normAutofit fontScale="77500" lnSpcReduction="20000"/>
          </a:bodyPr>
          <a:lstStyle/>
          <a:p>
            <a:pPr marL="0" indent="0">
              <a:buNone/>
            </a:pPr>
            <a:r>
              <a:rPr lang="en-US" dirty="0" smtClean="0"/>
              <a:t>This </a:t>
            </a:r>
            <a:r>
              <a:rPr lang="en-US" b="1" dirty="0" err="1" smtClean="0">
                <a:solidFill>
                  <a:srgbClr val="0070C0"/>
                </a:solidFill>
              </a:rPr>
              <a:t>struct</a:t>
            </a:r>
            <a:r>
              <a:rPr lang="en-US" dirty="0" smtClean="0"/>
              <a:t> declares the interpolated inputs we receive from the </a:t>
            </a:r>
            <a:r>
              <a:rPr lang="en-US" dirty="0" err="1" smtClean="0"/>
              <a:t>rasterizer</a:t>
            </a:r>
            <a:r>
              <a:rPr lang="en-US" dirty="0" smtClean="0"/>
              <a:t>.  They will usually match the vertex outputs exactly, except that we often leave off the clip-space position.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322</a:t>
            </a:fld>
            <a:endParaRPr lang="en-US" dirty="0"/>
          </a:p>
        </p:txBody>
      </p:sp>
      <p:pic>
        <p:nvPicPr>
          <p:cNvPr id="261122" name="Picture 2"/>
          <p:cNvPicPr>
            <a:picLocks noChangeAspect="1" noChangeArrowheads="1"/>
          </p:cNvPicPr>
          <p:nvPr/>
        </p:nvPicPr>
        <p:blipFill>
          <a:blip r:embed="rId2" cstate="print"/>
          <a:srcRect/>
          <a:stretch>
            <a:fillRect/>
          </a:stretch>
        </p:blipFill>
        <p:spPr bwMode="auto">
          <a:xfrm>
            <a:off x="381000" y="2667000"/>
            <a:ext cx="8494713" cy="977900"/>
          </a:xfrm>
          <a:prstGeom prst="rect">
            <a:avLst/>
          </a:prstGeom>
          <a:noFill/>
          <a:ln w="9525">
            <a:noFill/>
            <a:miter lim="800000"/>
            <a:headEnd/>
            <a:tailEnd/>
          </a:ln>
          <a:effectLst>
            <a:outerShdw blurRad="330200" dist="38100" dir="2700000" sx="101000" sy="101000" algn="tl" rotWithShape="0">
              <a:prstClr val="black">
                <a:alpha val="40000"/>
              </a:prstClr>
            </a:outerShdw>
          </a:effectLst>
        </p:spPr>
      </p:pic>
      <p:sp>
        <p:nvSpPr>
          <p:cNvPr id="8" name="Content Placeholder 2"/>
          <p:cNvSpPr txBox="1">
            <a:spLocks/>
          </p:cNvSpPr>
          <p:nvPr/>
        </p:nvSpPr>
        <p:spPr>
          <a:xfrm>
            <a:off x="457200" y="3733800"/>
            <a:ext cx="8229600" cy="1981199"/>
          </a:xfrm>
          <a:prstGeom prst="rect">
            <a:avLst/>
          </a:prstGeom>
        </p:spPr>
        <p:txBody>
          <a:bodyPr vert="horz" lIns="91440" tIns="45720" rIns="91440" bIns="45720" rtlCol="0">
            <a:normAutofit fontScale="77500" lnSpcReduction="20000"/>
          </a:bodyPr>
          <a:lstStyle/>
          <a:p>
            <a:pPr lvl="0">
              <a:spcBef>
                <a:spcPct val="20000"/>
              </a:spcBef>
            </a:pPr>
            <a:r>
              <a:rPr lang="en-US" sz="3200" dirty="0" smtClean="0"/>
              <a:t>Here, just to show how a pixel </a:t>
            </a:r>
            <a:r>
              <a:rPr lang="en-US" sz="3200" dirty="0" err="1" smtClean="0"/>
              <a:t>shader</a:t>
            </a:r>
            <a:r>
              <a:rPr lang="en-US" sz="3200" dirty="0" smtClean="0"/>
              <a:t> constant works, we declare a global constant color.  The output of our </a:t>
            </a:r>
            <a:r>
              <a:rPr lang="en-US" sz="3200" dirty="0" err="1" smtClean="0"/>
              <a:t>shader</a:t>
            </a:r>
            <a:r>
              <a:rPr lang="en-US" sz="3200" dirty="0" smtClean="0"/>
              <a:t> is multiplied by this RGBA value.  One of the most common reasons to have such a constant is to add an opacity setting into the render context, but it's very handy to have a full RGBA constant color.</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261123" name="Picture 3"/>
          <p:cNvPicPr>
            <a:picLocks noChangeAspect="1" noChangeArrowheads="1"/>
          </p:cNvPicPr>
          <p:nvPr/>
        </p:nvPicPr>
        <p:blipFill>
          <a:blip r:embed="rId3" cstate="print"/>
          <a:srcRect/>
          <a:stretch>
            <a:fillRect/>
          </a:stretch>
        </p:blipFill>
        <p:spPr bwMode="auto">
          <a:xfrm>
            <a:off x="2057400" y="5638800"/>
            <a:ext cx="4991100" cy="342900"/>
          </a:xfrm>
          <a:prstGeom prst="rect">
            <a:avLst/>
          </a:prstGeom>
          <a:noFill/>
          <a:ln w="9525">
            <a:noFill/>
            <a:miter lim="800000"/>
            <a:headEnd/>
            <a:tailEnd/>
          </a:ln>
          <a:effectLst>
            <a:outerShdw blurRad="1778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Lookup Variable</a:t>
            </a:r>
            <a:endParaRPr lang="en-US" dirty="0"/>
          </a:p>
        </p:txBody>
      </p:sp>
      <p:sp>
        <p:nvSpPr>
          <p:cNvPr id="3" name="Content Placeholder 2"/>
          <p:cNvSpPr>
            <a:spLocks noGrp="1"/>
          </p:cNvSpPr>
          <p:nvPr>
            <p:ph idx="1"/>
          </p:nvPr>
        </p:nvSpPr>
        <p:spPr>
          <a:xfrm>
            <a:off x="457200" y="1600201"/>
            <a:ext cx="8229600" cy="2971800"/>
          </a:xfrm>
        </p:spPr>
        <p:txBody>
          <a:bodyPr>
            <a:normAutofit lnSpcReduction="10000"/>
          </a:bodyPr>
          <a:lstStyle/>
          <a:p>
            <a:pPr marL="0" indent="0">
              <a:buNone/>
            </a:pPr>
            <a:r>
              <a:rPr lang="en-US" dirty="0" smtClean="0"/>
              <a:t>We are going to do a texture lookup.  Here we declare a variable to refer to this texture, and annotate it with sufficient information so that our rendering code can select the appropriate texture into the rendering context before drawing primitives.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323</a:t>
            </a:fld>
            <a:endParaRPr lang="en-US" dirty="0"/>
          </a:p>
        </p:txBody>
      </p:sp>
      <p:pic>
        <p:nvPicPr>
          <p:cNvPr id="262146" name="Picture 2"/>
          <p:cNvPicPr>
            <a:picLocks noChangeAspect="1" noChangeArrowheads="1"/>
          </p:cNvPicPr>
          <p:nvPr/>
        </p:nvPicPr>
        <p:blipFill>
          <a:blip r:embed="rId2" cstate="print"/>
          <a:srcRect/>
          <a:stretch>
            <a:fillRect/>
          </a:stretch>
        </p:blipFill>
        <p:spPr bwMode="auto">
          <a:xfrm>
            <a:off x="2667000" y="4572000"/>
            <a:ext cx="3632200" cy="355600"/>
          </a:xfrm>
          <a:prstGeom prst="rect">
            <a:avLst/>
          </a:prstGeom>
          <a:noFill/>
          <a:ln w="9525">
            <a:noFill/>
            <a:miter lim="800000"/>
            <a:headEnd/>
            <a:tailEnd/>
          </a:ln>
          <a:effectLst>
            <a:outerShdw blurRad="2540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Body of Pixel </a:t>
            </a:r>
            <a:r>
              <a:rPr lang="en-US" dirty="0" err="1" smtClean="0"/>
              <a:t>Shader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324</a:t>
            </a:fld>
            <a:endParaRPr lang="en-US" dirty="0"/>
          </a:p>
        </p:txBody>
      </p:sp>
      <p:pic>
        <p:nvPicPr>
          <p:cNvPr id="7" name="Picture 2"/>
          <p:cNvPicPr>
            <a:picLocks noChangeAspect="1" noChangeArrowheads="1"/>
          </p:cNvPicPr>
          <p:nvPr/>
        </p:nvPicPr>
        <p:blipFill>
          <a:blip r:embed="rId2" cstate="print"/>
          <a:srcRect/>
          <a:stretch>
            <a:fillRect/>
          </a:stretch>
        </p:blipFill>
        <p:spPr bwMode="auto">
          <a:xfrm>
            <a:off x="304800" y="1981200"/>
            <a:ext cx="8609772" cy="2514600"/>
          </a:xfrm>
          <a:prstGeom prst="rect">
            <a:avLst/>
          </a:prstGeom>
          <a:noFill/>
          <a:ln w="9525">
            <a:noFill/>
            <a:miter lim="800000"/>
            <a:headEnd/>
            <a:tailEnd/>
          </a:ln>
          <a:effectLst>
            <a:outerShdw blurRad="2540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Parameters</a:t>
            </a:r>
            <a:endParaRPr lang="en-US" dirty="0"/>
          </a:p>
        </p:txBody>
      </p:sp>
      <p:sp>
        <p:nvSpPr>
          <p:cNvPr id="3" name="Content Placeholder 2"/>
          <p:cNvSpPr>
            <a:spLocks noGrp="1"/>
          </p:cNvSpPr>
          <p:nvPr>
            <p:ph idx="1"/>
          </p:nvPr>
        </p:nvSpPr>
        <p:spPr/>
        <p:txBody>
          <a:bodyPr>
            <a:normAutofit fontScale="92500"/>
          </a:bodyPr>
          <a:lstStyle/>
          <a:p>
            <a:r>
              <a:rPr lang="en-US" dirty="0" smtClean="0"/>
              <a:t>Clearly, the higher level code must supply the </a:t>
            </a:r>
            <a:r>
              <a:rPr lang="en-US" dirty="0" err="1" smtClean="0"/>
              <a:t>shader</a:t>
            </a:r>
            <a:r>
              <a:rPr lang="en-US" dirty="0" smtClean="0"/>
              <a:t> constants and the primitive data properly. </a:t>
            </a:r>
          </a:p>
          <a:p>
            <a:r>
              <a:rPr lang="en-US" dirty="0" smtClean="0"/>
              <a:t>The simplest way to match up a </a:t>
            </a:r>
            <a:r>
              <a:rPr lang="en-US" dirty="0" err="1" smtClean="0"/>
              <a:t>shader</a:t>
            </a:r>
            <a:r>
              <a:rPr lang="en-US" dirty="0" smtClean="0"/>
              <a:t> constant with the higher level code is to specifically assign a register number to a constant using special HLSL variable declaration syntax</a:t>
            </a:r>
          </a:p>
          <a:p>
            <a:r>
              <a:rPr lang="en-US" dirty="0" smtClean="0"/>
              <a:t>There are subtler techniques, such as locating constants by name.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Per-Pixel Lighting</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Now let's look at a simple example that actually does some lighting calculations.</a:t>
            </a:r>
          </a:p>
          <a:p>
            <a:r>
              <a:rPr lang="en-US" dirty="0" smtClean="0"/>
              <a:t>We'll start with basic per-pixel lighting. </a:t>
            </a:r>
          </a:p>
          <a:p>
            <a:r>
              <a:rPr lang="en-US" dirty="0" smtClean="0"/>
              <a:t>This example illustrates the basic </a:t>
            </a:r>
            <a:r>
              <a:rPr lang="en-US" dirty="0" err="1" smtClean="0"/>
              <a:t>Phong</a:t>
            </a:r>
            <a:r>
              <a:rPr lang="en-US" dirty="0" smtClean="0"/>
              <a:t> shading technique of interpolating the normal across the face and evaluating the full lighting equation per-pixel.</a:t>
            </a:r>
          </a:p>
          <a:p>
            <a:r>
              <a:rPr lang="en-US" dirty="0" smtClean="0"/>
              <a:t>All of our lighting examples will use the standard </a:t>
            </a:r>
            <a:r>
              <a:rPr lang="en-US" dirty="0" err="1" smtClean="0"/>
              <a:t>Blinn-Phong</a:t>
            </a:r>
            <a:r>
              <a:rPr lang="en-US" dirty="0" smtClean="0"/>
              <a:t> lighting equation. </a:t>
            </a:r>
          </a:p>
          <a:p>
            <a:r>
              <a:rPr lang="en-US" dirty="0" smtClean="0"/>
              <a:t>In this example (and most of the later examples) the lighting environment consists of a single </a:t>
            </a:r>
            <a:r>
              <a:rPr lang="en-US" dirty="0" err="1" smtClean="0"/>
              <a:t>omni</a:t>
            </a:r>
            <a:r>
              <a:rPr lang="en-US" dirty="0" smtClean="0"/>
              <a:t> light plus a constant ambient.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543800" cy="1189038"/>
          </a:xfrm>
        </p:spPr>
        <p:txBody>
          <a:bodyPr>
            <a:normAutofit/>
          </a:bodyPr>
          <a:lstStyle/>
          <a:p>
            <a:r>
              <a:rPr lang="en-US" sz="3000" dirty="0" smtClean="0"/>
              <a:t>Per Pixel Lighting 1: </a:t>
            </a:r>
            <a:r>
              <a:rPr lang="en-US" sz="4000" dirty="0" smtClean="0"/>
              <a:t/>
            </a:r>
            <a:br>
              <a:rPr lang="en-US" sz="4000" dirty="0" smtClean="0"/>
            </a:br>
            <a:r>
              <a:rPr lang="en-US" dirty="0" smtClean="0"/>
              <a:t>Vertex </a:t>
            </a:r>
            <a:r>
              <a:rPr lang="en-US" dirty="0" err="1" smtClean="0"/>
              <a:t>Shader</a:t>
            </a:r>
            <a:endParaRPr lang="en-US" dirty="0"/>
          </a:p>
        </p:txBody>
      </p:sp>
      <p:sp>
        <p:nvSpPr>
          <p:cNvPr id="3" name="Content Placeholder 2"/>
          <p:cNvSpPr>
            <a:spLocks noGrp="1"/>
          </p:cNvSpPr>
          <p:nvPr>
            <p:ph idx="1"/>
          </p:nvPr>
        </p:nvSpPr>
        <p:spPr>
          <a:xfrm>
            <a:off x="457200" y="1600201"/>
            <a:ext cx="8229600" cy="2209800"/>
          </a:xfrm>
        </p:spPr>
        <p:txBody>
          <a:bodyPr/>
          <a:lstStyle/>
          <a:p>
            <a:pPr marL="0" indent="0">
              <a:buNone/>
            </a:pPr>
            <a:r>
              <a:rPr lang="en-US" dirty="0" smtClean="0"/>
              <a:t>For the first example, we will do all of the work in the pixel </a:t>
            </a:r>
            <a:r>
              <a:rPr lang="en-US" dirty="0" err="1" smtClean="0"/>
              <a:t>shader</a:t>
            </a:r>
            <a:r>
              <a:rPr lang="en-US" dirty="0" smtClean="0"/>
              <a:t>. In this case, the vertex </a:t>
            </a:r>
            <a:r>
              <a:rPr lang="en-US" dirty="0" err="1" smtClean="0"/>
              <a:t>shader</a:t>
            </a:r>
            <a:r>
              <a:rPr lang="en-US" dirty="0" smtClean="0"/>
              <a:t> is fairly trivial. It just needs to pass through the inputs to the pixel </a:t>
            </a:r>
            <a:r>
              <a:rPr lang="en-US" dirty="0" err="1" smtClean="0"/>
              <a:t>shader</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327</a:t>
            </a:fld>
            <a:endParaRPr lang="en-US" dirty="0"/>
          </a:p>
        </p:txBody>
      </p:sp>
      <p:pic>
        <p:nvPicPr>
          <p:cNvPr id="263170" name="Picture 2"/>
          <p:cNvPicPr>
            <a:picLocks noChangeAspect="1" noChangeArrowheads="1"/>
          </p:cNvPicPr>
          <p:nvPr/>
        </p:nvPicPr>
        <p:blipFill>
          <a:blip r:embed="rId2" cstate="print"/>
          <a:srcRect/>
          <a:stretch>
            <a:fillRect/>
          </a:stretch>
        </p:blipFill>
        <p:spPr bwMode="auto">
          <a:xfrm>
            <a:off x="533400" y="3962400"/>
            <a:ext cx="8096250" cy="1476375"/>
          </a:xfrm>
          <a:prstGeom prst="rect">
            <a:avLst/>
          </a:prstGeom>
          <a:noFill/>
          <a:ln w="9525">
            <a:noFill/>
            <a:miter lim="800000"/>
            <a:headEnd/>
            <a:tailEnd/>
          </a:ln>
          <a:effectLst>
            <a:outerShdw blurRad="1905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Per Pixel Lighting 1: </a:t>
            </a:r>
            <a:r>
              <a:rPr lang="en-US" sz="4000" dirty="0" smtClean="0"/>
              <a:t/>
            </a:r>
            <a:br>
              <a:rPr lang="en-US" sz="4000" dirty="0" smtClean="0"/>
            </a:br>
            <a:r>
              <a:rPr lang="en-US" dirty="0" smtClean="0"/>
              <a:t>Vertex </a:t>
            </a:r>
            <a:r>
              <a:rPr lang="en-US" dirty="0" err="1" smtClean="0"/>
              <a:t>Shader</a:t>
            </a:r>
            <a:r>
              <a:rPr lang="en-US" dirty="0" smtClean="0"/>
              <a:t> Output</a:t>
            </a:r>
            <a:endParaRPr lang="en-US" dirty="0"/>
          </a:p>
        </p:txBody>
      </p:sp>
      <p:sp>
        <p:nvSpPr>
          <p:cNvPr id="3" name="Content Placeholder 2"/>
          <p:cNvSpPr>
            <a:spLocks noGrp="1"/>
          </p:cNvSpPr>
          <p:nvPr>
            <p:ph idx="1"/>
          </p:nvPr>
        </p:nvSpPr>
        <p:spPr>
          <a:xfrm>
            <a:off x="457200" y="1600200"/>
            <a:ext cx="8229600" cy="2590800"/>
          </a:xfrm>
        </p:spPr>
        <p:txBody>
          <a:bodyPr>
            <a:normAutofit fontScale="85000" lnSpcReduction="20000"/>
          </a:bodyPr>
          <a:lstStyle/>
          <a:p>
            <a:r>
              <a:rPr lang="en-US" dirty="0" smtClean="0"/>
              <a:t>Note that with the exception of the output position, which is output under the POSITION </a:t>
            </a:r>
            <a:r>
              <a:rPr lang="en-US" dirty="0" err="1" smtClean="0"/>
              <a:t>sematic</a:t>
            </a:r>
            <a:r>
              <a:rPr lang="en-US" dirty="0" smtClean="0"/>
              <a:t>, all others go under the </a:t>
            </a:r>
            <a:r>
              <a:rPr lang="en-US" dirty="0" err="1" smtClean="0"/>
              <a:t>TEXCOORDx</a:t>
            </a:r>
            <a:r>
              <a:rPr lang="en-US" dirty="0" smtClean="0"/>
              <a:t> semantic.  </a:t>
            </a:r>
          </a:p>
          <a:p>
            <a:r>
              <a:rPr lang="en-US" dirty="0" smtClean="0"/>
              <a:t>Despite its name, this semantic is actually used for pretty much </a:t>
            </a:r>
            <a:r>
              <a:rPr lang="en-US" i="1" dirty="0" smtClean="0"/>
              <a:t>any</a:t>
            </a:r>
            <a:r>
              <a:rPr lang="en-US" dirty="0" smtClean="0"/>
              <a:t> interpolated vector value up to 4D that we want to pass to the pixel </a:t>
            </a:r>
            <a:r>
              <a:rPr lang="en-US" dirty="0" err="1" smtClean="0"/>
              <a:t>shader</a:t>
            </a:r>
            <a:r>
              <a:rPr lang="en-US" dirty="0" smtClean="0"/>
              <a:t>, not just texture coordinates.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328</a:t>
            </a:fld>
            <a:endParaRPr lang="en-US" dirty="0"/>
          </a:p>
        </p:txBody>
      </p:sp>
      <p:pic>
        <p:nvPicPr>
          <p:cNvPr id="264194" name="Picture 2"/>
          <p:cNvPicPr>
            <a:picLocks noChangeAspect="1" noChangeArrowheads="1"/>
          </p:cNvPicPr>
          <p:nvPr/>
        </p:nvPicPr>
        <p:blipFill>
          <a:blip r:embed="rId2" cstate="print"/>
          <a:srcRect/>
          <a:stretch>
            <a:fillRect/>
          </a:stretch>
        </p:blipFill>
        <p:spPr bwMode="auto">
          <a:xfrm>
            <a:off x="457200" y="4267200"/>
            <a:ext cx="8334375" cy="1514475"/>
          </a:xfrm>
          <a:prstGeom prst="rect">
            <a:avLst/>
          </a:prstGeom>
          <a:noFill/>
          <a:ln w="9525">
            <a:noFill/>
            <a:miter lim="800000"/>
            <a:headEnd/>
            <a:tailEnd/>
          </a:ln>
          <a:effectLst>
            <a:outerShdw blurRad="1524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Per Pixel Lighting 1: </a:t>
            </a:r>
            <a:r>
              <a:rPr lang="en-US" sz="4000" dirty="0" smtClean="0"/>
              <a:t/>
            </a:r>
            <a:br>
              <a:rPr lang="en-US" sz="4000" dirty="0" smtClean="0"/>
            </a:br>
            <a:r>
              <a:rPr lang="en-US" dirty="0" smtClean="0"/>
              <a:t>Body of Vertex </a:t>
            </a:r>
            <a:r>
              <a:rPr lang="en-US" dirty="0" err="1" smtClean="0"/>
              <a:t>Shader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329</a:t>
            </a:fld>
            <a:endParaRPr lang="en-US" dirty="0"/>
          </a:p>
        </p:txBody>
      </p:sp>
      <p:pic>
        <p:nvPicPr>
          <p:cNvPr id="265218" name="Picture 2"/>
          <p:cNvPicPr>
            <a:picLocks noChangeAspect="1" noChangeArrowheads="1"/>
          </p:cNvPicPr>
          <p:nvPr/>
        </p:nvPicPr>
        <p:blipFill>
          <a:blip r:embed="rId2" cstate="print"/>
          <a:srcRect/>
          <a:stretch>
            <a:fillRect/>
          </a:stretch>
        </p:blipFill>
        <p:spPr bwMode="auto">
          <a:xfrm>
            <a:off x="990600" y="1676400"/>
            <a:ext cx="7181850" cy="4095750"/>
          </a:xfrm>
          <a:prstGeom prst="rect">
            <a:avLst/>
          </a:prstGeom>
          <a:noFill/>
          <a:ln w="9525">
            <a:noFill/>
            <a:miter lim="800000"/>
            <a:headEnd/>
            <a:tailEnd/>
          </a:ln>
          <a:effectLst>
            <a:outerShdw blurRad="4699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Documents and Settings\ian\My Documents\classes\2003\Spring\4330\Notes\Graphics\field_of_view.jpg"/>
          <p:cNvPicPr>
            <a:picLocks noChangeAspect="1" noChangeArrowheads="1"/>
          </p:cNvPicPr>
          <p:nvPr/>
        </p:nvPicPr>
        <p:blipFill>
          <a:blip r:embed="rId2" cstate="print"/>
          <a:srcRect/>
          <a:stretch>
            <a:fillRect/>
          </a:stretch>
        </p:blipFill>
        <p:spPr bwMode="auto">
          <a:xfrm>
            <a:off x="5095872" y="1676400"/>
            <a:ext cx="3866990" cy="4419600"/>
          </a:xfrm>
          <a:prstGeom prst="rect">
            <a:avLst/>
          </a:prstGeom>
          <a:noFill/>
        </p:spPr>
      </p:pic>
      <p:sp>
        <p:nvSpPr>
          <p:cNvPr id="30722" name="Rectangle 2"/>
          <p:cNvSpPr>
            <a:spLocks noGrp="1" noChangeArrowheads="1"/>
          </p:cNvSpPr>
          <p:nvPr>
            <p:ph type="title"/>
          </p:nvPr>
        </p:nvSpPr>
        <p:spPr/>
        <p:txBody>
          <a:bodyPr/>
          <a:lstStyle/>
          <a:p>
            <a:r>
              <a:rPr lang="en-US" dirty="0"/>
              <a:t>Field of View</a:t>
            </a:r>
          </a:p>
        </p:txBody>
      </p:sp>
      <p:sp>
        <p:nvSpPr>
          <p:cNvPr id="30723" name="Rectangle 3"/>
          <p:cNvSpPr>
            <a:spLocks noGrp="1" noChangeArrowheads="1"/>
          </p:cNvSpPr>
          <p:nvPr>
            <p:ph idx="1"/>
          </p:nvPr>
        </p:nvSpPr>
        <p:spPr>
          <a:xfrm>
            <a:off x="457200" y="1600200"/>
            <a:ext cx="4648200" cy="4525963"/>
          </a:xfrm>
        </p:spPr>
        <p:txBody>
          <a:bodyPr>
            <a:normAutofit lnSpcReduction="10000"/>
          </a:bodyPr>
          <a:lstStyle/>
          <a:p>
            <a:r>
              <a:rPr lang="en-US" dirty="0"/>
              <a:t>The field of view is the angle intercepted by the view frustum.</a:t>
            </a:r>
          </a:p>
          <a:p>
            <a:r>
              <a:rPr lang="en-US" dirty="0"/>
              <a:t>Abbreviation: </a:t>
            </a:r>
            <a:r>
              <a:rPr lang="en-US" i="1" dirty="0" err="1"/>
              <a:t>fov</a:t>
            </a:r>
            <a:r>
              <a:rPr lang="en-US" dirty="0"/>
              <a:t>.</a:t>
            </a:r>
          </a:p>
          <a:p>
            <a:r>
              <a:rPr lang="en-US" dirty="0"/>
              <a:t>Actually, we need </a:t>
            </a:r>
            <a:r>
              <a:rPr lang="en-US" dirty="0" smtClean="0"/>
              <a:t>both a </a:t>
            </a:r>
            <a:r>
              <a:rPr lang="en-US" dirty="0"/>
              <a:t>horizontal and a vertical </a:t>
            </a:r>
            <a:r>
              <a:rPr lang="en-US" dirty="0" err="1"/>
              <a:t>fov</a:t>
            </a:r>
            <a:r>
              <a:rPr lang="en-US" dirty="0"/>
              <a:t> angle.</a:t>
            </a:r>
          </a:p>
          <a:p>
            <a:r>
              <a:rPr lang="en-US" dirty="0" err="1"/>
              <a:t>Eg</a:t>
            </a:r>
            <a:r>
              <a:rPr lang="en-US" dirty="0"/>
              <a:t>. Horizontal </a:t>
            </a:r>
            <a:r>
              <a:rPr lang="en-US" dirty="0" err="1"/>
              <a:t>fov</a:t>
            </a:r>
            <a:r>
              <a:rPr lang="en-US" dirty="0"/>
              <a:t> is shown </a:t>
            </a:r>
            <a:r>
              <a:rPr lang="en-US" dirty="0" smtClean="0"/>
              <a:t>here.</a:t>
            </a:r>
            <a:endParaRPr lang="en-US" dirty="0"/>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059CA643-D2CD-43EC-A211-2481B0C987E7}" type="slidenum">
              <a:rPr lang="en-US"/>
              <a:pPr/>
              <a:t>33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543800" cy="1189038"/>
          </a:xfrm>
        </p:spPr>
        <p:txBody>
          <a:bodyPr>
            <a:normAutofit/>
          </a:bodyPr>
          <a:lstStyle/>
          <a:p>
            <a:r>
              <a:rPr lang="en-US" sz="3000" dirty="0" smtClean="0"/>
              <a:t>Per Pixel Lighting 1: </a:t>
            </a:r>
            <a:r>
              <a:rPr lang="en-US" sz="4000" dirty="0" smtClean="0"/>
              <a:t/>
            </a:r>
            <a:br>
              <a:rPr lang="en-US" sz="4000" dirty="0" smtClean="0"/>
            </a:br>
            <a:r>
              <a:rPr lang="en-US" dirty="0" smtClean="0"/>
              <a:t>Pixel </a:t>
            </a:r>
            <a:r>
              <a:rPr lang="en-US" dirty="0" err="1" smtClean="0"/>
              <a:t>Shader</a:t>
            </a:r>
            <a:endParaRPr lang="en-US" dirty="0"/>
          </a:p>
        </p:txBody>
      </p:sp>
      <p:sp>
        <p:nvSpPr>
          <p:cNvPr id="3" name="Content Placeholder 2"/>
          <p:cNvSpPr>
            <a:spLocks noGrp="1"/>
          </p:cNvSpPr>
          <p:nvPr>
            <p:ph idx="1"/>
          </p:nvPr>
        </p:nvSpPr>
        <p:spPr>
          <a:xfrm>
            <a:off x="457200" y="1600201"/>
            <a:ext cx="8229600" cy="2286000"/>
          </a:xfrm>
        </p:spPr>
        <p:txBody>
          <a:bodyPr>
            <a:normAutofit fontScale="85000" lnSpcReduction="20000"/>
          </a:bodyPr>
          <a:lstStyle/>
          <a:p>
            <a:r>
              <a:rPr lang="en-US" dirty="0" smtClean="0"/>
              <a:t>Here's the corresponding pixel </a:t>
            </a:r>
            <a:r>
              <a:rPr lang="en-US" dirty="0" err="1" smtClean="0"/>
              <a:t>shader</a:t>
            </a:r>
            <a:r>
              <a:rPr lang="en-US" dirty="0" smtClean="0"/>
              <a:t>, where all the action happens.</a:t>
            </a:r>
          </a:p>
          <a:p>
            <a:r>
              <a:rPr lang="en-US" dirty="0" smtClean="0"/>
              <a:t>Notice that we are using two different texture maps, one for the diffuse color, and another for the </a:t>
            </a:r>
            <a:r>
              <a:rPr lang="en-US" dirty="0" err="1" smtClean="0"/>
              <a:t>specular</a:t>
            </a:r>
            <a:r>
              <a:rPr lang="en-US" dirty="0" smtClean="0"/>
              <a:t> color. We assume that the two maps use the same texture mapping coordinates.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330</a:t>
            </a:fld>
            <a:endParaRPr lang="en-US" dirty="0"/>
          </a:p>
        </p:txBody>
      </p:sp>
      <p:pic>
        <p:nvPicPr>
          <p:cNvPr id="266242" name="Picture 2"/>
          <p:cNvPicPr>
            <a:picLocks noChangeAspect="1" noChangeArrowheads="1"/>
          </p:cNvPicPr>
          <p:nvPr/>
        </p:nvPicPr>
        <p:blipFill>
          <a:blip r:embed="rId2" cstate="print"/>
          <a:srcRect/>
          <a:stretch>
            <a:fillRect/>
          </a:stretch>
        </p:blipFill>
        <p:spPr bwMode="auto">
          <a:xfrm>
            <a:off x="838200" y="3962400"/>
            <a:ext cx="7543800" cy="1918894"/>
          </a:xfrm>
          <a:prstGeom prst="rect">
            <a:avLst/>
          </a:prstGeom>
          <a:noFill/>
          <a:ln w="9525">
            <a:noFill/>
            <a:miter lim="800000"/>
            <a:headEnd/>
            <a:tailEnd/>
          </a:ln>
          <a:effectLst>
            <a:outerShdw blurRad="4445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331</a:t>
            </a:fld>
            <a:endParaRPr lang="en-US" dirty="0"/>
          </a:p>
        </p:txBody>
      </p:sp>
      <p:pic>
        <p:nvPicPr>
          <p:cNvPr id="5" name="Picture 3"/>
          <p:cNvPicPr>
            <a:picLocks noChangeAspect="1" noChangeArrowheads="1"/>
          </p:cNvPicPr>
          <p:nvPr/>
        </p:nvPicPr>
        <p:blipFill>
          <a:blip r:embed="rId2" cstate="print"/>
          <a:srcRect/>
          <a:stretch>
            <a:fillRect/>
          </a:stretch>
        </p:blipFill>
        <p:spPr bwMode="auto">
          <a:xfrm>
            <a:off x="1295400" y="381000"/>
            <a:ext cx="6513513" cy="4419600"/>
          </a:xfrm>
          <a:prstGeom prst="rect">
            <a:avLst/>
          </a:prstGeom>
          <a:noFill/>
          <a:ln w="9525">
            <a:noFill/>
            <a:miter lim="800000"/>
            <a:headEnd/>
            <a:tailEnd/>
          </a:ln>
          <a:effectLst>
            <a:outerShdw blurRad="165100" dist="38100" dir="2700000" sx="102000" sy="102000" algn="tl" rotWithShape="0">
              <a:prstClr val="black">
                <a:alpha val="40000"/>
              </a:prstClr>
            </a:outerShdw>
          </a:effectLst>
        </p:spPr>
      </p:pic>
      <p:pic>
        <p:nvPicPr>
          <p:cNvPr id="6" name="Picture 3"/>
          <p:cNvPicPr>
            <a:picLocks noChangeAspect="1" noChangeArrowheads="1"/>
          </p:cNvPicPr>
          <p:nvPr/>
        </p:nvPicPr>
        <p:blipFill>
          <a:blip r:embed="rId3" cstate="print"/>
          <a:srcRect/>
          <a:stretch>
            <a:fillRect/>
          </a:stretch>
        </p:blipFill>
        <p:spPr bwMode="auto">
          <a:xfrm>
            <a:off x="990600" y="5181600"/>
            <a:ext cx="7021513" cy="673100"/>
          </a:xfrm>
          <a:prstGeom prst="rect">
            <a:avLst/>
          </a:prstGeom>
          <a:noFill/>
          <a:ln w="9525">
            <a:noFill/>
            <a:miter lim="800000"/>
            <a:headEnd/>
            <a:tailEnd/>
          </a:ln>
          <a:effectLst>
            <a:outerShdw blurRad="2286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Per Pixel Lighting 1: </a:t>
            </a:r>
            <a:r>
              <a:rPr lang="en-US" sz="4000" dirty="0" smtClean="0"/>
              <a:t/>
            </a:r>
            <a:br>
              <a:rPr lang="en-US" sz="4000" dirty="0" smtClean="0"/>
            </a:br>
            <a:r>
              <a:rPr lang="en-US" dirty="0" smtClean="0"/>
              <a:t>Reciprocal of Omni Light Radius</a:t>
            </a:r>
            <a:endParaRPr lang="en-US" dirty="0"/>
          </a:p>
        </p:txBody>
      </p:sp>
      <p:sp>
        <p:nvSpPr>
          <p:cNvPr id="3" name="Content Placeholder 2"/>
          <p:cNvSpPr>
            <a:spLocks noGrp="1"/>
          </p:cNvSpPr>
          <p:nvPr>
            <p:ph idx="1"/>
          </p:nvPr>
        </p:nvSpPr>
        <p:spPr>
          <a:xfrm>
            <a:off x="457200" y="1600201"/>
            <a:ext cx="8229600" cy="2438400"/>
          </a:xfrm>
        </p:spPr>
        <p:txBody>
          <a:bodyPr>
            <a:normAutofit fontScale="92500" lnSpcReduction="10000"/>
          </a:bodyPr>
          <a:lstStyle/>
          <a:p>
            <a:r>
              <a:rPr lang="en-US" dirty="0" smtClean="0"/>
              <a:t>The light will falloff linearly to zero at this radius.  </a:t>
            </a:r>
          </a:p>
          <a:p>
            <a:r>
              <a:rPr lang="en-US" dirty="0" smtClean="0"/>
              <a:t>It's common to tuck this into the </a:t>
            </a:r>
            <a:r>
              <a:rPr lang="en-US" i="1" dirty="0" smtClean="0"/>
              <a:t>w</a:t>
            </a:r>
            <a:r>
              <a:rPr lang="en-US" dirty="0" smtClean="0"/>
              <a:t> component of the position, to reduce the number of constants, since each  constant usually takes a full 4D vector slot.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332</a:t>
            </a:fld>
            <a:endParaRPr lang="en-US" dirty="0"/>
          </a:p>
        </p:txBody>
      </p:sp>
      <p:pic>
        <p:nvPicPr>
          <p:cNvPr id="268290" name="Picture 2"/>
          <p:cNvPicPr>
            <a:picLocks noChangeAspect="1" noChangeArrowheads="1"/>
          </p:cNvPicPr>
          <p:nvPr/>
        </p:nvPicPr>
        <p:blipFill>
          <a:blip r:embed="rId2" cstate="print"/>
          <a:srcRect/>
          <a:stretch>
            <a:fillRect/>
          </a:stretch>
        </p:blipFill>
        <p:spPr bwMode="auto">
          <a:xfrm>
            <a:off x="2057400" y="4495800"/>
            <a:ext cx="4318000" cy="304800"/>
          </a:xfrm>
          <a:prstGeom prst="rect">
            <a:avLst/>
          </a:prstGeom>
          <a:noFill/>
          <a:ln w="9525">
            <a:noFill/>
            <a:miter lim="800000"/>
            <a:headEnd/>
            <a:tailEnd/>
          </a:ln>
          <a:effectLst>
            <a:outerShdw blurRad="1270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3000" dirty="0" smtClean="0"/>
              <a:t>Per Pixel Lighting 1: </a:t>
            </a:r>
            <a:r>
              <a:rPr lang="en-US" sz="4000" dirty="0" smtClean="0"/>
              <a:t/>
            </a:r>
            <a:br>
              <a:rPr lang="en-US" sz="4000" dirty="0" smtClean="0"/>
            </a:br>
            <a:r>
              <a:rPr lang="en-US" sz="4000" dirty="0" smtClean="0"/>
              <a:t>Diffuse and </a:t>
            </a:r>
            <a:r>
              <a:rPr lang="en-US" sz="4000" dirty="0" err="1" smtClean="0"/>
              <a:t>Specular</a:t>
            </a:r>
            <a:r>
              <a:rPr lang="en-US" sz="4000" dirty="0" smtClean="0"/>
              <a:t> Map Samplers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333</a:t>
            </a:fld>
            <a:endParaRPr lang="en-US" dirty="0"/>
          </a:p>
        </p:txBody>
      </p:sp>
      <p:sp>
        <p:nvSpPr>
          <p:cNvPr id="7" name="Content Placeholder 2"/>
          <p:cNvSpPr txBox="1">
            <a:spLocks/>
          </p:cNvSpPr>
          <p:nvPr/>
        </p:nvSpPr>
        <p:spPr>
          <a:xfrm>
            <a:off x="457200" y="1752600"/>
            <a:ext cx="8229600" cy="1905001"/>
          </a:xfrm>
          <a:prstGeom prst="rect">
            <a:avLst/>
          </a:prstGeom>
        </p:spPr>
        <p:txBody>
          <a:bodyPr>
            <a:normAutofit/>
          </a:bodyPr>
          <a:lstStyle/>
          <a:p>
            <a:pPr lvl="0">
              <a:spcBef>
                <a:spcPct val="20000"/>
              </a:spcBef>
            </a:pPr>
            <a:r>
              <a:rPr lang="en-US" sz="3200" dirty="0" smtClean="0"/>
              <a:t>Note that we assume that diffuse and spec maps are mapped the same, and so they use the same UV coordinates.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4"/>
          <p:cNvPicPr>
            <a:picLocks noChangeAspect="1" noChangeArrowheads="1"/>
          </p:cNvPicPr>
          <p:nvPr/>
        </p:nvPicPr>
        <p:blipFill>
          <a:blip r:embed="rId2" cstate="print"/>
          <a:srcRect/>
          <a:stretch>
            <a:fillRect/>
          </a:stretch>
        </p:blipFill>
        <p:spPr bwMode="auto">
          <a:xfrm>
            <a:off x="2514600" y="3657600"/>
            <a:ext cx="3848100" cy="635000"/>
          </a:xfrm>
          <a:prstGeom prst="rect">
            <a:avLst/>
          </a:prstGeom>
          <a:noFill/>
          <a:ln w="9525">
            <a:noFill/>
            <a:miter lim="800000"/>
            <a:headEnd/>
            <a:tailEnd/>
          </a:ln>
          <a:effectLst>
            <a:outerShdw blurRad="2159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334</a:t>
            </a:fld>
            <a:endParaRPr lang="en-US" dirty="0"/>
          </a:p>
        </p:txBody>
      </p:sp>
      <p:pic>
        <p:nvPicPr>
          <p:cNvPr id="270338" name="Picture 2"/>
          <p:cNvPicPr>
            <a:picLocks noChangeAspect="1" noChangeArrowheads="1"/>
          </p:cNvPicPr>
          <p:nvPr/>
        </p:nvPicPr>
        <p:blipFill>
          <a:blip r:embed="rId2" cstate="print"/>
          <a:srcRect/>
          <a:stretch>
            <a:fillRect/>
          </a:stretch>
        </p:blipFill>
        <p:spPr bwMode="auto">
          <a:xfrm>
            <a:off x="838200" y="685800"/>
            <a:ext cx="7391400" cy="4086225"/>
          </a:xfrm>
          <a:prstGeom prst="rect">
            <a:avLst/>
          </a:prstGeom>
          <a:noFill/>
          <a:ln w="9525">
            <a:noFill/>
            <a:miter lim="800000"/>
            <a:headEnd/>
            <a:tailEnd/>
          </a:ln>
          <a:effectLst>
            <a:outerShdw blurRad="2286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335</a:t>
            </a:fld>
            <a:endParaRPr lang="en-US" dirty="0"/>
          </a:p>
        </p:txBody>
      </p:sp>
      <p:pic>
        <p:nvPicPr>
          <p:cNvPr id="271362" name="Picture 2"/>
          <p:cNvPicPr>
            <a:picLocks noChangeAspect="1" noChangeArrowheads="1"/>
          </p:cNvPicPr>
          <p:nvPr/>
        </p:nvPicPr>
        <p:blipFill>
          <a:blip r:embed="rId2" cstate="print"/>
          <a:srcRect/>
          <a:stretch>
            <a:fillRect/>
          </a:stretch>
        </p:blipFill>
        <p:spPr bwMode="auto">
          <a:xfrm>
            <a:off x="304800" y="152400"/>
            <a:ext cx="8477250" cy="5943600"/>
          </a:xfrm>
          <a:prstGeom prst="rect">
            <a:avLst/>
          </a:prstGeom>
          <a:noFill/>
          <a:ln w="9525">
            <a:noFill/>
            <a:miter lim="800000"/>
            <a:headEnd/>
            <a:tailEnd/>
          </a:ln>
          <a:effectLst>
            <a:outerShdw blurRad="1651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315200" cy="1189038"/>
          </a:xfrm>
        </p:spPr>
        <p:txBody>
          <a:bodyPr>
            <a:normAutofit fontScale="90000"/>
          </a:bodyPr>
          <a:lstStyle/>
          <a:p>
            <a:r>
              <a:rPr lang="en-US" dirty="0" smtClean="0"/>
              <a:t>Do it in the Vertex or the Pixel </a:t>
            </a:r>
            <a:r>
              <a:rPr lang="en-US" dirty="0" err="1" smtClean="0"/>
              <a:t>Shader</a:t>
            </a:r>
            <a:r>
              <a:rPr lang="en-US" dirty="0" smtClean="0"/>
              <a: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Of course, several of the values needed in this calculation could be computed in the vertex </a:t>
            </a:r>
            <a:r>
              <a:rPr lang="en-US" dirty="0" err="1" smtClean="0"/>
              <a:t>shader</a:t>
            </a:r>
            <a:r>
              <a:rPr lang="en-US" dirty="0" smtClean="0"/>
              <a:t>, and we could use the interpolated results in the pixel </a:t>
            </a:r>
            <a:r>
              <a:rPr lang="en-US" dirty="0" err="1" smtClean="0"/>
              <a:t>shader</a:t>
            </a:r>
            <a:r>
              <a:rPr lang="en-US" dirty="0" smtClean="0"/>
              <a:t>. </a:t>
            </a:r>
          </a:p>
          <a:p>
            <a:r>
              <a:rPr lang="en-US" dirty="0" smtClean="0"/>
              <a:t>This is usually a performance win, because there are usually fewer vertices than pixels.</a:t>
            </a:r>
          </a:p>
          <a:p>
            <a:r>
              <a:rPr lang="en-US" dirty="0" smtClean="0"/>
              <a:t>However, a precise analysis can be complicated, because the number of vertices and pixels is not the only factor; the number of execution units available for vertex and pixel shading is also important.</a:t>
            </a:r>
          </a:p>
          <a:p>
            <a:r>
              <a:rPr lang="en-US" dirty="0" smtClean="0"/>
              <a:t>Furthermore, on some hardware a pool of generic execution units are shared between vertex and pixel shading. </a:t>
            </a:r>
          </a:p>
          <a:p>
            <a:r>
              <a:rPr lang="en-US" dirty="0" smtClean="0"/>
              <a:t>There can also be performance implications for increasing the number of interpolated values.</a:t>
            </a:r>
          </a:p>
          <a:p>
            <a:r>
              <a:rPr lang="en-US" dirty="0" smtClean="0"/>
              <a:t>Still, dividing up the labor to do more calculations per vertex is a speedup on most platforms and in most situations.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1189038"/>
          </a:xfrm>
        </p:spPr>
        <p:txBody>
          <a:bodyPr>
            <a:normAutofit/>
          </a:bodyPr>
          <a:lstStyle/>
          <a:p>
            <a:r>
              <a:rPr lang="en-US" sz="2700" dirty="0" smtClean="0"/>
              <a:t>Per Pixel Lighting 2, Pixel </a:t>
            </a:r>
            <a:r>
              <a:rPr lang="en-US" sz="2700" dirty="0" err="1" smtClean="0"/>
              <a:t>Shader</a:t>
            </a:r>
            <a:r>
              <a:rPr lang="en-US" sz="2700" dirty="0" smtClean="0"/>
              <a:t>: </a:t>
            </a:r>
            <a:r>
              <a:rPr lang="en-US" dirty="0" smtClean="0"/>
              <a:t/>
            </a:r>
            <a:br>
              <a:rPr lang="en-US" dirty="0" smtClean="0"/>
            </a:br>
            <a:r>
              <a:rPr lang="en-US" dirty="0" smtClean="0"/>
              <a:t>Get L, H, </a:t>
            </a:r>
            <a:r>
              <a:rPr lang="en-US" dirty="0" err="1" smtClean="0"/>
              <a:t>lightColor</a:t>
            </a:r>
            <a:r>
              <a:rPr lang="en-US" dirty="0" smtClean="0"/>
              <a:t> from Vertex </a:t>
            </a:r>
            <a:r>
              <a:rPr lang="en-US" dirty="0" err="1" smtClean="0"/>
              <a:t>Shader</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337</a:t>
            </a:fld>
            <a:endParaRPr lang="en-US" dirty="0"/>
          </a:p>
        </p:txBody>
      </p:sp>
      <p:pic>
        <p:nvPicPr>
          <p:cNvPr id="7" name="Picture 2"/>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381000" y="1676400"/>
            <a:ext cx="6705600" cy="1705684"/>
          </a:xfrm>
          <a:prstGeom prst="rect">
            <a:avLst/>
          </a:prstGeom>
          <a:noFill/>
          <a:ln w="9525">
            <a:noFill/>
            <a:miter lim="800000"/>
            <a:headEnd/>
            <a:tailEnd/>
          </a:ln>
          <a:effectLst>
            <a:outerShdw blurRad="444500" dist="38100" dir="2700000" sx="101000" sy="101000" algn="tl" rotWithShape="0">
              <a:prstClr val="black">
                <a:alpha val="40000"/>
              </a:prstClr>
            </a:outerShdw>
          </a:effectLst>
        </p:spPr>
      </p:pic>
      <p:pic>
        <p:nvPicPr>
          <p:cNvPr id="305154" name="Picture 2"/>
          <p:cNvPicPr>
            <a:picLocks noChangeAspect="1" noChangeArrowheads="1"/>
          </p:cNvPicPr>
          <p:nvPr/>
        </p:nvPicPr>
        <p:blipFill>
          <a:blip r:embed="rId3" cstate="print"/>
          <a:srcRect/>
          <a:stretch>
            <a:fillRect/>
          </a:stretch>
        </p:blipFill>
        <p:spPr bwMode="auto">
          <a:xfrm>
            <a:off x="762000" y="3276600"/>
            <a:ext cx="7935913" cy="2628900"/>
          </a:xfrm>
          <a:prstGeom prst="rect">
            <a:avLst/>
          </a:prstGeom>
          <a:noFill/>
          <a:ln w="9525">
            <a:noFill/>
            <a:miter lim="800000"/>
            <a:headEnd/>
            <a:tailEnd/>
          </a:ln>
          <a:effectLst>
            <a:outerShdw blurRad="1905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338</a:t>
            </a:fld>
            <a:endParaRPr lang="en-US" dirty="0"/>
          </a:p>
        </p:txBody>
      </p:sp>
      <p:pic>
        <p:nvPicPr>
          <p:cNvPr id="7" name="Picture 3"/>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381000" y="1676400"/>
            <a:ext cx="4608513" cy="3127004"/>
          </a:xfrm>
          <a:prstGeom prst="rect">
            <a:avLst/>
          </a:prstGeom>
          <a:noFill/>
          <a:ln w="9525">
            <a:noFill/>
            <a:miter lim="800000"/>
            <a:headEnd/>
            <a:tailEnd/>
          </a:ln>
          <a:effectLst>
            <a:outerShdw blurRad="101600" dist="38100" dir="2700000" sx="101000" sy="101000" algn="tl" rotWithShape="0">
              <a:prstClr val="black">
                <a:alpha val="40000"/>
              </a:prstClr>
            </a:outerShdw>
          </a:effectLst>
        </p:spPr>
      </p:pic>
      <p:pic>
        <p:nvPicPr>
          <p:cNvPr id="306178" name="Picture 2"/>
          <p:cNvPicPr>
            <a:picLocks noChangeAspect="1" noChangeArrowheads="1"/>
          </p:cNvPicPr>
          <p:nvPr/>
        </p:nvPicPr>
        <p:blipFill>
          <a:blip r:embed="rId3" cstate="print"/>
          <a:srcRect/>
          <a:stretch>
            <a:fillRect/>
          </a:stretch>
        </p:blipFill>
        <p:spPr bwMode="auto">
          <a:xfrm>
            <a:off x="2133600" y="2133600"/>
            <a:ext cx="6662738" cy="3772583"/>
          </a:xfrm>
          <a:prstGeom prst="rect">
            <a:avLst/>
          </a:prstGeom>
          <a:noFill/>
          <a:ln w="9525">
            <a:noFill/>
            <a:miter lim="800000"/>
            <a:headEnd/>
            <a:tailEnd/>
          </a:ln>
          <a:effectLst>
            <a:outerShdw blurRad="228600" dist="38100" dir="2700000" sx="105000" sy="105000" algn="tl" rotWithShape="0">
              <a:prstClr val="black">
                <a:alpha val="40000"/>
              </a:prstClr>
            </a:outerShdw>
          </a:effectLst>
        </p:spPr>
      </p:pic>
      <p:sp>
        <p:nvSpPr>
          <p:cNvPr id="9" name="Title 1"/>
          <p:cNvSpPr>
            <a:spLocks noGrp="1"/>
          </p:cNvSpPr>
          <p:nvPr>
            <p:ph type="title"/>
          </p:nvPr>
        </p:nvSpPr>
        <p:spPr>
          <a:xfrm>
            <a:off x="457200" y="228600"/>
            <a:ext cx="8534400" cy="1189038"/>
          </a:xfrm>
        </p:spPr>
        <p:txBody>
          <a:bodyPr>
            <a:normAutofit/>
          </a:bodyPr>
          <a:lstStyle/>
          <a:p>
            <a:r>
              <a:rPr lang="en-US" sz="2700" dirty="0" smtClean="0"/>
              <a:t>Per Pixel Lighting 2, Pixel </a:t>
            </a:r>
            <a:r>
              <a:rPr lang="en-US" sz="2700" dirty="0" err="1" smtClean="0"/>
              <a:t>Shader</a:t>
            </a:r>
            <a:r>
              <a:rPr lang="en-US" sz="2700" dirty="0" smtClean="0"/>
              <a:t>: </a:t>
            </a:r>
            <a:r>
              <a:rPr lang="en-US" dirty="0" smtClean="0"/>
              <a:t/>
            </a:r>
            <a:br>
              <a:rPr lang="en-US" dirty="0" smtClean="0"/>
            </a:br>
            <a:r>
              <a:rPr lang="en-US" dirty="0" smtClean="0"/>
              <a:t>Delete </a:t>
            </a:r>
            <a:r>
              <a:rPr lang="en-US" dirty="0" err="1" smtClean="0"/>
              <a:t>Globals</a:t>
            </a:r>
            <a:r>
              <a:rPr lang="en-US" dirty="0" smtClean="0"/>
              <a:t> for Omni Light, View Pos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339</a:t>
            </a:fld>
            <a:endParaRPr lang="en-US" dirty="0"/>
          </a:p>
        </p:txBody>
      </p:sp>
      <p:pic>
        <p:nvPicPr>
          <p:cNvPr id="7" name="Picture 2"/>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381000" y="1524000"/>
            <a:ext cx="4648200" cy="2569688"/>
          </a:xfrm>
          <a:prstGeom prst="rect">
            <a:avLst/>
          </a:prstGeom>
          <a:noFill/>
          <a:ln w="9525">
            <a:noFill/>
            <a:miter lim="800000"/>
            <a:headEnd/>
            <a:tailEnd/>
          </a:ln>
          <a:effectLst>
            <a:outerShdw blurRad="88900" dist="38100" dir="2700000" sx="101000" sy="101000" algn="tl" rotWithShape="0">
              <a:prstClr val="black">
                <a:alpha val="40000"/>
              </a:prstClr>
            </a:outerShdw>
          </a:effectLst>
        </p:spPr>
      </p:pic>
      <p:pic>
        <p:nvPicPr>
          <p:cNvPr id="307202" name="Picture 2"/>
          <p:cNvPicPr>
            <a:picLocks noChangeAspect="1" noChangeArrowheads="1"/>
          </p:cNvPicPr>
          <p:nvPr/>
        </p:nvPicPr>
        <p:blipFill>
          <a:blip r:embed="rId3" cstate="print"/>
          <a:srcRect/>
          <a:stretch>
            <a:fillRect/>
          </a:stretch>
        </p:blipFill>
        <p:spPr bwMode="auto">
          <a:xfrm>
            <a:off x="2743200" y="2438400"/>
            <a:ext cx="5867400" cy="3255461"/>
          </a:xfrm>
          <a:prstGeom prst="rect">
            <a:avLst/>
          </a:prstGeom>
          <a:noFill/>
          <a:ln w="9525">
            <a:noFill/>
            <a:miter lim="800000"/>
            <a:headEnd/>
            <a:tailEnd/>
          </a:ln>
          <a:effectLst>
            <a:outerShdw blurRad="317500" dist="38100" dir="2700000" sx="103000" sy="103000" algn="tl" rotWithShape="0">
              <a:prstClr val="black">
                <a:alpha val="40000"/>
              </a:prstClr>
            </a:outerShdw>
          </a:effectLst>
        </p:spPr>
      </p:pic>
      <p:sp>
        <p:nvSpPr>
          <p:cNvPr id="9" name="Title 1"/>
          <p:cNvSpPr>
            <a:spLocks noGrp="1"/>
          </p:cNvSpPr>
          <p:nvPr>
            <p:ph type="title"/>
          </p:nvPr>
        </p:nvSpPr>
        <p:spPr>
          <a:xfrm>
            <a:off x="457200" y="228600"/>
            <a:ext cx="8534400" cy="1189038"/>
          </a:xfrm>
        </p:spPr>
        <p:txBody>
          <a:bodyPr>
            <a:normAutofit/>
          </a:bodyPr>
          <a:lstStyle/>
          <a:p>
            <a:r>
              <a:rPr lang="en-US" sz="2700" dirty="0" smtClean="0"/>
              <a:t>Per Pixel Lighting 2, Pixel </a:t>
            </a:r>
            <a:r>
              <a:rPr lang="en-US" sz="2700" dirty="0" err="1" smtClean="0"/>
              <a:t>Shader</a:t>
            </a:r>
            <a:r>
              <a:rPr lang="en-US" sz="2700" dirty="0" smtClean="0"/>
              <a:t>: </a:t>
            </a:r>
            <a:r>
              <a:rPr lang="en-US" dirty="0" smtClean="0"/>
              <a:t/>
            </a:r>
            <a:br>
              <a:rPr lang="en-US" dirty="0" smtClean="0"/>
            </a:br>
            <a:r>
              <a:rPr lang="en-US" dirty="0" smtClean="0"/>
              <a:t>Delete Code for Computing L</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Zoom</a:t>
            </a:r>
          </a:p>
        </p:txBody>
      </p:sp>
      <p:sp>
        <p:nvSpPr>
          <p:cNvPr id="32771" name="Rectangle 3"/>
          <p:cNvSpPr>
            <a:spLocks noGrp="1" noChangeArrowheads="1"/>
          </p:cNvSpPr>
          <p:nvPr>
            <p:ph idx="1"/>
          </p:nvPr>
        </p:nvSpPr>
        <p:spPr/>
        <p:txBody>
          <a:bodyPr/>
          <a:lstStyle/>
          <a:p>
            <a:r>
              <a:rPr lang="en-US" sz="2800" i="1" dirty="0">
                <a:solidFill>
                  <a:srgbClr val="231F20"/>
                </a:solidFill>
              </a:rPr>
              <a:t>Zoom </a:t>
            </a:r>
            <a:r>
              <a:rPr lang="en-US" sz="2800" dirty="0">
                <a:solidFill>
                  <a:srgbClr val="231F20"/>
                </a:solidFill>
              </a:rPr>
              <a:t>measures the ratio of the apparent size of the object relative to a </a:t>
            </a:r>
            <a:r>
              <a:rPr lang="en-US" sz="2800" dirty="0" smtClean="0">
                <a:solidFill>
                  <a:srgbClr val="231F20"/>
                </a:solidFill>
              </a:rPr>
              <a:t>90</a:t>
            </a:r>
            <a:r>
              <a:rPr lang="en-US" sz="2800" dirty="0" smtClean="0">
                <a:solidFill>
                  <a:srgbClr val="000000"/>
                </a:solidFill>
                <a:sym typeface="Symbol" pitchFamily="18" charset="2"/>
              </a:rPr>
              <a:t></a:t>
            </a:r>
            <a:r>
              <a:rPr lang="en-US" sz="2800" dirty="0" smtClean="0">
                <a:solidFill>
                  <a:srgbClr val="231F20"/>
                </a:solidFill>
              </a:rPr>
              <a:t> </a:t>
            </a:r>
            <a:r>
              <a:rPr lang="en-US" sz="2800" dirty="0" err="1">
                <a:solidFill>
                  <a:srgbClr val="231F20"/>
                </a:solidFill>
              </a:rPr>
              <a:t>fov</a:t>
            </a:r>
            <a:r>
              <a:rPr lang="en-US" sz="2800" dirty="0">
                <a:solidFill>
                  <a:srgbClr val="231F20"/>
                </a:solidFill>
              </a:rPr>
              <a:t>. </a:t>
            </a:r>
          </a:p>
          <a:p>
            <a:r>
              <a:rPr lang="en-US" sz="2800" dirty="0">
                <a:solidFill>
                  <a:srgbClr val="231F20"/>
                </a:solidFill>
              </a:rPr>
              <a:t>Larger numbers zoom </a:t>
            </a:r>
            <a:r>
              <a:rPr lang="en-US" sz="2800" dirty="0" smtClean="0">
                <a:solidFill>
                  <a:srgbClr val="231F20"/>
                </a:solidFill>
              </a:rPr>
              <a:t>in. Smaller </a:t>
            </a:r>
            <a:r>
              <a:rPr lang="en-US" sz="2800" dirty="0">
                <a:solidFill>
                  <a:srgbClr val="231F20"/>
                </a:solidFill>
              </a:rPr>
              <a:t>numbers zoom out. </a:t>
            </a:r>
          </a:p>
          <a:p>
            <a:r>
              <a:rPr lang="en-US" sz="2800" dirty="0">
                <a:solidFill>
                  <a:srgbClr val="231F20"/>
                </a:solidFill>
              </a:rPr>
              <a:t>For example, a zoom of 2.0 means that the object will appear twice as big on screen as </a:t>
            </a:r>
            <a:r>
              <a:rPr lang="en-US" sz="2800" dirty="0" smtClean="0">
                <a:solidFill>
                  <a:srgbClr val="231F20"/>
                </a:solidFill>
              </a:rPr>
              <a:t>with a 90</a:t>
            </a:r>
            <a:r>
              <a:rPr lang="en-US" sz="2800" dirty="0" smtClean="0">
                <a:solidFill>
                  <a:srgbClr val="000000"/>
                </a:solidFill>
                <a:sym typeface="Symbol" pitchFamily="18" charset="2"/>
              </a:rPr>
              <a:t></a:t>
            </a:r>
            <a:r>
              <a:rPr lang="en-US" sz="2800" dirty="0" smtClean="0">
                <a:solidFill>
                  <a:srgbClr val="231F20"/>
                </a:solidFill>
              </a:rPr>
              <a:t> </a:t>
            </a:r>
            <a:r>
              <a:rPr lang="en-US" sz="2800" dirty="0" err="1" smtClean="0">
                <a:solidFill>
                  <a:srgbClr val="231F20"/>
                </a:solidFill>
              </a:rPr>
              <a:t>fov</a:t>
            </a:r>
            <a:r>
              <a:rPr lang="en-US" sz="2800" dirty="0">
                <a:solidFill>
                  <a:srgbClr val="231F20"/>
                </a:solidFill>
              </a:rPr>
              <a:t>.</a:t>
            </a:r>
          </a:p>
          <a:p>
            <a:r>
              <a:rPr lang="en-US" sz="2800" dirty="0">
                <a:solidFill>
                  <a:srgbClr val="000000"/>
                </a:solidFill>
              </a:rPr>
              <a:t>A zoom of 1.0 means a </a:t>
            </a:r>
            <a:r>
              <a:rPr lang="en-US" sz="2800" dirty="0" err="1">
                <a:solidFill>
                  <a:srgbClr val="000000"/>
                </a:solidFill>
              </a:rPr>
              <a:t>fov</a:t>
            </a:r>
            <a:r>
              <a:rPr lang="en-US" sz="2800" dirty="0">
                <a:solidFill>
                  <a:srgbClr val="000000"/>
                </a:solidFill>
              </a:rPr>
              <a:t> of 90</a:t>
            </a:r>
            <a:r>
              <a:rPr lang="en-US" sz="2800" dirty="0" smtClean="0">
                <a:solidFill>
                  <a:srgbClr val="000000"/>
                </a:solidFill>
                <a:sym typeface="Symbol" pitchFamily="18" charset="2"/>
              </a:rPr>
              <a:t>.</a:t>
            </a:r>
          </a:p>
          <a:p>
            <a:r>
              <a:rPr lang="en-US" sz="2800" dirty="0" err="1" smtClean="0">
                <a:solidFill>
                  <a:srgbClr val="000000"/>
                </a:solidFill>
                <a:sym typeface="Symbol" pitchFamily="18" charset="2"/>
              </a:rPr>
              <a:t>Fov</a:t>
            </a:r>
            <a:r>
              <a:rPr lang="en-US" sz="2800" dirty="0" smtClean="0">
                <a:solidFill>
                  <a:srgbClr val="000000"/>
                </a:solidFill>
                <a:sym typeface="Symbol" pitchFamily="18" charset="2"/>
              </a:rPr>
              <a:t>-zoom equation:</a:t>
            </a:r>
            <a:endParaRPr lang="en-US" sz="2800" dirty="0"/>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E5C16332-2FE3-4190-A037-76B117F39FA4}" type="slidenum">
              <a:rPr lang="en-US"/>
              <a:pPr/>
              <a:t>34</a:t>
            </a:fld>
            <a:endParaRPr lang="en-US"/>
          </a:p>
        </p:txBody>
      </p:sp>
      <p:pic>
        <p:nvPicPr>
          <p:cNvPr id="7" name="Picture 3"/>
          <p:cNvPicPr>
            <a:picLocks noChangeAspect="1" noChangeArrowheads="1"/>
          </p:cNvPicPr>
          <p:nvPr/>
        </p:nvPicPr>
        <p:blipFill>
          <a:blip r:embed="rId2" cstate="print"/>
          <a:srcRect/>
          <a:stretch>
            <a:fillRect/>
          </a:stretch>
        </p:blipFill>
        <p:spPr bwMode="auto">
          <a:xfrm>
            <a:off x="4191000" y="4572000"/>
            <a:ext cx="3810000" cy="134894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340</a:t>
            </a:fld>
            <a:endParaRPr lang="en-US" dirty="0"/>
          </a:p>
        </p:txBody>
      </p:sp>
      <p:pic>
        <p:nvPicPr>
          <p:cNvPr id="7" name="Picture 2"/>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381000" y="1752600"/>
            <a:ext cx="5791200" cy="4060347"/>
          </a:xfrm>
          <a:prstGeom prst="rect">
            <a:avLst/>
          </a:prstGeom>
          <a:noFill/>
          <a:ln w="9525">
            <a:noFill/>
            <a:miter lim="800000"/>
            <a:headEnd/>
            <a:tailEnd/>
          </a:ln>
          <a:effectLst>
            <a:outerShdw blurRad="76200" dist="38100" dir="2700000" sx="101000" sy="101000" algn="tl" rotWithShape="0">
              <a:prstClr val="black">
                <a:alpha val="40000"/>
              </a:prstClr>
            </a:outerShdw>
          </a:effectLst>
        </p:spPr>
      </p:pic>
      <p:pic>
        <p:nvPicPr>
          <p:cNvPr id="308226" name="Picture 2"/>
          <p:cNvPicPr>
            <a:picLocks noChangeAspect="1" noChangeArrowheads="1"/>
          </p:cNvPicPr>
          <p:nvPr/>
        </p:nvPicPr>
        <p:blipFill>
          <a:blip r:embed="rId3" cstate="print"/>
          <a:srcRect/>
          <a:stretch>
            <a:fillRect/>
          </a:stretch>
        </p:blipFill>
        <p:spPr bwMode="auto">
          <a:xfrm>
            <a:off x="2438400" y="1600200"/>
            <a:ext cx="6325804" cy="4438999"/>
          </a:xfrm>
          <a:prstGeom prst="rect">
            <a:avLst/>
          </a:prstGeom>
          <a:noFill/>
          <a:ln w="9525">
            <a:noFill/>
            <a:miter lim="800000"/>
            <a:headEnd/>
            <a:tailEnd/>
          </a:ln>
          <a:effectLst>
            <a:outerShdw blurRad="139700" dist="38100" dir="2700000" sx="102000" sy="102000" algn="tl" rotWithShape="0">
              <a:prstClr val="black">
                <a:alpha val="40000"/>
              </a:prstClr>
            </a:outerShdw>
          </a:effectLst>
        </p:spPr>
      </p:pic>
      <p:sp>
        <p:nvSpPr>
          <p:cNvPr id="9" name="Title 1"/>
          <p:cNvSpPr>
            <a:spLocks noGrp="1"/>
          </p:cNvSpPr>
          <p:nvPr>
            <p:ph type="title"/>
          </p:nvPr>
        </p:nvSpPr>
        <p:spPr>
          <a:xfrm>
            <a:off x="457200" y="228600"/>
            <a:ext cx="8534400" cy="1189038"/>
          </a:xfrm>
        </p:spPr>
        <p:txBody>
          <a:bodyPr>
            <a:normAutofit fontScale="90000"/>
          </a:bodyPr>
          <a:lstStyle/>
          <a:p>
            <a:r>
              <a:rPr lang="en-US" sz="3000" dirty="0" smtClean="0"/>
              <a:t>Per Pixel Lighting 2, Pixel </a:t>
            </a:r>
            <a:r>
              <a:rPr lang="en-US" sz="3000" dirty="0" err="1" smtClean="0"/>
              <a:t>Shader</a:t>
            </a:r>
            <a:r>
              <a:rPr lang="en-US" sz="3000" dirty="0" smtClean="0"/>
              <a:t>: </a:t>
            </a:r>
            <a:r>
              <a:rPr lang="en-US" dirty="0" smtClean="0"/>
              <a:t/>
            </a:r>
            <a:br>
              <a:rPr lang="en-US" dirty="0" smtClean="0"/>
            </a:br>
            <a:r>
              <a:rPr lang="en-US" dirty="0" smtClean="0"/>
              <a:t>Delete Code for Computing V, H, and </a:t>
            </a:r>
            <a:r>
              <a:rPr lang="en-US" dirty="0" err="1" smtClean="0"/>
              <a:t>lightColor</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341</a:t>
            </a:fld>
            <a:endParaRPr lang="en-US" dirty="0"/>
          </a:p>
        </p:txBody>
      </p:sp>
      <p:pic>
        <p:nvPicPr>
          <p:cNvPr id="309250" name="Picture 2"/>
          <p:cNvPicPr>
            <a:picLocks noChangeAspect="1" noChangeArrowheads="1"/>
          </p:cNvPicPr>
          <p:nvPr/>
        </p:nvPicPr>
        <p:blipFill>
          <a:blip r:embed="rId2" cstate="print"/>
          <a:srcRect/>
          <a:stretch>
            <a:fillRect/>
          </a:stretch>
        </p:blipFill>
        <p:spPr bwMode="auto">
          <a:xfrm>
            <a:off x="2667000" y="2286000"/>
            <a:ext cx="4210050" cy="995103"/>
          </a:xfrm>
          <a:prstGeom prst="rect">
            <a:avLst/>
          </a:prstGeom>
          <a:noFill/>
          <a:ln w="9525">
            <a:noFill/>
            <a:miter lim="800000"/>
            <a:headEnd/>
            <a:tailEnd/>
          </a:ln>
          <a:effectLst>
            <a:outerShdw blurRad="355600" dist="38100" dir="2700000" sx="103000" sy="103000" algn="tl" rotWithShape="0">
              <a:prstClr val="black">
                <a:alpha val="40000"/>
              </a:prstClr>
            </a:outerShdw>
          </a:effectLst>
        </p:spPr>
      </p:pic>
      <p:pic>
        <p:nvPicPr>
          <p:cNvPr id="309251" name="Picture 3"/>
          <p:cNvPicPr>
            <a:picLocks noChangeAspect="1" noChangeArrowheads="1"/>
          </p:cNvPicPr>
          <p:nvPr/>
        </p:nvPicPr>
        <p:blipFill>
          <a:blip r:embed="rId3" cstate="print"/>
          <a:srcRect/>
          <a:stretch>
            <a:fillRect/>
          </a:stretch>
        </p:blipFill>
        <p:spPr bwMode="auto">
          <a:xfrm>
            <a:off x="1600200" y="4114800"/>
            <a:ext cx="6324600" cy="457530"/>
          </a:xfrm>
          <a:prstGeom prst="rect">
            <a:avLst/>
          </a:prstGeom>
          <a:noFill/>
          <a:ln w="9525">
            <a:noFill/>
            <a:miter lim="800000"/>
            <a:headEnd/>
            <a:tailEnd/>
          </a:ln>
          <a:effectLst>
            <a:outerShdw blurRad="469900" dist="38100" dir="2700000" sx="103000" sy="103000" algn="tl" rotWithShape="0">
              <a:prstClr val="black">
                <a:alpha val="40000"/>
              </a:prstClr>
            </a:outerShdw>
          </a:effectLst>
        </p:spPr>
      </p:pic>
      <p:sp>
        <p:nvSpPr>
          <p:cNvPr id="9" name="Title 1"/>
          <p:cNvSpPr>
            <a:spLocks noGrp="1"/>
          </p:cNvSpPr>
          <p:nvPr>
            <p:ph type="title"/>
          </p:nvPr>
        </p:nvSpPr>
        <p:spPr>
          <a:xfrm>
            <a:off x="457200" y="228600"/>
            <a:ext cx="8534400" cy="1189038"/>
          </a:xfrm>
        </p:spPr>
        <p:txBody>
          <a:bodyPr>
            <a:normAutofit fontScale="90000"/>
          </a:bodyPr>
          <a:lstStyle/>
          <a:p>
            <a:r>
              <a:rPr lang="en-US" sz="3000" dirty="0" smtClean="0"/>
              <a:t>Per Pixel Lighting 2, Pixel </a:t>
            </a:r>
            <a:r>
              <a:rPr lang="en-US" sz="3000" dirty="0" err="1" smtClean="0"/>
              <a:t>Shader</a:t>
            </a:r>
            <a:r>
              <a:rPr lang="en-US" sz="3000" dirty="0" smtClean="0"/>
              <a:t>: </a:t>
            </a:r>
            <a:r>
              <a:rPr lang="en-US" dirty="0" smtClean="0"/>
              <a:t/>
            </a:r>
            <a:br>
              <a:rPr lang="en-US" dirty="0" smtClean="0"/>
            </a:br>
            <a:r>
              <a:rPr lang="en-US" dirty="0" smtClean="0"/>
              <a:t>Add Code for Processing L, H, and </a:t>
            </a:r>
            <a:r>
              <a:rPr lang="en-US" dirty="0" err="1" smtClean="0"/>
              <a:t>lightColor</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342</a:t>
            </a:fld>
            <a:endParaRPr lang="en-US" dirty="0"/>
          </a:p>
        </p:txBody>
      </p:sp>
      <p:sp>
        <p:nvSpPr>
          <p:cNvPr id="7" name="Title 1"/>
          <p:cNvSpPr>
            <a:spLocks noGrp="1"/>
          </p:cNvSpPr>
          <p:nvPr>
            <p:ph type="title"/>
          </p:nvPr>
        </p:nvSpPr>
        <p:spPr>
          <a:xfrm>
            <a:off x="457200" y="228600"/>
            <a:ext cx="8534400" cy="1189038"/>
          </a:xfrm>
        </p:spPr>
        <p:txBody>
          <a:bodyPr>
            <a:normAutofit/>
          </a:bodyPr>
          <a:lstStyle/>
          <a:p>
            <a:r>
              <a:rPr lang="en-US" sz="3100" dirty="0" smtClean="0"/>
              <a:t>Per Pixel Lighting 2, Vertex </a:t>
            </a:r>
            <a:r>
              <a:rPr lang="en-US" sz="3100" dirty="0" err="1" smtClean="0"/>
              <a:t>Shader</a:t>
            </a:r>
            <a:r>
              <a:rPr lang="en-US" sz="3100" dirty="0" smtClean="0"/>
              <a:t>: </a:t>
            </a:r>
            <a:r>
              <a:rPr lang="en-US" dirty="0" smtClean="0"/>
              <a:t/>
            </a:r>
            <a:br>
              <a:rPr lang="en-US" dirty="0" smtClean="0"/>
            </a:br>
            <a:r>
              <a:rPr lang="en-US" dirty="0" smtClean="0"/>
              <a:t>Send L, H, </a:t>
            </a:r>
            <a:r>
              <a:rPr lang="en-US" dirty="0" err="1" smtClean="0"/>
              <a:t>lightColor</a:t>
            </a:r>
            <a:r>
              <a:rPr lang="en-US" dirty="0" smtClean="0"/>
              <a:t> to Pixel </a:t>
            </a:r>
            <a:r>
              <a:rPr lang="en-US" dirty="0" err="1" smtClean="0"/>
              <a:t>Shader</a:t>
            </a:r>
            <a:endParaRPr lang="en-US" dirty="0"/>
          </a:p>
        </p:txBody>
      </p:sp>
      <p:pic>
        <p:nvPicPr>
          <p:cNvPr id="310274" name="Picture 2"/>
          <p:cNvPicPr>
            <a:picLocks noChangeAspect="1" noChangeArrowheads="1"/>
          </p:cNvPicPr>
          <p:nvPr/>
        </p:nvPicPr>
        <p:blipFill>
          <a:blip r:embed="rId2" cstate="print"/>
          <a:srcRect/>
          <a:stretch>
            <a:fillRect/>
          </a:stretch>
        </p:blipFill>
        <p:spPr bwMode="auto">
          <a:xfrm>
            <a:off x="1409700" y="1936750"/>
            <a:ext cx="6324600" cy="2984500"/>
          </a:xfrm>
          <a:prstGeom prst="rect">
            <a:avLst/>
          </a:prstGeom>
          <a:noFill/>
          <a:ln w="9525">
            <a:noFill/>
            <a:miter lim="800000"/>
            <a:headEnd/>
            <a:tailEnd/>
          </a:ln>
          <a:effectLst>
            <a:outerShdw blurRad="4445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343</a:t>
            </a:fld>
            <a:endParaRPr lang="en-US" dirty="0"/>
          </a:p>
        </p:txBody>
      </p:sp>
      <p:sp>
        <p:nvSpPr>
          <p:cNvPr id="8" name="Title 1"/>
          <p:cNvSpPr>
            <a:spLocks noGrp="1"/>
          </p:cNvSpPr>
          <p:nvPr>
            <p:ph type="title"/>
          </p:nvPr>
        </p:nvSpPr>
        <p:spPr>
          <a:xfrm>
            <a:off x="457200" y="228600"/>
            <a:ext cx="8534400" cy="1189038"/>
          </a:xfrm>
        </p:spPr>
        <p:txBody>
          <a:bodyPr>
            <a:normAutofit/>
          </a:bodyPr>
          <a:lstStyle/>
          <a:p>
            <a:r>
              <a:rPr lang="en-US" sz="3100" dirty="0" smtClean="0"/>
              <a:t>Per Pixel Lighting 2, Vertex </a:t>
            </a:r>
            <a:r>
              <a:rPr lang="en-US" sz="3100" dirty="0" err="1" smtClean="0"/>
              <a:t>Shader</a:t>
            </a:r>
            <a:r>
              <a:rPr lang="en-US" sz="3100" dirty="0" smtClean="0"/>
              <a:t>: </a:t>
            </a:r>
            <a:r>
              <a:rPr lang="en-US" dirty="0" smtClean="0"/>
              <a:t/>
            </a:r>
            <a:br>
              <a:rPr lang="en-US" dirty="0" smtClean="0"/>
            </a:br>
            <a:r>
              <a:rPr lang="en-US" dirty="0" smtClean="0"/>
              <a:t>New (Moved) Global Variables</a:t>
            </a:r>
            <a:endParaRPr lang="en-US" dirty="0"/>
          </a:p>
        </p:txBody>
      </p:sp>
      <p:pic>
        <p:nvPicPr>
          <p:cNvPr id="9" name="Picture 2"/>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228600" y="3581400"/>
            <a:ext cx="4240363" cy="2400983"/>
          </a:xfrm>
          <a:prstGeom prst="rect">
            <a:avLst/>
          </a:prstGeom>
          <a:noFill/>
          <a:ln w="9525">
            <a:noFill/>
            <a:miter lim="800000"/>
            <a:headEnd/>
            <a:tailEnd/>
          </a:ln>
          <a:effectLst>
            <a:outerShdw blurRad="50800" dist="38100" dir="2700000" sx="101000" sy="101000" algn="tl" rotWithShape="0">
              <a:prstClr val="black">
                <a:alpha val="40000"/>
              </a:prstClr>
            </a:outerShdw>
          </a:effectLst>
        </p:spPr>
      </p:pic>
      <p:pic>
        <p:nvPicPr>
          <p:cNvPr id="311298" name="Picture 2"/>
          <p:cNvPicPr>
            <a:picLocks noChangeAspect="1" noChangeArrowheads="1"/>
          </p:cNvPicPr>
          <p:nvPr/>
        </p:nvPicPr>
        <p:blipFill>
          <a:blip r:embed="rId3" cstate="print"/>
          <a:srcRect/>
          <a:stretch>
            <a:fillRect/>
          </a:stretch>
        </p:blipFill>
        <p:spPr bwMode="auto">
          <a:xfrm>
            <a:off x="1066800" y="1600200"/>
            <a:ext cx="7535491" cy="2747963"/>
          </a:xfrm>
          <a:prstGeom prst="rect">
            <a:avLst/>
          </a:prstGeom>
          <a:noFill/>
          <a:ln w="9525">
            <a:noFill/>
            <a:miter lim="800000"/>
            <a:headEnd/>
            <a:tailEnd/>
          </a:ln>
          <a:effectLst>
            <a:outerShdw blurRad="203200" dist="38100" dir="2700000" sx="103000" sy="103000" algn="tl" rotWithShape="0">
              <a:prstClr val="black">
                <a:alpha val="40000"/>
              </a:prstClr>
            </a:outerShdw>
          </a:effectLst>
        </p:spPr>
      </p:pic>
      <p:sp>
        <p:nvSpPr>
          <p:cNvPr id="10" name="Rectangle 9"/>
          <p:cNvSpPr/>
          <p:nvPr/>
        </p:nvSpPr>
        <p:spPr>
          <a:xfrm>
            <a:off x="1892889" y="5309778"/>
            <a:ext cx="838200" cy="152400"/>
          </a:xfrm>
          <a:prstGeom prst="rect">
            <a:avLst/>
          </a:prstGeom>
          <a:solidFill>
            <a:srgbClr val="FF00F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590800" y="4114800"/>
            <a:ext cx="838200" cy="152400"/>
          </a:xfrm>
          <a:prstGeom prst="rect">
            <a:avLst/>
          </a:prstGeom>
          <a:solidFill>
            <a:srgbClr val="FF00F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67000" y="3505200"/>
            <a:ext cx="914400" cy="228600"/>
          </a:xfrm>
          <a:prstGeom prst="rect">
            <a:avLst/>
          </a:prstGeom>
          <a:solidFill>
            <a:srgbClr val="00FFF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81200" y="4800600"/>
            <a:ext cx="838200" cy="228600"/>
          </a:xfrm>
          <a:prstGeom prst="rect">
            <a:avLst/>
          </a:prstGeom>
          <a:solidFill>
            <a:srgbClr val="00FFFF">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2" idx="2"/>
            <a:endCxn id="13" idx="0"/>
          </p:cNvCxnSpPr>
          <p:nvPr/>
        </p:nvCxnSpPr>
        <p:spPr>
          <a:xfrm rot="5400000">
            <a:off x="2228850" y="3905250"/>
            <a:ext cx="1066800" cy="723900"/>
          </a:xfrm>
          <a:prstGeom prst="straightConnector1">
            <a:avLst/>
          </a:prstGeom>
          <a:ln w="38100">
            <a:solidFill>
              <a:srgbClr val="00FFFF">
                <a:alpha val="68000"/>
              </a:srgb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2"/>
            <a:endCxn id="10" idx="0"/>
          </p:cNvCxnSpPr>
          <p:nvPr/>
        </p:nvCxnSpPr>
        <p:spPr>
          <a:xfrm rot="5400000">
            <a:off x="2139656" y="4439534"/>
            <a:ext cx="1042578" cy="697911"/>
          </a:xfrm>
          <a:prstGeom prst="straightConnector1">
            <a:avLst/>
          </a:prstGeom>
          <a:ln w="34925">
            <a:solidFill>
              <a:srgbClr val="FF00FF">
                <a:alpha val="64000"/>
              </a:srgb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00600" y="4648200"/>
            <a:ext cx="2590800" cy="1200329"/>
          </a:xfrm>
          <a:prstGeom prst="rect">
            <a:avLst/>
          </a:prstGeom>
          <a:noFill/>
        </p:spPr>
        <p:txBody>
          <a:bodyPr wrap="square" rtlCol="0">
            <a:spAutoFit/>
          </a:bodyPr>
          <a:lstStyle/>
          <a:p>
            <a:r>
              <a:rPr lang="en-US" dirty="0" smtClean="0"/>
              <a:t>Notice we’ve moved two </a:t>
            </a:r>
            <a:r>
              <a:rPr lang="en-US" dirty="0" err="1" smtClean="0"/>
              <a:t>globals</a:t>
            </a:r>
            <a:r>
              <a:rPr lang="en-US" dirty="0" smtClean="0"/>
              <a:t> from the pixel </a:t>
            </a:r>
            <a:r>
              <a:rPr lang="en-US" dirty="0" err="1" smtClean="0"/>
              <a:t>shader</a:t>
            </a:r>
            <a:r>
              <a:rPr lang="en-US" dirty="0" smtClean="0"/>
              <a:t> (at left) to the vertex </a:t>
            </a:r>
            <a:r>
              <a:rPr lang="en-US" dirty="0" err="1" smtClean="0"/>
              <a:t>shader</a:t>
            </a:r>
            <a:r>
              <a:rPr lang="en-US" dirty="0" smtClean="0"/>
              <a:t> (above).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344</a:t>
            </a:fld>
            <a:endParaRPr lang="en-US" dirty="0"/>
          </a:p>
        </p:txBody>
      </p:sp>
      <p:pic>
        <p:nvPicPr>
          <p:cNvPr id="312324" name="Picture 4"/>
          <p:cNvPicPr>
            <a:picLocks noChangeAspect="1" noChangeArrowheads="1"/>
          </p:cNvPicPr>
          <p:nvPr/>
        </p:nvPicPr>
        <p:blipFill>
          <a:blip r:embed="rId2" cstate="print"/>
          <a:srcRect/>
          <a:stretch>
            <a:fillRect/>
          </a:stretch>
        </p:blipFill>
        <p:spPr bwMode="auto">
          <a:xfrm>
            <a:off x="304800" y="1524000"/>
            <a:ext cx="4360863" cy="114894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12325" name="Picture 5"/>
          <p:cNvPicPr>
            <a:picLocks noChangeAspect="1" noChangeArrowheads="1"/>
          </p:cNvPicPr>
          <p:nvPr/>
        </p:nvPicPr>
        <p:blipFill>
          <a:blip r:embed="rId3" cstate="print"/>
          <a:srcRect/>
          <a:stretch>
            <a:fillRect/>
          </a:stretch>
        </p:blipFill>
        <p:spPr bwMode="auto">
          <a:xfrm>
            <a:off x="228600" y="5257800"/>
            <a:ext cx="4781550" cy="94630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12323" name="Picture 3"/>
          <p:cNvPicPr>
            <a:picLocks noChangeAspect="1" noChangeArrowheads="1"/>
          </p:cNvPicPr>
          <p:nvPr/>
        </p:nvPicPr>
        <p:blipFill>
          <a:blip r:embed="rId4" cstate="print"/>
          <a:srcRect/>
          <a:stretch>
            <a:fillRect/>
          </a:stretch>
        </p:blipFill>
        <p:spPr bwMode="auto">
          <a:xfrm>
            <a:off x="2743200" y="1905000"/>
            <a:ext cx="6019800" cy="3249004"/>
          </a:xfrm>
          <a:prstGeom prst="rect">
            <a:avLst/>
          </a:prstGeom>
          <a:noFill/>
          <a:ln w="9525">
            <a:noFill/>
            <a:miter lim="800000"/>
            <a:headEnd/>
            <a:tailEnd/>
          </a:ln>
          <a:effectLst>
            <a:outerShdw blurRad="342900" dist="38100" dir="2700000" sx="104000" sy="104000" algn="tl" rotWithShape="0">
              <a:prstClr val="black">
                <a:alpha val="40000"/>
              </a:prstClr>
            </a:outerShdw>
          </a:effectLst>
        </p:spPr>
      </p:pic>
      <p:sp>
        <p:nvSpPr>
          <p:cNvPr id="13" name="Rectangle 12"/>
          <p:cNvSpPr/>
          <p:nvPr/>
        </p:nvSpPr>
        <p:spPr>
          <a:xfrm>
            <a:off x="533400" y="2286000"/>
            <a:ext cx="2209800" cy="381000"/>
          </a:xfrm>
          <a:prstGeom prst="rect">
            <a:avLst/>
          </a:prstGeom>
          <a:solidFill>
            <a:srgbClr val="00FFFF">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743200" y="2819400"/>
            <a:ext cx="2209800" cy="381000"/>
          </a:xfrm>
          <a:prstGeom prst="rect">
            <a:avLst/>
          </a:prstGeom>
          <a:solidFill>
            <a:srgbClr val="00FFFF">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57200" y="5410200"/>
            <a:ext cx="3505200" cy="304800"/>
          </a:xfrm>
          <a:prstGeom prst="rect">
            <a:avLst/>
          </a:prstGeom>
          <a:solidFill>
            <a:srgbClr val="FF00FF">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43200" y="3505200"/>
            <a:ext cx="4038600" cy="381000"/>
          </a:xfrm>
          <a:prstGeom prst="rect">
            <a:avLst/>
          </a:prstGeom>
          <a:solidFill>
            <a:srgbClr val="FF00FF">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43200" y="4876800"/>
            <a:ext cx="4343400" cy="228600"/>
          </a:xfrm>
          <a:prstGeom prst="rect">
            <a:avLst/>
          </a:prstGeom>
          <a:solidFill>
            <a:srgbClr val="FFC0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1000" y="5943600"/>
            <a:ext cx="4495800" cy="228600"/>
          </a:xfrm>
          <a:prstGeom prst="rect">
            <a:avLst/>
          </a:prstGeom>
          <a:solidFill>
            <a:srgbClr val="FFC0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4" idx="1"/>
            <a:endCxn id="13" idx="2"/>
          </p:cNvCxnSpPr>
          <p:nvPr/>
        </p:nvCxnSpPr>
        <p:spPr>
          <a:xfrm rot="10800000">
            <a:off x="1638300" y="2667000"/>
            <a:ext cx="1104900" cy="342900"/>
          </a:xfrm>
          <a:prstGeom prst="straightConnector1">
            <a:avLst/>
          </a:prstGeom>
          <a:ln w="25400">
            <a:solidFill>
              <a:srgbClr val="07D3EF"/>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6" idx="1"/>
            <a:endCxn id="15" idx="0"/>
          </p:cNvCxnSpPr>
          <p:nvPr/>
        </p:nvCxnSpPr>
        <p:spPr>
          <a:xfrm rot="10800000" flipV="1">
            <a:off x="2209800" y="3695700"/>
            <a:ext cx="533400" cy="1714500"/>
          </a:xfrm>
          <a:prstGeom prst="straightConnector1">
            <a:avLst/>
          </a:prstGeom>
          <a:ln w="28575">
            <a:solidFill>
              <a:srgbClr val="FF00FF"/>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2"/>
          </p:cNvCxnSpPr>
          <p:nvPr/>
        </p:nvCxnSpPr>
        <p:spPr>
          <a:xfrm rot="5400000">
            <a:off x="4286250" y="5314950"/>
            <a:ext cx="838200" cy="419100"/>
          </a:xfrm>
          <a:prstGeom prst="straightConnector1">
            <a:avLst/>
          </a:prstGeom>
          <a:ln w="28575">
            <a:solidFill>
              <a:srgbClr val="FFC000"/>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itle 1"/>
          <p:cNvSpPr>
            <a:spLocks noGrp="1"/>
          </p:cNvSpPr>
          <p:nvPr>
            <p:ph type="title"/>
          </p:nvPr>
        </p:nvSpPr>
        <p:spPr>
          <a:xfrm>
            <a:off x="457200" y="228600"/>
            <a:ext cx="8534400" cy="1189038"/>
          </a:xfrm>
        </p:spPr>
        <p:txBody>
          <a:bodyPr>
            <a:normAutofit fontScale="90000"/>
          </a:bodyPr>
          <a:lstStyle/>
          <a:p>
            <a:r>
              <a:rPr lang="en-US" sz="2700" dirty="0" smtClean="0"/>
              <a:t>Per Pixel Lighting 2, Vertex </a:t>
            </a:r>
            <a:r>
              <a:rPr lang="en-US" sz="2700" dirty="0" err="1" smtClean="0"/>
              <a:t>Shader</a:t>
            </a:r>
            <a:r>
              <a:rPr lang="en-US" sz="2700" dirty="0" smtClean="0"/>
              <a:t>: </a:t>
            </a:r>
            <a:r>
              <a:rPr lang="en-US" dirty="0" smtClean="0"/>
              <a:t/>
            </a:r>
            <a:br>
              <a:rPr lang="en-US" dirty="0" smtClean="0"/>
            </a:br>
            <a:r>
              <a:rPr lang="en-US" sz="3100" dirty="0" smtClean="0"/>
              <a:t>New (Moved) Code for Computing V, H, and </a:t>
            </a:r>
            <a:r>
              <a:rPr lang="en-US" sz="3100" dirty="0" err="1" smtClean="0"/>
              <a:t>lightColor</a:t>
            </a:r>
            <a:endParaRPr lang="en-US" sz="31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smtClean="0"/>
              <a:t>Finally, one last variation on this example. </a:t>
            </a:r>
          </a:p>
          <a:p>
            <a:r>
              <a:rPr lang="en-US" dirty="0" smtClean="0"/>
              <a:t>Notice that in the previous pixel </a:t>
            </a:r>
            <a:r>
              <a:rPr lang="en-US" dirty="0" err="1" smtClean="0"/>
              <a:t>shader</a:t>
            </a:r>
            <a:r>
              <a:rPr lang="en-US" dirty="0" smtClean="0"/>
              <a:t> the code does not make any assumption about what coordinate space the lighting is taking place in. </a:t>
            </a:r>
          </a:p>
          <a:p>
            <a:r>
              <a:rPr lang="en-US" dirty="0" smtClean="0"/>
              <a:t>We have been performing the lighting calculations in model space, but it is also common to do it in camera space. </a:t>
            </a:r>
          </a:p>
          <a:p>
            <a:r>
              <a:rPr lang="en-US" dirty="0" smtClean="0"/>
              <a:t>The advantage is that we do not need to resend </a:t>
            </a:r>
            <a:r>
              <a:rPr lang="en-US" dirty="0" err="1" smtClean="0"/>
              <a:t>shader</a:t>
            </a:r>
            <a:r>
              <a:rPr lang="en-US" dirty="0" smtClean="0"/>
              <a:t> constants for lighting data for each object that is rendered, like we do when those values are specified in modeling space (which will vary for each object).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345</a:t>
            </a:fld>
            <a:endParaRPr lang="en-US" dirty="0"/>
          </a:p>
        </p:txBody>
      </p:sp>
      <p:sp>
        <p:nvSpPr>
          <p:cNvPr id="7" name="Title 1"/>
          <p:cNvSpPr>
            <a:spLocks noGrp="1"/>
          </p:cNvSpPr>
          <p:nvPr>
            <p:ph type="title"/>
          </p:nvPr>
        </p:nvSpPr>
        <p:spPr>
          <a:xfrm>
            <a:off x="457200" y="228600"/>
            <a:ext cx="8534400" cy="1189038"/>
          </a:xfrm>
        </p:spPr>
        <p:txBody>
          <a:bodyPr>
            <a:normAutofit/>
          </a:bodyPr>
          <a:lstStyle/>
          <a:p>
            <a:r>
              <a:rPr lang="en-US" sz="2700" dirty="0" smtClean="0"/>
              <a:t>Per Pixel Lighting 3, Vertex </a:t>
            </a:r>
            <a:r>
              <a:rPr lang="en-US" sz="2700" dirty="0" err="1" smtClean="0"/>
              <a:t>Shader</a:t>
            </a:r>
            <a:r>
              <a:rPr lang="en-US" sz="2700" dirty="0" smtClean="0"/>
              <a:t>: </a:t>
            </a:r>
            <a:r>
              <a:rPr lang="en-US" dirty="0" smtClean="0"/>
              <a:t/>
            </a:r>
            <a:br>
              <a:rPr lang="en-US" dirty="0" smtClean="0"/>
            </a:br>
            <a:r>
              <a:rPr lang="en-US" sz="3100" dirty="0" smtClean="0"/>
              <a:t>Lighting in Camera Space</a:t>
            </a:r>
            <a:endParaRPr lang="en-US" sz="31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346</a:t>
            </a:fld>
            <a:endParaRPr lang="en-US" dirty="0"/>
          </a:p>
        </p:txBody>
      </p:sp>
      <p:pic>
        <p:nvPicPr>
          <p:cNvPr id="313347" name="Picture 3"/>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228600" y="4038600"/>
            <a:ext cx="6762750" cy="199144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13346" name="Picture 2"/>
          <p:cNvPicPr>
            <a:picLocks noChangeAspect="1" noChangeArrowheads="1"/>
          </p:cNvPicPr>
          <p:nvPr/>
        </p:nvPicPr>
        <p:blipFill>
          <a:blip r:embed="rId3" cstate="print"/>
          <a:srcRect/>
          <a:stretch>
            <a:fillRect/>
          </a:stretch>
        </p:blipFill>
        <p:spPr bwMode="auto">
          <a:xfrm>
            <a:off x="2057400" y="1752600"/>
            <a:ext cx="6677025" cy="2657270"/>
          </a:xfrm>
          <a:prstGeom prst="rect">
            <a:avLst/>
          </a:prstGeom>
          <a:noFill/>
          <a:ln w="9525">
            <a:noFill/>
            <a:miter lim="800000"/>
            <a:headEnd/>
            <a:tailEnd/>
          </a:ln>
          <a:effectLst>
            <a:outerShdw blurRad="304800" dist="38100" dir="2700000" sx="104000" sy="104000" algn="tl" rotWithShape="0">
              <a:prstClr val="black">
                <a:alpha val="40000"/>
              </a:prstClr>
            </a:outerShdw>
          </a:effectLst>
        </p:spPr>
      </p:pic>
      <p:sp>
        <p:nvSpPr>
          <p:cNvPr id="9" name="Title 1"/>
          <p:cNvSpPr>
            <a:spLocks noGrp="1"/>
          </p:cNvSpPr>
          <p:nvPr>
            <p:ph type="title"/>
          </p:nvPr>
        </p:nvSpPr>
        <p:spPr>
          <a:xfrm>
            <a:off x="457200" y="228600"/>
            <a:ext cx="8534400" cy="1189038"/>
          </a:xfrm>
        </p:spPr>
        <p:txBody>
          <a:bodyPr>
            <a:normAutofit/>
          </a:bodyPr>
          <a:lstStyle/>
          <a:p>
            <a:r>
              <a:rPr lang="en-US" sz="2700" dirty="0" smtClean="0"/>
              <a:t>Per Pixel Lighting 3, Vertex </a:t>
            </a:r>
            <a:r>
              <a:rPr lang="en-US" sz="2700" dirty="0" err="1" smtClean="0"/>
              <a:t>Shader</a:t>
            </a:r>
            <a:r>
              <a:rPr lang="en-US" sz="2700" dirty="0" smtClean="0"/>
              <a:t>: </a:t>
            </a:r>
            <a:r>
              <a:rPr lang="en-US" dirty="0" smtClean="0"/>
              <a:t/>
            </a:r>
            <a:br>
              <a:rPr lang="en-US" dirty="0" smtClean="0"/>
            </a:br>
            <a:r>
              <a:rPr lang="en-US" sz="3100" dirty="0" smtClean="0"/>
              <a:t>Global Variables</a:t>
            </a:r>
            <a:endParaRPr lang="en-US" sz="31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347</a:t>
            </a:fld>
            <a:endParaRPr lang="en-US" dirty="0"/>
          </a:p>
        </p:txBody>
      </p:sp>
      <p:pic>
        <p:nvPicPr>
          <p:cNvPr id="314372" name="Picture 4"/>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228600" y="1600200"/>
            <a:ext cx="5153025" cy="23668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2" name="Rectangle 11"/>
          <p:cNvSpPr/>
          <p:nvPr/>
        </p:nvSpPr>
        <p:spPr>
          <a:xfrm>
            <a:off x="533400" y="2209800"/>
            <a:ext cx="4724400" cy="457200"/>
          </a:xfrm>
          <a:prstGeom prst="rect">
            <a:avLst/>
          </a:prstGeom>
          <a:solidFill>
            <a:srgbClr val="FF00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4373" name="Picture 5"/>
          <p:cNvPicPr>
            <a:picLocks noChangeAspect="1" noChangeArrowheads="1"/>
          </p:cNvPicPr>
          <p:nvPr/>
        </p:nvPicPr>
        <p:blipFill>
          <a:blip r:embed="rId3" cstate="print"/>
          <a:srcRect/>
          <a:stretch>
            <a:fillRect/>
          </a:stretch>
        </p:blipFill>
        <p:spPr bwMode="auto">
          <a:xfrm>
            <a:off x="3124200" y="2438400"/>
            <a:ext cx="5643563" cy="3427235"/>
          </a:xfrm>
          <a:prstGeom prst="rect">
            <a:avLst/>
          </a:prstGeom>
          <a:noFill/>
          <a:ln w="9525">
            <a:noFill/>
            <a:miter lim="800000"/>
            <a:headEnd/>
            <a:tailEnd/>
          </a:ln>
          <a:effectLst>
            <a:outerShdw blurRad="266700" dist="38100" dir="2700000" sx="102000" sy="102000" algn="tl" rotWithShape="0">
              <a:prstClr val="black">
                <a:alpha val="40000"/>
              </a:prstClr>
            </a:outerShdw>
          </a:effectLst>
        </p:spPr>
      </p:pic>
      <p:sp>
        <p:nvSpPr>
          <p:cNvPr id="11" name="Rectangle 10"/>
          <p:cNvSpPr/>
          <p:nvPr/>
        </p:nvSpPr>
        <p:spPr>
          <a:xfrm>
            <a:off x="3276600" y="3124200"/>
            <a:ext cx="5410200" cy="1295400"/>
          </a:xfrm>
          <a:prstGeom prst="rect">
            <a:avLst/>
          </a:prstGeom>
          <a:solidFill>
            <a:srgbClr val="FF00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43400" y="4724400"/>
            <a:ext cx="2667000" cy="228600"/>
          </a:xfrm>
          <a:prstGeom prst="rect">
            <a:avLst/>
          </a:prstGeom>
          <a:solidFill>
            <a:srgbClr val="00FF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47800" y="2895600"/>
            <a:ext cx="1676400" cy="228600"/>
          </a:xfrm>
          <a:prstGeom prst="rect">
            <a:avLst/>
          </a:prstGeom>
          <a:solidFill>
            <a:srgbClr val="00FF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457200" y="228600"/>
            <a:ext cx="8534400" cy="1189038"/>
          </a:xfrm>
        </p:spPr>
        <p:txBody>
          <a:bodyPr>
            <a:normAutofit/>
          </a:bodyPr>
          <a:lstStyle/>
          <a:p>
            <a:r>
              <a:rPr lang="en-US" sz="2700" dirty="0" smtClean="0"/>
              <a:t>Per Pixel Lighting 3, Vertex </a:t>
            </a:r>
            <a:r>
              <a:rPr lang="en-US" sz="2700" dirty="0" err="1" smtClean="0"/>
              <a:t>Shader</a:t>
            </a:r>
            <a:r>
              <a:rPr lang="en-US" sz="2700" dirty="0" smtClean="0"/>
              <a:t>: </a:t>
            </a:r>
            <a:r>
              <a:rPr lang="en-US" dirty="0" smtClean="0"/>
              <a:t/>
            </a:r>
            <a:br>
              <a:rPr lang="en-US" dirty="0" smtClean="0"/>
            </a:br>
            <a:r>
              <a:rPr lang="en-US" sz="3100" dirty="0" smtClean="0"/>
              <a:t>Code</a:t>
            </a:r>
            <a:endParaRPr lang="en-US" sz="3100" dirty="0"/>
          </a:p>
        </p:txBody>
      </p:sp>
      <p:cxnSp>
        <p:nvCxnSpPr>
          <p:cNvPr id="16" name="Straight Arrow Connector 15"/>
          <p:cNvCxnSpPr>
            <a:stCxn id="13" idx="1"/>
            <a:endCxn id="14" idx="2"/>
          </p:cNvCxnSpPr>
          <p:nvPr/>
        </p:nvCxnSpPr>
        <p:spPr>
          <a:xfrm rot="10800000">
            <a:off x="2286000" y="3124200"/>
            <a:ext cx="2057400" cy="1714500"/>
          </a:xfrm>
          <a:prstGeom prst="straightConnector1">
            <a:avLst/>
          </a:prstGeom>
          <a:ln w="25400">
            <a:solidFill>
              <a:srgbClr val="07D3EF">
                <a:alpha val="62000"/>
              </a:srgb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0"/>
            <a:endCxn id="12" idx="3"/>
          </p:cNvCxnSpPr>
          <p:nvPr/>
        </p:nvCxnSpPr>
        <p:spPr>
          <a:xfrm rot="16200000" flipV="1">
            <a:off x="5276850" y="2419350"/>
            <a:ext cx="685800" cy="723900"/>
          </a:xfrm>
          <a:prstGeom prst="straightConnector1">
            <a:avLst/>
          </a:prstGeom>
          <a:ln w="28575">
            <a:solidFill>
              <a:srgbClr val="FF00FF">
                <a:alpha val="61000"/>
              </a:srgb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348</a:t>
            </a:fld>
            <a:endParaRPr lang="en-US" dirty="0"/>
          </a:p>
        </p:txBody>
      </p:sp>
      <p:sp>
        <p:nvSpPr>
          <p:cNvPr id="8" name="Title 1"/>
          <p:cNvSpPr>
            <a:spLocks noGrp="1"/>
          </p:cNvSpPr>
          <p:nvPr>
            <p:ph type="title"/>
          </p:nvPr>
        </p:nvSpPr>
        <p:spPr>
          <a:xfrm>
            <a:off x="457200" y="228600"/>
            <a:ext cx="8534400" cy="1189038"/>
          </a:xfrm>
        </p:spPr>
        <p:txBody>
          <a:bodyPr>
            <a:normAutofit/>
          </a:bodyPr>
          <a:lstStyle/>
          <a:p>
            <a:r>
              <a:rPr lang="en-US" sz="2700" dirty="0" smtClean="0"/>
              <a:t>Per Pixel Lighting 3, Vertex </a:t>
            </a:r>
            <a:r>
              <a:rPr lang="en-US" sz="2700" dirty="0" err="1" smtClean="0"/>
              <a:t>Shader</a:t>
            </a:r>
            <a:r>
              <a:rPr lang="en-US" sz="2700" dirty="0" smtClean="0"/>
              <a:t>: </a:t>
            </a:r>
            <a:r>
              <a:rPr lang="en-US" dirty="0" smtClean="0"/>
              <a:t/>
            </a:r>
            <a:br>
              <a:rPr lang="en-US" dirty="0" smtClean="0"/>
            </a:br>
            <a:r>
              <a:rPr lang="en-US" sz="3100" dirty="0" smtClean="0"/>
              <a:t>Code</a:t>
            </a:r>
            <a:endParaRPr lang="en-US" sz="3100" dirty="0"/>
          </a:p>
        </p:txBody>
      </p:sp>
      <p:pic>
        <p:nvPicPr>
          <p:cNvPr id="315396" name="Picture 4"/>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381000" y="1676400"/>
            <a:ext cx="5257800" cy="255995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15394" name="Picture 2"/>
          <p:cNvPicPr>
            <a:picLocks noChangeAspect="1" noChangeArrowheads="1"/>
          </p:cNvPicPr>
          <p:nvPr/>
        </p:nvPicPr>
        <p:blipFill>
          <a:blip r:embed="rId3" cstate="print"/>
          <a:srcRect/>
          <a:stretch>
            <a:fillRect/>
          </a:stretch>
        </p:blipFill>
        <p:spPr bwMode="auto">
          <a:xfrm>
            <a:off x="3429000" y="3313240"/>
            <a:ext cx="5379977" cy="2793110"/>
          </a:xfrm>
          <a:prstGeom prst="rect">
            <a:avLst/>
          </a:prstGeom>
          <a:noFill/>
          <a:ln w="9525">
            <a:noFill/>
            <a:miter lim="800000"/>
            <a:headEnd/>
            <a:tailEnd/>
          </a:ln>
          <a:effectLst>
            <a:outerShdw blurRad="355600" dist="38100" dir="2700000" sx="104000" sy="104000" algn="tl" rotWithShape="0">
              <a:prstClr val="black">
                <a:alpha val="40000"/>
              </a:prstClr>
            </a:outerShdw>
          </a:effectLst>
        </p:spPr>
      </p:pic>
      <p:sp>
        <p:nvSpPr>
          <p:cNvPr id="11" name="Rectangle 10"/>
          <p:cNvSpPr/>
          <p:nvPr/>
        </p:nvSpPr>
        <p:spPr>
          <a:xfrm>
            <a:off x="5385976" y="3770134"/>
            <a:ext cx="481423" cy="152400"/>
          </a:xfrm>
          <a:prstGeom prst="rect">
            <a:avLst/>
          </a:prstGeom>
          <a:solidFill>
            <a:srgbClr val="75EBFB">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09800" y="1905000"/>
            <a:ext cx="1600200" cy="152400"/>
          </a:xfrm>
          <a:prstGeom prst="rect">
            <a:avLst/>
          </a:prstGeom>
          <a:solidFill>
            <a:srgbClr val="75EBFB">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96000" y="4724400"/>
            <a:ext cx="1447800" cy="228600"/>
          </a:xfrm>
          <a:prstGeom prst="rect">
            <a:avLst/>
          </a:prstGeom>
          <a:solidFill>
            <a:srgbClr val="FF00F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895600" y="2895600"/>
            <a:ext cx="838200" cy="152400"/>
          </a:xfrm>
          <a:prstGeom prst="rect">
            <a:avLst/>
          </a:prstGeom>
          <a:solidFill>
            <a:srgbClr val="FF00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1" idx="0"/>
            <a:endCxn id="12" idx="2"/>
          </p:cNvCxnSpPr>
          <p:nvPr/>
        </p:nvCxnSpPr>
        <p:spPr>
          <a:xfrm rot="16200000" flipV="1">
            <a:off x="3461927" y="1605373"/>
            <a:ext cx="1712734" cy="2616788"/>
          </a:xfrm>
          <a:prstGeom prst="straightConnector1">
            <a:avLst/>
          </a:prstGeom>
          <a:ln w="25400">
            <a:solidFill>
              <a:srgbClr val="07D3EF">
                <a:alpha val="38000"/>
              </a:srgb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4" idx="2"/>
            <a:endCxn id="13" idx="0"/>
          </p:cNvCxnSpPr>
          <p:nvPr/>
        </p:nvCxnSpPr>
        <p:spPr>
          <a:xfrm rot="16200000" flipH="1">
            <a:off x="4229100" y="2133600"/>
            <a:ext cx="1676400" cy="3505200"/>
          </a:xfrm>
          <a:prstGeom prst="straightConnector1">
            <a:avLst/>
          </a:prstGeom>
          <a:ln w="28575">
            <a:solidFill>
              <a:srgbClr val="FF00FF">
                <a:alpha val="73000"/>
              </a:srgb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Even modest modern hardware has plenty of beef for </a:t>
            </a:r>
            <a:r>
              <a:rPr lang="en-US" dirty="0" err="1" smtClean="0"/>
              <a:t>Phong</a:t>
            </a:r>
            <a:r>
              <a:rPr lang="en-US" dirty="0" smtClean="0"/>
              <a:t> shading; indeed the previous examples are relatively cheap </a:t>
            </a:r>
            <a:r>
              <a:rPr lang="en-US" dirty="0" err="1" smtClean="0"/>
              <a:t>shaders</a:t>
            </a:r>
            <a:r>
              <a:rPr lang="en-US" dirty="0" smtClean="0"/>
              <a:t>. </a:t>
            </a:r>
          </a:p>
          <a:p>
            <a:r>
              <a:rPr lang="en-US" dirty="0" smtClean="0"/>
              <a:t>However, it's very instructive to consider how to implement </a:t>
            </a:r>
            <a:r>
              <a:rPr lang="en-US" dirty="0" err="1" smtClean="0"/>
              <a:t>Gouraud</a:t>
            </a:r>
            <a:r>
              <a:rPr lang="en-US" dirty="0" smtClean="0"/>
              <a:t> shading. </a:t>
            </a:r>
          </a:p>
          <a:p>
            <a:r>
              <a:rPr lang="en-US" dirty="0" smtClean="0"/>
              <a:t>Even though the results are inferior to </a:t>
            </a:r>
            <a:r>
              <a:rPr lang="en-US" dirty="0" err="1" smtClean="0"/>
              <a:t>Phong</a:t>
            </a:r>
            <a:r>
              <a:rPr lang="en-US" dirty="0" smtClean="0"/>
              <a:t> shading, and </a:t>
            </a:r>
            <a:r>
              <a:rPr lang="en-US" dirty="0" err="1" smtClean="0"/>
              <a:t>Gouraud</a:t>
            </a:r>
            <a:r>
              <a:rPr lang="en-US" dirty="0" smtClean="0"/>
              <a:t> shading precludes bump mapping, </a:t>
            </a:r>
            <a:r>
              <a:rPr lang="en-US" dirty="0" err="1" smtClean="0"/>
              <a:t>Gouraud</a:t>
            </a:r>
            <a:r>
              <a:rPr lang="en-US" dirty="0" smtClean="0"/>
              <a:t> shading can still be useful on the PC to emulate the results of other hardware.</a:t>
            </a:r>
          </a:p>
          <a:p>
            <a:r>
              <a:rPr lang="en-US" dirty="0" smtClean="0"/>
              <a:t>Go back to our </a:t>
            </a:r>
            <a:r>
              <a:rPr lang="en-US" dirty="0" err="1" smtClean="0"/>
              <a:t>shaders</a:t>
            </a:r>
            <a:r>
              <a:rPr lang="en-US" dirty="0" smtClean="0"/>
              <a:t> for </a:t>
            </a:r>
            <a:r>
              <a:rPr lang="en-US" b="1" dirty="0" smtClean="0"/>
              <a:t>basic</a:t>
            </a:r>
            <a:r>
              <a:rPr lang="en-US" dirty="0" smtClean="0"/>
              <a:t> per-pixel lighting and work from there.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349</a:t>
            </a:fld>
            <a:endParaRPr lang="en-US" dirty="0"/>
          </a:p>
        </p:txBody>
      </p:sp>
      <p:sp>
        <p:nvSpPr>
          <p:cNvPr id="7" name="Title 1"/>
          <p:cNvSpPr>
            <a:spLocks noGrp="1"/>
          </p:cNvSpPr>
          <p:nvPr>
            <p:ph type="title"/>
          </p:nvPr>
        </p:nvSpPr>
        <p:spPr>
          <a:xfrm>
            <a:off x="457200" y="228600"/>
            <a:ext cx="6781800" cy="1189038"/>
          </a:xfrm>
        </p:spPr>
        <p:txBody>
          <a:bodyPr>
            <a:normAutofit/>
          </a:bodyPr>
          <a:lstStyle/>
          <a:p>
            <a:r>
              <a:rPr lang="en-US" dirty="0" err="1" smtClean="0"/>
              <a:t>Gouraud</a:t>
            </a:r>
            <a:r>
              <a:rPr lang="en-US" dirty="0" smtClean="0"/>
              <a:t> Shading</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3" name="Slide Number Placeholder 3"/>
          <p:cNvSpPr>
            <a:spLocks noGrp="1"/>
          </p:cNvSpPr>
          <p:nvPr>
            <p:ph type="sldNum" sz="quarter" idx="12"/>
          </p:nvPr>
        </p:nvSpPr>
        <p:spPr/>
        <p:txBody>
          <a:bodyPr/>
          <a:lstStyle/>
          <a:p>
            <a:fld id="{A054C42A-45CC-4754-A1B7-DCE8910C102A}" type="slidenum">
              <a:rPr lang="en-US"/>
              <a:pPr/>
              <a:t>35</a:t>
            </a:fld>
            <a:endParaRPr lang="en-US"/>
          </a:p>
        </p:txBody>
      </p:sp>
      <p:pic>
        <p:nvPicPr>
          <p:cNvPr id="33795" name="Picture 3" descr="C:\Documents and Settings\ian\My Documents\classes\2003\Spring\4330\Notes\Graphics\zoom.jpg"/>
          <p:cNvPicPr>
            <a:picLocks noChangeAspect="1" noChangeArrowheads="1"/>
          </p:cNvPicPr>
          <p:nvPr/>
        </p:nvPicPr>
        <p:blipFill>
          <a:blip r:embed="rId2" cstate="print"/>
          <a:srcRect/>
          <a:stretch>
            <a:fillRect/>
          </a:stretch>
        </p:blipFill>
        <p:spPr bwMode="auto">
          <a:xfrm>
            <a:off x="2057400" y="914400"/>
            <a:ext cx="5107871" cy="504751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err="1" smtClean="0"/>
              <a:t>Gouraud</a:t>
            </a:r>
            <a:r>
              <a:rPr lang="en-US" sz="2700" dirty="0" smtClean="0"/>
              <a:t> Shading:</a:t>
            </a:r>
            <a:r>
              <a:rPr lang="en-US" dirty="0" smtClean="0"/>
              <a:t/>
            </a:r>
            <a:br>
              <a:rPr lang="en-US" dirty="0" smtClean="0"/>
            </a:br>
            <a:r>
              <a:rPr lang="en-US" dirty="0" smtClean="0"/>
              <a:t>Vertex </a:t>
            </a:r>
            <a:r>
              <a:rPr lang="en-US" dirty="0" err="1" smtClean="0"/>
              <a:t>Shader</a:t>
            </a:r>
            <a:r>
              <a:rPr lang="en-US" dirty="0" smtClean="0"/>
              <a:t> Output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350</a:t>
            </a:fld>
            <a:endParaRPr lang="en-US" dirty="0"/>
          </a:p>
        </p:txBody>
      </p:sp>
      <p:pic>
        <p:nvPicPr>
          <p:cNvPr id="305154" name="Picture 2"/>
          <p:cNvPicPr>
            <a:picLocks noChangeAspect="1" noChangeArrowheads="1"/>
          </p:cNvPicPr>
          <p:nvPr/>
        </p:nvPicPr>
        <p:blipFill>
          <a:blip r:embed="rId2" cstate="print"/>
          <a:srcRect/>
          <a:stretch>
            <a:fillRect/>
          </a:stretch>
        </p:blipFill>
        <p:spPr bwMode="auto">
          <a:xfrm>
            <a:off x="2514600" y="3886200"/>
            <a:ext cx="4362450" cy="1887301"/>
          </a:xfrm>
          <a:prstGeom prst="rect">
            <a:avLst/>
          </a:prstGeom>
          <a:noFill/>
          <a:ln w="9525">
            <a:noFill/>
            <a:miter lim="800000"/>
            <a:headEnd/>
            <a:tailEnd/>
          </a:ln>
          <a:effectLst>
            <a:outerShdw blurRad="406400" dist="38100" dir="2700000" sx="103000" sy="103000" algn="tl" rotWithShape="0">
              <a:prstClr val="black">
                <a:alpha val="40000"/>
              </a:prstClr>
            </a:outerShdw>
          </a:effectLst>
        </p:spPr>
      </p:pic>
      <p:pic>
        <p:nvPicPr>
          <p:cNvPr id="305155" name="Picture 3"/>
          <p:cNvPicPr>
            <a:picLocks noChangeAspect="1" noChangeArrowheads="1"/>
          </p:cNvPicPr>
          <p:nvPr/>
        </p:nvPicPr>
        <p:blipFill>
          <a:blip r:embed="rId3" cstate="print">
            <a:duotone>
              <a:schemeClr val="accent3">
                <a:shade val="45000"/>
                <a:satMod val="135000"/>
              </a:schemeClr>
              <a:prstClr val="white"/>
            </a:duotone>
          </a:blip>
          <a:srcRect/>
          <a:stretch>
            <a:fillRect/>
          </a:stretch>
        </p:blipFill>
        <p:spPr bwMode="auto">
          <a:xfrm>
            <a:off x="2819400" y="1828800"/>
            <a:ext cx="3758364" cy="1295400"/>
          </a:xfrm>
          <a:prstGeom prst="rect">
            <a:avLst/>
          </a:prstGeom>
          <a:noFill/>
          <a:ln w="9525">
            <a:noFill/>
            <a:miter lim="800000"/>
            <a:headEnd/>
            <a:tailEnd/>
          </a:ln>
          <a:effectLst>
            <a:outerShdw blurRad="50800" dist="38100" dir="2700000" sx="101000" sy="101000" algn="tl" rotWithShape="0">
              <a:prstClr val="black">
                <a:alpha val="40000"/>
              </a:prstClr>
            </a:outerShdw>
          </a:effectLst>
        </p:spPr>
      </p:pic>
      <p:sp>
        <p:nvSpPr>
          <p:cNvPr id="9" name="Rectangle 8"/>
          <p:cNvSpPr/>
          <p:nvPr/>
        </p:nvSpPr>
        <p:spPr>
          <a:xfrm>
            <a:off x="2819400" y="4953000"/>
            <a:ext cx="4038600" cy="457200"/>
          </a:xfrm>
          <a:prstGeom prst="rect">
            <a:avLst/>
          </a:prstGeom>
          <a:solidFill>
            <a:srgbClr val="FF00FF">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6600" y="2438400"/>
            <a:ext cx="3200400" cy="381000"/>
          </a:xfrm>
          <a:prstGeom prst="rect">
            <a:avLst/>
          </a:prstGeom>
          <a:solidFill>
            <a:srgbClr val="FF00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10" idx="2"/>
            <a:endCxn id="9" idx="0"/>
          </p:cNvCxnSpPr>
          <p:nvPr/>
        </p:nvCxnSpPr>
        <p:spPr>
          <a:xfrm rot="5400000">
            <a:off x="3790950" y="3867150"/>
            <a:ext cx="2133600" cy="38100"/>
          </a:xfrm>
          <a:prstGeom prst="straightConnector1">
            <a:avLst/>
          </a:prstGeom>
          <a:ln w="28575">
            <a:solidFill>
              <a:srgbClr val="FF00FF">
                <a:alpha val="73000"/>
              </a:srgb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err="1" smtClean="0"/>
              <a:t>Gouraud</a:t>
            </a:r>
            <a:r>
              <a:rPr lang="en-US" sz="2700" dirty="0" smtClean="0"/>
              <a:t> Shading: </a:t>
            </a:r>
            <a:r>
              <a:rPr lang="en-US" sz="4000" dirty="0" smtClean="0"/>
              <a:t/>
            </a:r>
            <a:br>
              <a:rPr lang="en-US" sz="4000" dirty="0" smtClean="0"/>
            </a:br>
            <a:r>
              <a:rPr lang="en-US" dirty="0" smtClean="0"/>
              <a:t>New Vertex </a:t>
            </a:r>
            <a:r>
              <a:rPr lang="en-US" dirty="0" err="1" smtClean="0"/>
              <a:t>Shader</a:t>
            </a:r>
            <a:r>
              <a:rPr lang="en-US" dirty="0" smtClean="0"/>
              <a:t> </a:t>
            </a:r>
            <a:r>
              <a:rPr lang="en-US" dirty="0" err="1" smtClean="0"/>
              <a:t>Globals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351</a:t>
            </a:fld>
            <a:endParaRPr lang="en-US" dirty="0"/>
          </a:p>
        </p:txBody>
      </p:sp>
      <p:pic>
        <p:nvPicPr>
          <p:cNvPr id="306178" name="Picture 2"/>
          <p:cNvPicPr>
            <a:picLocks noChangeAspect="1" noChangeArrowheads="1"/>
          </p:cNvPicPr>
          <p:nvPr/>
        </p:nvPicPr>
        <p:blipFill>
          <a:blip r:embed="rId2" cstate="print"/>
          <a:srcRect/>
          <a:stretch>
            <a:fillRect/>
          </a:stretch>
        </p:blipFill>
        <p:spPr bwMode="auto">
          <a:xfrm>
            <a:off x="828675" y="1657350"/>
            <a:ext cx="7486650" cy="3543300"/>
          </a:xfrm>
          <a:prstGeom prst="rect">
            <a:avLst/>
          </a:prstGeom>
          <a:noFill/>
          <a:ln w="9525">
            <a:noFill/>
            <a:miter lim="800000"/>
            <a:headEnd/>
            <a:tailEnd/>
          </a:ln>
          <a:effectLst>
            <a:outerShdw blurRad="5842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352</a:t>
            </a:fld>
            <a:endParaRPr lang="en-US" dirty="0"/>
          </a:p>
        </p:txBody>
      </p:sp>
      <p:pic>
        <p:nvPicPr>
          <p:cNvPr id="308226" name="Picture 2"/>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381000" y="533400"/>
            <a:ext cx="3571875" cy="168116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2"/>
          <p:cNvPicPr>
            <a:picLocks noChangeAspect="1" noChangeArrowheads="1"/>
          </p:cNvPicPr>
          <p:nvPr/>
        </p:nvPicPr>
        <p:blipFill>
          <a:blip r:embed="rId3" cstate="print"/>
          <a:srcRect/>
          <a:stretch>
            <a:fillRect/>
          </a:stretch>
        </p:blipFill>
        <p:spPr bwMode="auto">
          <a:xfrm>
            <a:off x="2590800" y="304800"/>
            <a:ext cx="6029237" cy="5553075"/>
          </a:xfrm>
          <a:prstGeom prst="rect">
            <a:avLst/>
          </a:prstGeom>
          <a:noFill/>
          <a:ln w="9525">
            <a:noFill/>
            <a:miter lim="800000"/>
            <a:headEnd/>
            <a:tailEnd/>
          </a:ln>
          <a:effectLst>
            <a:outerShdw blurRad="317500" dist="38100" dir="2700000" sx="103000" sy="103000" algn="tl" rotWithShape="0">
              <a:prstClr val="black">
                <a:alpha val="40000"/>
              </a:prstClr>
            </a:outerShdw>
          </a:effectLst>
        </p:spPr>
      </p:pic>
      <p:cxnSp>
        <p:nvCxnSpPr>
          <p:cNvPr id="10" name="Straight Connector 9"/>
          <p:cNvCxnSpPr/>
          <p:nvPr/>
        </p:nvCxnSpPr>
        <p:spPr>
          <a:xfrm>
            <a:off x="609600" y="1764552"/>
            <a:ext cx="1905000" cy="0"/>
          </a:xfrm>
          <a:prstGeom prst="line">
            <a:avLst/>
          </a:prstGeom>
          <a:ln w="34925">
            <a:solidFill>
              <a:srgbClr val="FF0000">
                <a:alpha val="58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2588" y="1534458"/>
            <a:ext cx="1905000" cy="0"/>
          </a:xfrm>
          <a:prstGeom prst="line">
            <a:avLst/>
          </a:prstGeom>
          <a:ln w="34925">
            <a:solidFill>
              <a:srgbClr val="FF0000">
                <a:alpha val="58000"/>
              </a:srgb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38100" y="2552700"/>
            <a:ext cx="3581400" cy="1828800"/>
          </a:xfrm>
          <a:prstGeom prst="straightConnector1">
            <a:avLst/>
          </a:prstGeom>
          <a:ln w="28575">
            <a:solidFill>
              <a:srgbClr val="FF00FF">
                <a:alpha val="73000"/>
              </a:srgb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09800" y="1219200"/>
            <a:ext cx="533400" cy="1588"/>
          </a:xfrm>
          <a:prstGeom prst="straightConnector1">
            <a:avLst/>
          </a:prstGeom>
          <a:ln w="28575">
            <a:solidFill>
              <a:srgbClr val="FF00FF">
                <a:alpha val="73000"/>
              </a:srgb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Left Brace 18"/>
          <p:cNvSpPr/>
          <p:nvPr/>
        </p:nvSpPr>
        <p:spPr>
          <a:xfrm>
            <a:off x="2667000" y="1447800"/>
            <a:ext cx="76200" cy="3429000"/>
          </a:xfrm>
          <a:prstGeom prst="leftBrace">
            <a:avLst/>
          </a:prstGeom>
          <a:ln w="28575">
            <a:solidFill>
              <a:srgbClr val="07D3E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p:cNvCxnSpPr>
            <a:stCxn id="26" idx="2"/>
            <a:endCxn id="5" idx="1"/>
          </p:cNvCxnSpPr>
          <p:nvPr/>
        </p:nvCxnSpPr>
        <p:spPr>
          <a:xfrm rot="16200000" flipH="1">
            <a:off x="1183481" y="1674019"/>
            <a:ext cx="1785938" cy="1028700"/>
          </a:xfrm>
          <a:prstGeom prst="straightConnector1">
            <a:avLst/>
          </a:prstGeom>
          <a:ln w="28575">
            <a:solidFill>
              <a:srgbClr val="07D3EF">
                <a:alpha val="55000"/>
              </a:srgbClr>
            </a:solidFill>
            <a:headEnd type="arrow"/>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flipV="1">
            <a:off x="609600" y="1295400"/>
            <a:ext cx="1905000" cy="45719"/>
          </a:xfrm>
          <a:prstGeom prst="rect">
            <a:avLst/>
          </a:prstGeom>
          <a:solidFill>
            <a:srgbClr val="00FFFF"/>
          </a:solidFill>
          <a:ln>
            <a:solidFill>
              <a:srgbClr val="07D3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dirty="0"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353</a:t>
            </a:fld>
            <a:endParaRPr lang="en-US" dirty="0"/>
          </a:p>
        </p:txBody>
      </p:sp>
      <p:pic>
        <p:nvPicPr>
          <p:cNvPr id="5" name="Picture 3"/>
          <p:cNvPicPr>
            <a:picLocks noChangeAspect="1" noChangeArrowheads="1"/>
          </p:cNvPicPr>
          <p:nvPr/>
        </p:nvPicPr>
        <p:blipFill>
          <a:blip r:embed="rId2" cstate="print"/>
          <a:srcRect/>
          <a:stretch>
            <a:fillRect/>
          </a:stretch>
        </p:blipFill>
        <p:spPr bwMode="auto">
          <a:xfrm>
            <a:off x="1143000" y="304800"/>
            <a:ext cx="6798890" cy="5653088"/>
          </a:xfrm>
          <a:prstGeom prst="rect">
            <a:avLst/>
          </a:prstGeom>
          <a:noFill/>
          <a:ln w="9525">
            <a:noFill/>
            <a:miter lim="800000"/>
            <a:headEnd/>
            <a:tailEnd/>
          </a:ln>
          <a:effectLst>
            <a:outerShdw blurRad="3048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smtClean="0"/>
              <a:t>The pixel </a:t>
            </a:r>
            <a:r>
              <a:rPr lang="en-US" dirty="0" err="1" smtClean="0"/>
              <a:t>shader</a:t>
            </a:r>
            <a:r>
              <a:rPr lang="en-US" dirty="0" smtClean="0"/>
              <a:t> from the previous slide doesn’t depend on the number of lights or even the lighting model, since all lighting calculations are done in the vertex </a:t>
            </a:r>
            <a:r>
              <a:rPr lang="en-US" dirty="0" err="1" smtClean="0"/>
              <a:t>shader</a:t>
            </a:r>
            <a:r>
              <a:rPr lang="en-US" dirty="0" smtClean="0"/>
              <a:t>. </a:t>
            </a:r>
          </a:p>
          <a:p>
            <a:r>
              <a:rPr lang="en-US" dirty="0" smtClean="0"/>
              <a:t>To change the lighting environment, simply change the vertex </a:t>
            </a:r>
            <a:r>
              <a:rPr lang="en-US" dirty="0" err="1" smtClean="0"/>
              <a:t>shader</a:t>
            </a:r>
            <a:r>
              <a:rPr lang="en-US" dirty="0" smtClean="0"/>
              <a:t>. The pixel </a:t>
            </a:r>
            <a:r>
              <a:rPr lang="en-US" dirty="0" err="1" smtClean="0"/>
              <a:t>shader</a:t>
            </a:r>
            <a:r>
              <a:rPr lang="en-US" dirty="0" smtClean="0"/>
              <a:t> stays the same.</a:t>
            </a:r>
          </a:p>
          <a:p>
            <a:r>
              <a:rPr lang="en-US" dirty="0" smtClean="0"/>
              <a:t>This is a useful lighting environment in editors and tools, since it's easy to create one lighting rig that works decently well for practically any object.</a:t>
            </a:r>
          </a:p>
          <a:p>
            <a:r>
              <a:rPr lang="en-US" dirty="0" smtClean="0"/>
              <a:t>Example: ambient plus three directional lights: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354</a:t>
            </a:fld>
            <a:endParaRPr lang="en-US" dirty="0"/>
          </a:p>
        </p:txBody>
      </p:sp>
      <p:sp>
        <p:nvSpPr>
          <p:cNvPr id="7" name="Title 1"/>
          <p:cNvSpPr>
            <a:spLocks noGrp="1"/>
          </p:cNvSpPr>
          <p:nvPr>
            <p:ph type="title"/>
          </p:nvPr>
        </p:nvSpPr>
        <p:spPr>
          <a:xfrm>
            <a:off x="457200" y="228600"/>
            <a:ext cx="6781800" cy="1189038"/>
          </a:xfrm>
        </p:spPr>
        <p:txBody>
          <a:bodyPr>
            <a:normAutofit/>
          </a:bodyPr>
          <a:lstStyle/>
          <a:p>
            <a:r>
              <a:rPr lang="en-US" sz="2700" dirty="0" err="1" smtClean="0"/>
              <a:t>Gouraud</a:t>
            </a:r>
            <a:r>
              <a:rPr lang="en-US" sz="2700" dirty="0" smtClean="0"/>
              <a:t> Shading: </a:t>
            </a:r>
            <a:r>
              <a:rPr lang="en-US" sz="4000" dirty="0" smtClean="0"/>
              <a:t/>
            </a:r>
            <a:br>
              <a:rPr lang="en-US" sz="4000" dirty="0" smtClean="0"/>
            </a:br>
            <a:r>
              <a:rPr lang="en-US" dirty="0" smtClean="0"/>
              <a:t>Change Lighting Environment</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355</a:t>
            </a:fld>
            <a:endParaRPr lang="en-US" dirty="0"/>
          </a:p>
        </p:txBody>
      </p:sp>
      <p:pic>
        <p:nvPicPr>
          <p:cNvPr id="310274" name="Picture 2"/>
          <p:cNvPicPr>
            <a:picLocks noChangeAspect="1" noChangeArrowheads="1"/>
          </p:cNvPicPr>
          <p:nvPr/>
        </p:nvPicPr>
        <p:blipFill>
          <a:blip r:embed="rId2" cstate="print"/>
          <a:srcRect/>
          <a:stretch>
            <a:fillRect/>
          </a:stretch>
        </p:blipFill>
        <p:spPr bwMode="auto">
          <a:xfrm>
            <a:off x="685800" y="2209800"/>
            <a:ext cx="7353300" cy="1581150"/>
          </a:xfrm>
          <a:prstGeom prst="rect">
            <a:avLst/>
          </a:prstGeom>
          <a:noFill/>
          <a:ln w="9525">
            <a:noFill/>
            <a:miter lim="800000"/>
            <a:headEnd/>
            <a:tailEnd/>
          </a:ln>
          <a:effectLst>
            <a:outerShdw blurRad="393700" dist="38100" dir="2700000" sx="104000" sy="104000" algn="tl" rotWithShape="0">
              <a:prstClr val="black">
                <a:alpha val="40000"/>
              </a:prstClr>
            </a:outerShdw>
          </a:effectLst>
        </p:spPr>
      </p:pic>
      <p:sp>
        <p:nvSpPr>
          <p:cNvPr id="8" name="Title 1"/>
          <p:cNvSpPr>
            <a:spLocks noGrp="1"/>
          </p:cNvSpPr>
          <p:nvPr>
            <p:ph type="title"/>
          </p:nvPr>
        </p:nvSpPr>
        <p:spPr>
          <a:xfrm>
            <a:off x="457200" y="228600"/>
            <a:ext cx="8534400" cy="1189038"/>
          </a:xfrm>
        </p:spPr>
        <p:txBody>
          <a:bodyPr>
            <a:normAutofit fontScale="90000"/>
          </a:bodyPr>
          <a:lstStyle/>
          <a:p>
            <a:r>
              <a:rPr lang="en-US" sz="3000" dirty="0" err="1" smtClean="0"/>
              <a:t>Gouraud</a:t>
            </a:r>
            <a:r>
              <a:rPr lang="en-US" sz="3000" dirty="0" smtClean="0"/>
              <a:t> Shading: </a:t>
            </a:r>
            <a:r>
              <a:rPr lang="en-US" sz="4000" dirty="0" smtClean="0"/>
              <a:t/>
            </a:r>
            <a:br>
              <a:rPr lang="en-US" sz="4000" dirty="0" smtClean="0"/>
            </a:br>
            <a:r>
              <a:rPr lang="en-US" sz="3600" dirty="0" smtClean="0"/>
              <a:t>Vertex </a:t>
            </a:r>
            <a:r>
              <a:rPr lang="en-US" sz="3600" dirty="0" err="1" smtClean="0"/>
              <a:t>Shader</a:t>
            </a:r>
            <a:r>
              <a:rPr lang="en-US" sz="3600" dirty="0" smtClean="0"/>
              <a:t> for 3 Directional + 1 Ambient Light</a:t>
            </a:r>
            <a:endParaRPr lang="en-US" sz="36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356</a:t>
            </a:fld>
            <a:endParaRPr lang="en-US" dirty="0"/>
          </a:p>
        </p:txBody>
      </p:sp>
      <p:sp>
        <p:nvSpPr>
          <p:cNvPr id="8" name="Title 1"/>
          <p:cNvSpPr>
            <a:spLocks noGrp="1"/>
          </p:cNvSpPr>
          <p:nvPr>
            <p:ph type="title"/>
          </p:nvPr>
        </p:nvSpPr>
        <p:spPr>
          <a:xfrm>
            <a:off x="457200" y="228600"/>
            <a:ext cx="8534400" cy="1189038"/>
          </a:xfrm>
        </p:spPr>
        <p:txBody>
          <a:bodyPr>
            <a:normAutofit fontScale="90000"/>
          </a:bodyPr>
          <a:lstStyle/>
          <a:p>
            <a:r>
              <a:rPr lang="en-US" sz="3000" dirty="0" err="1" smtClean="0"/>
              <a:t>Gouraud</a:t>
            </a:r>
            <a:r>
              <a:rPr lang="en-US" sz="3000" dirty="0" smtClean="0"/>
              <a:t> Shading: </a:t>
            </a:r>
            <a:r>
              <a:rPr lang="en-US" sz="4000" dirty="0" smtClean="0"/>
              <a:t/>
            </a:r>
            <a:br>
              <a:rPr lang="en-US" sz="4000" dirty="0" smtClean="0"/>
            </a:br>
            <a:r>
              <a:rPr lang="en-US" sz="3600" dirty="0" smtClean="0"/>
              <a:t>Vertex </a:t>
            </a:r>
            <a:r>
              <a:rPr lang="en-US" sz="3600" dirty="0" err="1" smtClean="0"/>
              <a:t>Shader</a:t>
            </a:r>
            <a:r>
              <a:rPr lang="en-US" sz="3600" dirty="0" smtClean="0"/>
              <a:t> for 3 Directional + 1 Ambient Light</a:t>
            </a:r>
            <a:endParaRPr lang="en-US" sz="3600" dirty="0"/>
          </a:p>
        </p:txBody>
      </p:sp>
      <p:pic>
        <p:nvPicPr>
          <p:cNvPr id="9" name="Picture 2"/>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381000" y="1524000"/>
            <a:ext cx="3960888" cy="3648075"/>
          </a:xfrm>
          <a:prstGeom prst="rect">
            <a:avLst/>
          </a:prstGeom>
          <a:noFill/>
          <a:ln w="9525">
            <a:noFill/>
            <a:miter lim="800000"/>
            <a:headEnd/>
            <a:tailEnd/>
          </a:ln>
          <a:effectLst>
            <a:outerShdw blurRad="215900" dist="38100" dir="2700000" algn="tl" rotWithShape="0">
              <a:prstClr val="black">
                <a:alpha val="40000"/>
              </a:prstClr>
            </a:outerShdw>
          </a:effectLst>
        </p:spPr>
      </p:pic>
      <p:sp>
        <p:nvSpPr>
          <p:cNvPr id="11" name="Rectangle 10"/>
          <p:cNvSpPr/>
          <p:nvPr/>
        </p:nvSpPr>
        <p:spPr>
          <a:xfrm>
            <a:off x="457200" y="2286000"/>
            <a:ext cx="3352800" cy="22860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457200" y="2286000"/>
            <a:ext cx="3352800" cy="2286000"/>
          </a:xfrm>
          <a:prstGeom prst="line">
            <a:avLst/>
          </a:prstGeom>
          <a:ln w="158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57200" y="2286000"/>
            <a:ext cx="3352800" cy="2286000"/>
          </a:xfrm>
          <a:prstGeom prst="line">
            <a:avLst/>
          </a:prstGeom>
          <a:ln w="158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11298" name="Picture 2"/>
          <p:cNvPicPr>
            <a:picLocks noChangeAspect="1" noChangeArrowheads="1"/>
          </p:cNvPicPr>
          <p:nvPr/>
        </p:nvPicPr>
        <p:blipFill>
          <a:blip r:embed="rId3" cstate="print"/>
          <a:srcRect/>
          <a:stretch>
            <a:fillRect/>
          </a:stretch>
        </p:blipFill>
        <p:spPr bwMode="auto">
          <a:xfrm>
            <a:off x="2971800" y="2438400"/>
            <a:ext cx="5399628" cy="3338513"/>
          </a:xfrm>
          <a:prstGeom prst="rect">
            <a:avLst/>
          </a:prstGeom>
          <a:noFill/>
          <a:ln w="9525">
            <a:noFill/>
            <a:miter lim="800000"/>
            <a:headEnd/>
            <a:tailEnd/>
          </a:ln>
          <a:effectLst>
            <a:outerShdw blurRad="406400" dist="38100" dir="2700000" sx="105000" sy="105000" algn="tl" rotWithShape="0">
              <a:prstClr val="black">
                <a:alpha val="40000"/>
              </a:prstClr>
            </a:outerShdw>
          </a:effectLst>
        </p:spPr>
      </p:pic>
      <p:cxnSp>
        <p:nvCxnSpPr>
          <p:cNvPr id="18" name="Straight Connector 17"/>
          <p:cNvCxnSpPr/>
          <p:nvPr/>
        </p:nvCxnSpPr>
        <p:spPr>
          <a:xfrm rot="10800000">
            <a:off x="457200" y="2286000"/>
            <a:ext cx="2514600" cy="152400"/>
          </a:xfrm>
          <a:prstGeom prst="line">
            <a:avLst/>
          </a:prstGeom>
          <a:ln w="19050">
            <a:solidFill>
              <a:srgbClr val="FF000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0800000">
            <a:off x="3733800" y="2286000"/>
            <a:ext cx="4648200" cy="152400"/>
          </a:xfrm>
          <a:prstGeom prst="line">
            <a:avLst/>
          </a:prstGeom>
          <a:ln w="19050">
            <a:solidFill>
              <a:srgbClr val="FF000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0800000">
            <a:off x="457200" y="4572000"/>
            <a:ext cx="2514600" cy="1219200"/>
          </a:xfrm>
          <a:prstGeom prst="line">
            <a:avLst/>
          </a:prstGeom>
          <a:ln w="19050">
            <a:solidFill>
              <a:srgbClr val="FF0000"/>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Bump Mapping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Next, let's look at an example of normal mapping. </a:t>
            </a:r>
          </a:p>
          <a:p>
            <a:r>
              <a:rPr lang="en-US" dirty="0" smtClean="0"/>
              <a:t>We will be performing the lighting in tangent space, and we'll stick with the lighting environment of a single </a:t>
            </a:r>
            <a:r>
              <a:rPr lang="en-US" dirty="0" err="1" smtClean="0"/>
              <a:t>omni</a:t>
            </a:r>
            <a:r>
              <a:rPr lang="en-US" dirty="0" smtClean="0"/>
              <a:t> light plus constant ambient, to make the examples easier to compare. </a:t>
            </a:r>
          </a:p>
          <a:p>
            <a:r>
              <a:rPr lang="en-US" dirty="0" smtClean="0"/>
              <a:t>In the vertex </a:t>
            </a:r>
            <a:r>
              <a:rPr lang="en-US" dirty="0" err="1" smtClean="0"/>
              <a:t>shader</a:t>
            </a:r>
            <a:r>
              <a:rPr lang="en-US" dirty="0" smtClean="0"/>
              <a:t>, we take the two basis vectors and synthesize the </a:t>
            </a:r>
            <a:r>
              <a:rPr lang="en-US" dirty="0" err="1" smtClean="0"/>
              <a:t>binormal</a:t>
            </a:r>
            <a:r>
              <a:rPr lang="en-US" dirty="0" smtClean="0"/>
              <a:t>. Then, we use the three basis vectors to rotate L and H into tangent space, after first computing them as usual in model space. </a:t>
            </a:r>
          </a:p>
          <a:p>
            <a:r>
              <a:rPr lang="en-US" dirty="0" smtClean="0"/>
              <a:t>Notice the use of the three dot products, each of which is equivalent to multiplication by the transpose of the matrix. </a:t>
            </a:r>
          </a:p>
          <a:p>
            <a:r>
              <a:rPr lang="en-US" dirty="0" smtClean="0"/>
              <a:t>We also perform the attenuation calculations in the vertex </a:t>
            </a:r>
            <a:r>
              <a:rPr lang="en-US" dirty="0" err="1" smtClean="0"/>
              <a:t>shader</a:t>
            </a:r>
            <a:r>
              <a:rPr lang="en-US" dirty="0" smtClean="0"/>
              <a:t>, passing the unclamped attenuated light color, as in the earlier examples.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357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Bump Mapping:</a:t>
            </a:r>
            <a:r>
              <a:rPr lang="en-US" dirty="0" smtClean="0"/>
              <a:t/>
            </a:r>
            <a:br>
              <a:rPr lang="en-US" dirty="0" smtClean="0"/>
            </a:br>
            <a:r>
              <a:rPr lang="en-US" dirty="0" smtClean="0"/>
              <a:t>Vertex </a:t>
            </a:r>
            <a:r>
              <a:rPr lang="en-US" dirty="0" err="1" smtClean="0"/>
              <a:t>Shader</a:t>
            </a:r>
            <a:r>
              <a:rPr lang="en-US" dirty="0" smtClean="0"/>
              <a:t> Global Variables</a:t>
            </a:r>
            <a:endParaRPr lang="en-US" dirty="0"/>
          </a:p>
        </p:txBody>
      </p:sp>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358</a:t>
            </a:fld>
            <a:endParaRPr lang="en-US" dirty="0"/>
          </a:p>
        </p:txBody>
      </p:sp>
      <p:pic>
        <p:nvPicPr>
          <p:cNvPr id="305154" name="Picture 2"/>
          <p:cNvPicPr>
            <a:picLocks noChangeAspect="1" noChangeArrowheads="1"/>
          </p:cNvPicPr>
          <p:nvPr/>
        </p:nvPicPr>
        <p:blipFill>
          <a:blip r:embed="rId2" cstate="print"/>
          <a:srcRect/>
          <a:stretch>
            <a:fillRect/>
          </a:stretch>
        </p:blipFill>
        <p:spPr bwMode="auto">
          <a:xfrm>
            <a:off x="1447800" y="1676400"/>
            <a:ext cx="6172200" cy="4367355"/>
          </a:xfrm>
          <a:prstGeom prst="rect">
            <a:avLst/>
          </a:prstGeom>
          <a:noFill/>
          <a:ln w="9525">
            <a:noFill/>
            <a:miter lim="800000"/>
            <a:headEnd/>
            <a:tailEnd/>
          </a:ln>
          <a:effectLst>
            <a:outerShdw blurRad="2667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359</a:t>
            </a:fld>
            <a:endParaRPr lang="en-US" dirty="0"/>
          </a:p>
        </p:txBody>
      </p:sp>
      <p:sp>
        <p:nvSpPr>
          <p:cNvPr id="6" name="Title 1"/>
          <p:cNvSpPr>
            <a:spLocks noGrp="1"/>
          </p:cNvSpPr>
          <p:nvPr>
            <p:ph type="title"/>
          </p:nvPr>
        </p:nvSpPr>
        <p:spPr>
          <a:xfrm>
            <a:off x="685800" y="228600"/>
            <a:ext cx="7772400" cy="1189038"/>
          </a:xfrm>
        </p:spPr>
        <p:txBody>
          <a:bodyPr>
            <a:normAutofit/>
          </a:bodyPr>
          <a:lstStyle/>
          <a:p>
            <a:r>
              <a:rPr lang="en-US" sz="2700" dirty="0" smtClean="0"/>
              <a:t>Bump Mapping:</a:t>
            </a:r>
            <a:r>
              <a:rPr lang="en-US" dirty="0" smtClean="0"/>
              <a:t/>
            </a:r>
            <a:br>
              <a:rPr lang="en-US" dirty="0" smtClean="0"/>
            </a:br>
            <a:r>
              <a:rPr lang="en-US" dirty="0" smtClean="0"/>
              <a:t>Vertex </a:t>
            </a:r>
            <a:r>
              <a:rPr lang="en-US" dirty="0" err="1" smtClean="0"/>
              <a:t>Shader</a:t>
            </a:r>
            <a:r>
              <a:rPr lang="en-US" dirty="0" smtClean="0"/>
              <a:t> Code</a:t>
            </a:r>
            <a:endParaRPr lang="en-US" dirty="0"/>
          </a:p>
        </p:txBody>
      </p:sp>
      <p:pic>
        <p:nvPicPr>
          <p:cNvPr id="306178" name="Picture 2"/>
          <p:cNvPicPr>
            <a:picLocks noChangeAspect="1" noChangeArrowheads="1"/>
          </p:cNvPicPr>
          <p:nvPr/>
        </p:nvPicPr>
        <p:blipFill>
          <a:blip r:embed="rId2" cstate="print"/>
          <a:srcRect/>
          <a:stretch>
            <a:fillRect/>
          </a:stretch>
        </p:blipFill>
        <p:spPr bwMode="auto">
          <a:xfrm>
            <a:off x="1066800" y="1752600"/>
            <a:ext cx="6934200" cy="4073616"/>
          </a:xfrm>
          <a:prstGeom prst="rect">
            <a:avLst/>
          </a:prstGeom>
          <a:noFill/>
          <a:ln w="9525">
            <a:noFill/>
            <a:miter lim="800000"/>
            <a:headEnd/>
            <a:tailEnd/>
          </a:ln>
          <a:effectLst>
            <a:outerShdw blurRad="2413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3D Zooms</a:t>
            </a:r>
          </a:p>
        </p:txBody>
      </p:sp>
      <p:sp>
        <p:nvSpPr>
          <p:cNvPr id="35843" name="Rectangle 3"/>
          <p:cNvSpPr>
            <a:spLocks noGrp="1" noChangeArrowheads="1"/>
          </p:cNvSpPr>
          <p:nvPr>
            <p:ph idx="1"/>
          </p:nvPr>
        </p:nvSpPr>
        <p:spPr/>
        <p:txBody>
          <a:bodyPr/>
          <a:lstStyle/>
          <a:p>
            <a:r>
              <a:rPr lang="en-US" dirty="0">
                <a:solidFill>
                  <a:srgbClr val="231F20"/>
                </a:solidFill>
              </a:rPr>
              <a:t>In 3D, we need two different zoom values, one for the horizontal and one for the vertical.</a:t>
            </a:r>
          </a:p>
          <a:p>
            <a:r>
              <a:rPr lang="en-US" dirty="0" smtClean="0">
                <a:solidFill>
                  <a:srgbClr val="231F20"/>
                </a:solidFill>
              </a:rPr>
              <a:t>We </a:t>
            </a:r>
            <a:r>
              <a:rPr lang="en-US" dirty="0">
                <a:solidFill>
                  <a:srgbClr val="231F20"/>
                </a:solidFill>
              </a:rPr>
              <a:t>can choose any two arbitrary values, but if we do not maintain a proper relationship between the horizontal and vertical zoom, then the rendered image will appear stretched.</a:t>
            </a:r>
            <a:endParaRPr lang="en-US" dirty="0"/>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5ADE4E97-D80D-4F5B-A1E0-434F4A273DF6}" type="slidenum">
              <a:rPr lang="en-US"/>
              <a:pPr/>
              <a:t>36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360</a:t>
            </a:fld>
            <a:endParaRPr lang="en-US" dirty="0"/>
          </a:p>
        </p:txBody>
      </p:sp>
      <p:sp>
        <p:nvSpPr>
          <p:cNvPr id="6" name="Title 1"/>
          <p:cNvSpPr>
            <a:spLocks noGrp="1"/>
          </p:cNvSpPr>
          <p:nvPr>
            <p:ph type="title"/>
          </p:nvPr>
        </p:nvSpPr>
        <p:spPr>
          <a:xfrm>
            <a:off x="685800" y="228600"/>
            <a:ext cx="7772400" cy="1189038"/>
          </a:xfrm>
        </p:spPr>
        <p:txBody>
          <a:bodyPr>
            <a:normAutofit/>
          </a:bodyPr>
          <a:lstStyle/>
          <a:p>
            <a:r>
              <a:rPr lang="en-US" sz="2700" dirty="0" smtClean="0"/>
              <a:t>Bump Mapping:</a:t>
            </a:r>
            <a:r>
              <a:rPr lang="en-US" dirty="0" smtClean="0"/>
              <a:t/>
            </a:r>
            <a:br>
              <a:rPr lang="en-US" dirty="0" smtClean="0"/>
            </a:br>
            <a:r>
              <a:rPr lang="en-US" dirty="0" smtClean="0"/>
              <a:t>Vertex </a:t>
            </a:r>
            <a:r>
              <a:rPr lang="en-US" dirty="0" err="1" smtClean="0"/>
              <a:t>Shader</a:t>
            </a:r>
            <a:r>
              <a:rPr lang="en-US" dirty="0" smtClean="0"/>
              <a:t> Code</a:t>
            </a:r>
            <a:endParaRPr lang="en-US" dirty="0"/>
          </a:p>
        </p:txBody>
      </p:sp>
      <p:pic>
        <p:nvPicPr>
          <p:cNvPr id="307202" name="Picture 2"/>
          <p:cNvPicPr>
            <a:picLocks noChangeAspect="1" noChangeArrowheads="1"/>
          </p:cNvPicPr>
          <p:nvPr/>
        </p:nvPicPr>
        <p:blipFill>
          <a:blip r:embed="rId2" cstate="print"/>
          <a:srcRect/>
          <a:stretch>
            <a:fillRect/>
          </a:stretch>
        </p:blipFill>
        <p:spPr bwMode="auto">
          <a:xfrm>
            <a:off x="1143000" y="1676400"/>
            <a:ext cx="6929221" cy="4191000"/>
          </a:xfrm>
          <a:prstGeom prst="rect">
            <a:avLst/>
          </a:prstGeom>
          <a:noFill/>
          <a:ln w="9525">
            <a:noFill/>
            <a:miter lim="800000"/>
            <a:headEnd/>
            <a:tailEnd/>
          </a:ln>
          <a:effectLst>
            <a:outerShdw blurRad="3429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267200"/>
          </a:xfrm>
        </p:spPr>
        <p:txBody>
          <a:bodyPr>
            <a:normAutofit/>
          </a:bodyPr>
          <a:lstStyle/>
          <a:p>
            <a:r>
              <a:rPr lang="en-US" dirty="0" smtClean="0"/>
              <a:t>The pixel </a:t>
            </a:r>
            <a:r>
              <a:rPr lang="en-US" dirty="0" err="1" smtClean="0"/>
              <a:t>shader</a:t>
            </a:r>
            <a:r>
              <a:rPr lang="en-US" dirty="0" smtClean="0"/>
              <a:t> is quite compact, since most of the prep work has been done in the vertex </a:t>
            </a:r>
            <a:r>
              <a:rPr lang="en-US" dirty="0" err="1" smtClean="0"/>
              <a:t>shader</a:t>
            </a:r>
            <a:r>
              <a:rPr lang="en-US" dirty="0" smtClean="0"/>
              <a:t>. </a:t>
            </a:r>
          </a:p>
          <a:p>
            <a:r>
              <a:rPr lang="en-US" dirty="0" smtClean="0"/>
              <a:t>We unpack the normal, and normalize the interpolated </a:t>
            </a:r>
            <a:r>
              <a:rPr lang="en-US" b="1" dirty="0" smtClean="0"/>
              <a:t>L</a:t>
            </a:r>
            <a:r>
              <a:rPr lang="en-US" dirty="0" smtClean="0"/>
              <a:t> and </a:t>
            </a:r>
            <a:r>
              <a:rPr lang="en-US" b="1" dirty="0" smtClean="0"/>
              <a:t>H</a:t>
            </a:r>
            <a:r>
              <a:rPr lang="en-US" dirty="0" smtClean="0"/>
              <a:t> vectors. </a:t>
            </a:r>
          </a:p>
          <a:p>
            <a:r>
              <a:rPr lang="en-US" dirty="0" smtClean="0"/>
              <a:t>Then we perform the </a:t>
            </a:r>
            <a:r>
              <a:rPr lang="en-US" dirty="0" err="1" smtClean="0"/>
              <a:t>Blinn-Phong</a:t>
            </a:r>
            <a:r>
              <a:rPr lang="en-US" dirty="0" smtClean="0"/>
              <a:t> lighting equation just as in other examples.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361</a:t>
            </a:fld>
            <a:endParaRPr lang="en-US" dirty="0"/>
          </a:p>
        </p:txBody>
      </p:sp>
      <p:sp>
        <p:nvSpPr>
          <p:cNvPr id="7" name="Title 1"/>
          <p:cNvSpPr>
            <a:spLocks noGrp="1"/>
          </p:cNvSpPr>
          <p:nvPr>
            <p:ph type="title"/>
          </p:nvPr>
        </p:nvSpPr>
        <p:spPr>
          <a:xfrm>
            <a:off x="685800" y="228600"/>
            <a:ext cx="7772400" cy="1189038"/>
          </a:xfrm>
        </p:spPr>
        <p:txBody>
          <a:bodyPr>
            <a:normAutofit/>
          </a:bodyPr>
          <a:lstStyle/>
          <a:p>
            <a:r>
              <a:rPr lang="en-US" sz="2700" dirty="0" smtClean="0"/>
              <a:t>Bump Mapping:</a:t>
            </a:r>
            <a:r>
              <a:rPr lang="en-US" dirty="0" smtClean="0"/>
              <a:t/>
            </a:r>
            <a:br>
              <a:rPr lang="en-US" dirty="0" smtClean="0"/>
            </a:br>
            <a:r>
              <a:rPr lang="en-US" dirty="0" smtClean="0"/>
              <a:t>Pixel </a:t>
            </a:r>
            <a:r>
              <a:rPr lang="en-US" dirty="0" err="1" smtClean="0"/>
              <a:t>Shader</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362</a:t>
            </a:fld>
            <a:endParaRPr lang="en-US" dirty="0"/>
          </a:p>
        </p:txBody>
      </p:sp>
      <p:pic>
        <p:nvPicPr>
          <p:cNvPr id="6" name="Picture 2"/>
          <p:cNvPicPr>
            <a:picLocks noChangeAspect="1" noChangeArrowheads="1"/>
          </p:cNvPicPr>
          <p:nvPr/>
        </p:nvPicPr>
        <p:blipFill>
          <a:blip r:embed="rId2" cstate="print"/>
          <a:srcRect/>
          <a:stretch>
            <a:fillRect/>
          </a:stretch>
        </p:blipFill>
        <p:spPr bwMode="auto">
          <a:xfrm>
            <a:off x="990600" y="1905000"/>
            <a:ext cx="7179236" cy="3810000"/>
          </a:xfrm>
          <a:prstGeom prst="rect">
            <a:avLst/>
          </a:prstGeom>
          <a:noFill/>
          <a:ln w="9525">
            <a:noFill/>
            <a:miter lim="800000"/>
            <a:headEnd/>
            <a:tailEnd/>
          </a:ln>
          <a:effectLst>
            <a:outerShdw blurRad="431800" dist="38100" dir="2700000" sx="105000" sy="105000" algn="tl" rotWithShape="0">
              <a:prstClr val="black">
                <a:alpha val="40000"/>
              </a:prstClr>
            </a:outerShdw>
          </a:effectLst>
        </p:spPr>
      </p:pic>
      <p:sp>
        <p:nvSpPr>
          <p:cNvPr id="7" name="Title 1"/>
          <p:cNvSpPr>
            <a:spLocks noGrp="1"/>
          </p:cNvSpPr>
          <p:nvPr>
            <p:ph type="title"/>
          </p:nvPr>
        </p:nvSpPr>
        <p:spPr>
          <a:xfrm>
            <a:off x="685800" y="228600"/>
            <a:ext cx="7772400" cy="1189038"/>
          </a:xfrm>
        </p:spPr>
        <p:txBody>
          <a:bodyPr>
            <a:normAutofit/>
          </a:bodyPr>
          <a:lstStyle/>
          <a:p>
            <a:r>
              <a:rPr lang="en-US" sz="2700" dirty="0" smtClean="0"/>
              <a:t>Bump Mapping:</a:t>
            </a:r>
            <a:r>
              <a:rPr lang="en-US" dirty="0" smtClean="0"/>
              <a:t/>
            </a:r>
            <a:br>
              <a:rPr lang="en-US" dirty="0" smtClean="0"/>
            </a:br>
            <a:r>
              <a:rPr lang="en-US" dirty="0" smtClean="0"/>
              <a:t>Pixel </a:t>
            </a:r>
            <a:r>
              <a:rPr lang="en-US" dirty="0" err="1" smtClean="0"/>
              <a:t>Shader</a:t>
            </a:r>
            <a:r>
              <a:rPr lang="en-US" dirty="0" smtClean="0"/>
              <a:t> </a:t>
            </a:r>
            <a:r>
              <a:rPr lang="en-US" dirty="0" err="1" smtClean="0"/>
              <a:t>Globals</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363</a:t>
            </a:fld>
            <a:endParaRPr lang="en-US" dirty="0"/>
          </a:p>
        </p:txBody>
      </p:sp>
      <p:pic>
        <p:nvPicPr>
          <p:cNvPr id="309250" name="Picture 2"/>
          <p:cNvPicPr>
            <a:picLocks noChangeAspect="1" noChangeArrowheads="1"/>
          </p:cNvPicPr>
          <p:nvPr/>
        </p:nvPicPr>
        <p:blipFill>
          <a:blip r:embed="rId2" cstate="print"/>
          <a:srcRect/>
          <a:stretch>
            <a:fillRect/>
          </a:stretch>
        </p:blipFill>
        <p:spPr bwMode="auto">
          <a:xfrm>
            <a:off x="895350" y="1824038"/>
            <a:ext cx="7353300" cy="3209925"/>
          </a:xfrm>
          <a:prstGeom prst="rect">
            <a:avLst/>
          </a:prstGeom>
          <a:noFill/>
          <a:ln w="9525">
            <a:noFill/>
            <a:miter lim="800000"/>
            <a:headEnd/>
            <a:tailEnd/>
          </a:ln>
          <a:effectLst>
            <a:outerShdw blurRad="546100" dist="38100" dir="2700000" sx="105000" sy="105000" algn="tl" rotWithShape="0">
              <a:prstClr val="black">
                <a:alpha val="40000"/>
              </a:prstClr>
            </a:outerShdw>
          </a:effectLst>
        </p:spPr>
      </p:pic>
      <p:sp>
        <p:nvSpPr>
          <p:cNvPr id="7" name="Title 1"/>
          <p:cNvSpPr>
            <a:spLocks noGrp="1"/>
          </p:cNvSpPr>
          <p:nvPr>
            <p:ph type="title"/>
          </p:nvPr>
        </p:nvSpPr>
        <p:spPr>
          <a:xfrm>
            <a:off x="685800" y="228600"/>
            <a:ext cx="7772400" cy="1189038"/>
          </a:xfrm>
        </p:spPr>
        <p:txBody>
          <a:bodyPr>
            <a:normAutofit/>
          </a:bodyPr>
          <a:lstStyle/>
          <a:p>
            <a:r>
              <a:rPr lang="en-US" sz="2700" dirty="0" smtClean="0"/>
              <a:t>Bump Mapping:</a:t>
            </a:r>
            <a:r>
              <a:rPr lang="en-US" dirty="0" smtClean="0"/>
              <a:t/>
            </a:r>
            <a:br>
              <a:rPr lang="en-US" dirty="0" smtClean="0"/>
            </a:br>
            <a:r>
              <a:rPr lang="en-US" dirty="0" smtClean="0"/>
              <a:t>Pixel </a:t>
            </a:r>
            <a:r>
              <a:rPr lang="en-US" dirty="0" err="1" smtClean="0"/>
              <a:t>Shader</a:t>
            </a:r>
            <a:r>
              <a:rPr lang="en-US" dirty="0" smtClean="0"/>
              <a:t> Code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364</a:t>
            </a:fld>
            <a:endParaRPr lang="en-US" dirty="0"/>
          </a:p>
        </p:txBody>
      </p:sp>
      <p:pic>
        <p:nvPicPr>
          <p:cNvPr id="310274" name="Picture 2"/>
          <p:cNvPicPr>
            <a:picLocks noChangeAspect="1" noChangeArrowheads="1"/>
          </p:cNvPicPr>
          <p:nvPr/>
        </p:nvPicPr>
        <p:blipFill>
          <a:blip r:embed="rId2" cstate="print"/>
          <a:srcRect/>
          <a:stretch>
            <a:fillRect/>
          </a:stretch>
        </p:blipFill>
        <p:spPr bwMode="auto">
          <a:xfrm>
            <a:off x="685800" y="1752600"/>
            <a:ext cx="7848762" cy="3962400"/>
          </a:xfrm>
          <a:prstGeom prst="rect">
            <a:avLst/>
          </a:prstGeom>
          <a:noFill/>
          <a:ln w="9525">
            <a:noFill/>
            <a:miter lim="800000"/>
            <a:headEnd/>
            <a:tailEnd/>
          </a:ln>
          <a:effectLst>
            <a:outerShdw blurRad="419100" dist="38100" dir="2700000" sx="103000" sy="103000" algn="tl" rotWithShape="0">
              <a:prstClr val="black">
                <a:alpha val="40000"/>
              </a:prstClr>
            </a:outerShdw>
          </a:effectLst>
        </p:spPr>
      </p:pic>
      <p:sp>
        <p:nvSpPr>
          <p:cNvPr id="7" name="Title 1"/>
          <p:cNvSpPr>
            <a:spLocks noGrp="1"/>
          </p:cNvSpPr>
          <p:nvPr>
            <p:ph type="title"/>
          </p:nvPr>
        </p:nvSpPr>
        <p:spPr>
          <a:xfrm>
            <a:off x="685800" y="228600"/>
            <a:ext cx="7772400" cy="1189038"/>
          </a:xfrm>
        </p:spPr>
        <p:txBody>
          <a:bodyPr>
            <a:normAutofit/>
          </a:bodyPr>
          <a:lstStyle/>
          <a:p>
            <a:r>
              <a:rPr lang="en-US" sz="2700" dirty="0" smtClean="0"/>
              <a:t>Bump Mapping:</a:t>
            </a:r>
            <a:r>
              <a:rPr lang="en-US" dirty="0" smtClean="0"/>
              <a:t/>
            </a:r>
            <a:br>
              <a:rPr lang="en-US" dirty="0" smtClean="0"/>
            </a:br>
            <a:r>
              <a:rPr lang="en-US" dirty="0" smtClean="0"/>
              <a:t>Pixel </a:t>
            </a:r>
            <a:r>
              <a:rPr lang="en-US" dirty="0" err="1" smtClean="0"/>
              <a:t>Shader</a:t>
            </a:r>
            <a:r>
              <a:rPr lang="en-US" dirty="0" smtClean="0"/>
              <a:t> Code</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Skinned Mesh</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Now for some examples of skeletal rendering. </a:t>
            </a:r>
          </a:p>
          <a:p>
            <a:r>
              <a:rPr lang="en-US" dirty="0" smtClean="0"/>
              <a:t>All of the skinning happens in the vertex </a:t>
            </a:r>
            <a:r>
              <a:rPr lang="en-US" dirty="0" err="1" smtClean="0"/>
              <a:t>shaders</a:t>
            </a:r>
            <a:r>
              <a:rPr lang="en-US" dirty="0" smtClean="0"/>
              <a:t>, and so we will not need to show any pixel </a:t>
            </a:r>
            <a:r>
              <a:rPr lang="en-US" dirty="0" err="1" smtClean="0"/>
              <a:t>shaders</a:t>
            </a:r>
            <a:r>
              <a:rPr lang="en-US" dirty="0" smtClean="0"/>
              <a:t>.</a:t>
            </a:r>
          </a:p>
          <a:p>
            <a:r>
              <a:rPr lang="en-US" dirty="0" smtClean="0"/>
              <a:t>This is not unusual: skinned and </a:t>
            </a:r>
            <a:r>
              <a:rPr lang="en-US" dirty="0" err="1" smtClean="0"/>
              <a:t>unskinned</a:t>
            </a:r>
            <a:r>
              <a:rPr lang="en-US" dirty="0" smtClean="0"/>
              <a:t> geometry can usually share the same pixel </a:t>
            </a:r>
            <a:r>
              <a:rPr lang="en-US" dirty="0" err="1" smtClean="0"/>
              <a:t>shader</a:t>
            </a:r>
            <a:r>
              <a:rPr lang="en-US" dirty="0" smtClean="0"/>
              <a:t>. </a:t>
            </a:r>
          </a:p>
          <a:p>
            <a:r>
              <a:rPr lang="en-US" dirty="0" smtClean="0"/>
              <a:t>We'll give two examples. The first example illustrates per-pixel lighting of our </a:t>
            </a:r>
            <a:r>
              <a:rPr lang="en-US" dirty="0" err="1" smtClean="0"/>
              <a:t>omni+ambient</a:t>
            </a:r>
            <a:r>
              <a:rPr lang="en-US" dirty="0" smtClean="0"/>
              <a:t> lighting rig. Then we’ll add bump mapping.</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smtClean="0"/>
              <a:t>Skinned Mesh:</a:t>
            </a:r>
            <a:r>
              <a:rPr lang="en-US" dirty="0" smtClean="0"/>
              <a:t/>
            </a:r>
            <a:br>
              <a:rPr lang="en-US" dirty="0" smtClean="0"/>
            </a:br>
            <a:r>
              <a:rPr lang="en-US" dirty="0" smtClean="0"/>
              <a:t>Vertex </a:t>
            </a:r>
            <a:r>
              <a:rPr lang="en-US" dirty="0" err="1" smtClean="0"/>
              <a:t>Shader</a:t>
            </a:r>
            <a:r>
              <a:rPr lang="en-US" dirty="0" smtClean="0"/>
              <a:t> Input and Output</a:t>
            </a:r>
            <a:endParaRPr lang="en-US" dirty="0"/>
          </a:p>
        </p:txBody>
      </p:sp>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366</a:t>
            </a:fld>
            <a:endParaRPr lang="en-US" dirty="0"/>
          </a:p>
        </p:txBody>
      </p:sp>
      <p:pic>
        <p:nvPicPr>
          <p:cNvPr id="311298" name="Picture 2"/>
          <p:cNvPicPr>
            <a:picLocks noChangeAspect="1" noChangeArrowheads="1"/>
          </p:cNvPicPr>
          <p:nvPr/>
        </p:nvPicPr>
        <p:blipFill>
          <a:blip r:embed="rId2" cstate="print"/>
          <a:srcRect/>
          <a:stretch>
            <a:fillRect/>
          </a:stretch>
        </p:blipFill>
        <p:spPr bwMode="auto">
          <a:xfrm>
            <a:off x="685800" y="1981200"/>
            <a:ext cx="7848600" cy="3232706"/>
          </a:xfrm>
          <a:prstGeom prst="rect">
            <a:avLst/>
          </a:prstGeom>
          <a:noFill/>
          <a:ln w="9525">
            <a:noFill/>
            <a:miter lim="800000"/>
            <a:headEnd/>
            <a:tailEnd/>
          </a:ln>
          <a:effectLst>
            <a:outerShdw blurRad="2540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367</a:t>
            </a:fld>
            <a:endParaRPr lang="en-US" dirty="0"/>
          </a:p>
        </p:txBody>
      </p:sp>
      <p:sp>
        <p:nvSpPr>
          <p:cNvPr id="6" name="Title 1"/>
          <p:cNvSpPr>
            <a:spLocks noGrp="1"/>
          </p:cNvSpPr>
          <p:nvPr>
            <p:ph type="title"/>
          </p:nvPr>
        </p:nvSpPr>
        <p:spPr>
          <a:xfrm>
            <a:off x="685800" y="228600"/>
            <a:ext cx="7772400" cy="1189038"/>
          </a:xfrm>
        </p:spPr>
        <p:txBody>
          <a:bodyPr>
            <a:normAutofit/>
          </a:bodyPr>
          <a:lstStyle/>
          <a:p>
            <a:r>
              <a:rPr lang="en-US" sz="2700" dirty="0" smtClean="0"/>
              <a:t>Skinned Mesh:</a:t>
            </a:r>
            <a:r>
              <a:rPr lang="en-US" sz="2800" dirty="0" smtClean="0"/>
              <a:t/>
            </a:r>
            <a:br>
              <a:rPr lang="en-US" sz="2800" dirty="0" smtClean="0"/>
            </a:br>
            <a:r>
              <a:rPr lang="en-US" dirty="0" smtClean="0"/>
              <a:t>Vertex </a:t>
            </a:r>
            <a:r>
              <a:rPr lang="en-US" dirty="0" err="1" smtClean="0"/>
              <a:t>Shader</a:t>
            </a:r>
            <a:r>
              <a:rPr lang="en-US" dirty="0" smtClean="0"/>
              <a:t> </a:t>
            </a:r>
            <a:r>
              <a:rPr lang="en-US" dirty="0" err="1" smtClean="0"/>
              <a:t>Globals</a:t>
            </a:r>
            <a:endParaRPr lang="en-US" dirty="0"/>
          </a:p>
        </p:txBody>
      </p:sp>
      <p:pic>
        <p:nvPicPr>
          <p:cNvPr id="312322" name="Picture 2"/>
          <p:cNvPicPr>
            <a:picLocks noChangeAspect="1" noChangeArrowheads="1"/>
          </p:cNvPicPr>
          <p:nvPr/>
        </p:nvPicPr>
        <p:blipFill>
          <a:blip r:embed="rId2" cstate="print"/>
          <a:srcRect/>
          <a:stretch>
            <a:fillRect/>
          </a:stretch>
        </p:blipFill>
        <p:spPr bwMode="auto">
          <a:xfrm>
            <a:off x="609600" y="2057400"/>
            <a:ext cx="7934325" cy="2583269"/>
          </a:xfrm>
          <a:prstGeom prst="rect">
            <a:avLst/>
          </a:prstGeom>
          <a:noFill/>
          <a:ln w="9525">
            <a:noFill/>
            <a:miter lim="800000"/>
            <a:headEnd/>
            <a:tailEnd/>
          </a:ln>
          <a:effectLst>
            <a:outerShdw blurRad="292100" dist="38100" dir="2700000" sx="105000" sy="105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368</a:t>
            </a:fld>
            <a:endParaRPr lang="en-US" dirty="0"/>
          </a:p>
        </p:txBody>
      </p:sp>
      <p:pic>
        <p:nvPicPr>
          <p:cNvPr id="5" name="Picture 2"/>
          <p:cNvPicPr>
            <a:picLocks noChangeAspect="1" noChangeArrowheads="1"/>
          </p:cNvPicPr>
          <p:nvPr/>
        </p:nvPicPr>
        <p:blipFill>
          <a:blip r:embed="rId2" cstate="print"/>
          <a:srcRect/>
          <a:stretch>
            <a:fillRect/>
          </a:stretch>
        </p:blipFill>
        <p:spPr bwMode="auto">
          <a:xfrm>
            <a:off x="1143000" y="304800"/>
            <a:ext cx="6944265" cy="5715000"/>
          </a:xfrm>
          <a:prstGeom prst="rect">
            <a:avLst/>
          </a:prstGeom>
          <a:noFill/>
          <a:ln w="9525">
            <a:noFill/>
            <a:miter lim="800000"/>
            <a:headEnd/>
            <a:tailEnd/>
          </a:ln>
          <a:effectLst>
            <a:outerShdw blurRad="3556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369</a:t>
            </a:fld>
            <a:endParaRPr lang="en-US" dirty="0"/>
          </a:p>
        </p:txBody>
      </p:sp>
      <p:sp>
        <p:nvSpPr>
          <p:cNvPr id="6" name="Title 1"/>
          <p:cNvSpPr>
            <a:spLocks noGrp="1"/>
          </p:cNvSpPr>
          <p:nvPr>
            <p:ph type="title"/>
          </p:nvPr>
        </p:nvSpPr>
        <p:spPr>
          <a:xfrm>
            <a:off x="685800" y="228600"/>
            <a:ext cx="7772400" cy="1189038"/>
          </a:xfrm>
        </p:spPr>
        <p:txBody>
          <a:bodyPr/>
          <a:lstStyle/>
          <a:p>
            <a:r>
              <a:rPr lang="en-US" sz="2700" dirty="0" smtClean="0"/>
              <a:t>Skinned Normal-mapped Mesh:</a:t>
            </a:r>
            <a:r>
              <a:rPr lang="en-US" dirty="0" smtClean="0"/>
              <a:t/>
            </a:r>
            <a:br>
              <a:rPr lang="en-US" dirty="0" smtClean="0"/>
            </a:br>
            <a:r>
              <a:rPr lang="en-US" dirty="0" smtClean="0"/>
              <a:t>Vertex </a:t>
            </a:r>
            <a:r>
              <a:rPr lang="en-US" dirty="0" err="1" smtClean="0"/>
              <a:t>Shader</a:t>
            </a:r>
            <a:r>
              <a:rPr lang="en-US" dirty="0" smtClean="0"/>
              <a:t> Input and Output</a:t>
            </a:r>
            <a:endParaRPr lang="en-US" dirty="0"/>
          </a:p>
        </p:txBody>
      </p:sp>
      <p:pic>
        <p:nvPicPr>
          <p:cNvPr id="314370" name="Picture 2"/>
          <p:cNvPicPr>
            <a:picLocks noChangeAspect="1" noChangeArrowheads="1"/>
          </p:cNvPicPr>
          <p:nvPr/>
        </p:nvPicPr>
        <p:blipFill>
          <a:blip r:embed="rId2" cstate="print"/>
          <a:srcRect/>
          <a:stretch>
            <a:fillRect/>
          </a:stretch>
        </p:blipFill>
        <p:spPr bwMode="auto">
          <a:xfrm>
            <a:off x="304800" y="1676400"/>
            <a:ext cx="8610600" cy="3915484"/>
          </a:xfrm>
          <a:prstGeom prst="rect">
            <a:avLst/>
          </a:prstGeom>
          <a:noFill/>
          <a:ln w="9525">
            <a:noFill/>
            <a:miter lim="800000"/>
            <a:headEnd/>
            <a:tailEnd/>
          </a:ln>
          <a:effectLst>
            <a:outerShdw blurRad="317500" dist="38100" dir="2700000" sx="101000" sy="101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Zoom Ratio</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dirty="0" smtClean="0"/>
              <a:t>In the formula on the next slide:</a:t>
            </a:r>
          </a:p>
          <a:p>
            <a:r>
              <a:rPr lang="en-US" i="1" dirty="0" smtClean="0"/>
              <a:t>zoom</a:t>
            </a:r>
            <a:r>
              <a:rPr lang="en-US" dirty="0" smtClean="0"/>
              <a:t> refers to the camera's zoom values.</a:t>
            </a:r>
          </a:p>
          <a:p>
            <a:r>
              <a:rPr lang="en-US" i="1" dirty="0" err="1" smtClean="0"/>
              <a:t>winPhys</a:t>
            </a:r>
            <a:r>
              <a:rPr lang="en-US" dirty="0" smtClean="0"/>
              <a:t> refers to the physical window size.</a:t>
            </a:r>
          </a:p>
          <a:p>
            <a:r>
              <a:rPr lang="en-US" i="1" dirty="0" err="1" smtClean="0"/>
              <a:t>winRes</a:t>
            </a:r>
            <a:r>
              <a:rPr lang="en-US" dirty="0" smtClean="0"/>
              <a:t> refers to the resolution of the window, in pixels.</a:t>
            </a:r>
          </a:p>
          <a:p>
            <a:r>
              <a:rPr lang="en-US" i="1" dirty="0" err="1" smtClean="0"/>
              <a:t>pixPhys</a:t>
            </a:r>
            <a:r>
              <a:rPr lang="en-US" dirty="0" smtClean="0"/>
              <a:t> refers to the physical dimensions of a pixel.</a:t>
            </a:r>
          </a:p>
          <a:p>
            <a:r>
              <a:rPr lang="en-US" i="1" dirty="0" err="1" smtClean="0"/>
              <a:t>devPhys</a:t>
            </a:r>
            <a:r>
              <a:rPr lang="en-US" dirty="0" smtClean="0"/>
              <a:t> refers to the physical dimensions of the output device. Remember that we usually don't know the individual sizes, but we do know the ratio.</a:t>
            </a:r>
          </a:p>
          <a:p>
            <a:r>
              <a:rPr lang="en-US" dirty="0" smtClean="0"/>
              <a:t> </a:t>
            </a:r>
            <a:r>
              <a:rPr lang="en-US" i="1" dirty="0" err="1" smtClean="0"/>
              <a:t>devRes</a:t>
            </a:r>
            <a:r>
              <a:rPr lang="en-US" dirty="0" smtClean="0"/>
              <a:t> refers to the resolution of the output device.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370</a:t>
            </a:fld>
            <a:endParaRPr lang="en-US" dirty="0"/>
          </a:p>
        </p:txBody>
      </p:sp>
      <p:sp>
        <p:nvSpPr>
          <p:cNvPr id="6" name="Title 1"/>
          <p:cNvSpPr>
            <a:spLocks noGrp="1"/>
          </p:cNvSpPr>
          <p:nvPr>
            <p:ph type="title"/>
          </p:nvPr>
        </p:nvSpPr>
        <p:spPr>
          <a:xfrm>
            <a:off x="685800" y="228600"/>
            <a:ext cx="7772400" cy="1189038"/>
          </a:xfrm>
        </p:spPr>
        <p:txBody>
          <a:bodyPr/>
          <a:lstStyle/>
          <a:p>
            <a:r>
              <a:rPr lang="en-US" sz="2700" dirty="0" smtClean="0"/>
              <a:t>Skinned Normal-mapped Mesh:</a:t>
            </a:r>
            <a:r>
              <a:rPr lang="en-US" dirty="0" smtClean="0"/>
              <a:t/>
            </a:r>
            <a:br>
              <a:rPr lang="en-US" dirty="0" smtClean="0"/>
            </a:br>
            <a:r>
              <a:rPr lang="en-US" dirty="0" smtClean="0"/>
              <a:t>Vertex </a:t>
            </a:r>
            <a:r>
              <a:rPr lang="en-US" dirty="0" err="1" smtClean="0"/>
              <a:t>Shader</a:t>
            </a:r>
            <a:r>
              <a:rPr lang="en-US" dirty="0" smtClean="0"/>
              <a:t> </a:t>
            </a:r>
            <a:r>
              <a:rPr lang="en-US" dirty="0" err="1" smtClean="0"/>
              <a:t>Globals</a:t>
            </a:r>
            <a:endParaRPr lang="en-US" dirty="0"/>
          </a:p>
        </p:txBody>
      </p:sp>
      <p:pic>
        <p:nvPicPr>
          <p:cNvPr id="315394" name="Picture 2"/>
          <p:cNvPicPr>
            <a:picLocks noChangeAspect="1" noChangeArrowheads="1"/>
          </p:cNvPicPr>
          <p:nvPr/>
        </p:nvPicPr>
        <p:blipFill>
          <a:blip r:embed="rId2" cstate="print"/>
          <a:srcRect/>
          <a:stretch>
            <a:fillRect/>
          </a:stretch>
        </p:blipFill>
        <p:spPr bwMode="auto">
          <a:xfrm>
            <a:off x="685800" y="2057400"/>
            <a:ext cx="7648575" cy="3251054"/>
          </a:xfrm>
          <a:prstGeom prst="rect">
            <a:avLst/>
          </a:prstGeom>
          <a:noFill/>
          <a:ln w="9525">
            <a:noFill/>
            <a:miter lim="800000"/>
            <a:headEnd/>
            <a:tailEnd/>
          </a:ln>
          <a:effectLst>
            <a:outerShdw blurRad="3683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371</a:t>
            </a:fld>
            <a:endParaRPr lang="en-US" dirty="0"/>
          </a:p>
        </p:txBody>
      </p:sp>
      <p:sp>
        <p:nvSpPr>
          <p:cNvPr id="6" name="Title 1"/>
          <p:cNvSpPr>
            <a:spLocks noGrp="1"/>
          </p:cNvSpPr>
          <p:nvPr>
            <p:ph type="title"/>
          </p:nvPr>
        </p:nvSpPr>
        <p:spPr>
          <a:xfrm>
            <a:off x="685800" y="228600"/>
            <a:ext cx="7772400" cy="1189038"/>
          </a:xfrm>
        </p:spPr>
        <p:txBody>
          <a:bodyPr/>
          <a:lstStyle/>
          <a:p>
            <a:r>
              <a:rPr lang="en-US" sz="2700" dirty="0" smtClean="0"/>
              <a:t>Skinned Normal-mapped Mesh:</a:t>
            </a:r>
            <a:r>
              <a:rPr lang="en-US" dirty="0" smtClean="0"/>
              <a:t/>
            </a:r>
            <a:br>
              <a:rPr lang="en-US" dirty="0" smtClean="0"/>
            </a:br>
            <a:r>
              <a:rPr lang="en-US" dirty="0" smtClean="0"/>
              <a:t>Vertex </a:t>
            </a:r>
            <a:r>
              <a:rPr lang="en-US" dirty="0" err="1" smtClean="0"/>
              <a:t>Shader</a:t>
            </a:r>
            <a:r>
              <a:rPr lang="en-US" dirty="0" smtClean="0"/>
              <a:t> Code</a:t>
            </a:r>
            <a:endParaRPr lang="en-US" dirty="0"/>
          </a:p>
        </p:txBody>
      </p:sp>
      <p:pic>
        <p:nvPicPr>
          <p:cNvPr id="316418" name="Picture 2"/>
          <p:cNvPicPr>
            <a:picLocks noChangeAspect="1" noChangeArrowheads="1"/>
          </p:cNvPicPr>
          <p:nvPr/>
        </p:nvPicPr>
        <p:blipFill>
          <a:blip r:embed="rId2" cstate="print"/>
          <a:srcRect/>
          <a:stretch>
            <a:fillRect/>
          </a:stretch>
        </p:blipFill>
        <p:spPr bwMode="auto">
          <a:xfrm>
            <a:off x="1447800" y="1524000"/>
            <a:ext cx="6172200" cy="4550356"/>
          </a:xfrm>
          <a:prstGeom prst="rect">
            <a:avLst/>
          </a:prstGeom>
          <a:noFill/>
          <a:ln w="9525">
            <a:noFill/>
            <a:miter lim="800000"/>
            <a:headEnd/>
            <a:tailEnd/>
          </a:ln>
          <a:effectLst>
            <a:outerShdw blurRad="3937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Chapter 10  Notes</a:t>
            </a:r>
            <a:endParaRPr lang="en-US" dirty="0"/>
          </a:p>
        </p:txBody>
      </p:sp>
      <p:sp>
        <p:nvSpPr>
          <p:cNvPr id="4" name="Footer Placeholder 3"/>
          <p:cNvSpPr>
            <a:spLocks noGrp="1"/>
          </p:cNvSpPr>
          <p:nvPr>
            <p:ph type="ftr" sz="quarter" idx="11"/>
          </p:nvPr>
        </p:nvSpPr>
        <p:spPr/>
        <p:txBody>
          <a:bodyPr/>
          <a:lstStyle/>
          <a:p>
            <a:r>
              <a:rPr lang="en-US" smtClean="0"/>
              <a:t>3D Math Primer for Graphics &amp; Game Dev</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372</a:t>
            </a:fld>
            <a:endParaRPr lang="en-US" dirty="0"/>
          </a:p>
        </p:txBody>
      </p:sp>
      <p:sp>
        <p:nvSpPr>
          <p:cNvPr id="6" name="Title 1"/>
          <p:cNvSpPr>
            <a:spLocks noGrp="1"/>
          </p:cNvSpPr>
          <p:nvPr>
            <p:ph type="title"/>
          </p:nvPr>
        </p:nvSpPr>
        <p:spPr>
          <a:xfrm>
            <a:off x="685800" y="228600"/>
            <a:ext cx="7772400" cy="1189038"/>
          </a:xfrm>
        </p:spPr>
        <p:txBody>
          <a:bodyPr/>
          <a:lstStyle/>
          <a:p>
            <a:r>
              <a:rPr lang="en-US" sz="2700" dirty="0" smtClean="0"/>
              <a:t>Skinned Normal-mapped Mesh:</a:t>
            </a:r>
            <a:r>
              <a:rPr lang="en-US" dirty="0" smtClean="0"/>
              <a:t/>
            </a:r>
            <a:br>
              <a:rPr lang="en-US" dirty="0" smtClean="0"/>
            </a:br>
            <a:r>
              <a:rPr lang="en-US" dirty="0" smtClean="0"/>
              <a:t>Vertex </a:t>
            </a:r>
            <a:r>
              <a:rPr lang="en-US" dirty="0" err="1" smtClean="0"/>
              <a:t>Shader</a:t>
            </a:r>
            <a:r>
              <a:rPr lang="en-US" dirty="0" smtClean="0"/>
              <a:t> Code</a:t>
            </a:r>
            <a:endParaRPr lang="en-US" dirty="0"/>
          </a:p>
        </p:txBody>
      </p:sp>
      <p:pic>
        <p:nvPicPr>
          <p:cNvPr id="317442" name="Picture 2"/>
          <p:cNvPicPr>
            <a:picLocks noChangeAspect="1" noChangeArrowheads="1"/>
          </p:cNvPicPr>
          <p:nvPr/>
        </p:nvPicPr>
        <p:blipFill>
          <a:blip r:embed="rId2" cstate="print"/>
          <a:srcRect/>
          <a:stretch>
            <a:fillRect/>
          </a:stretch>
        </p:blipFill>
        <p:spPr bwMode="auto">
          <a:xfrm>
            <a:off x="1447800" y="1600200"/>
            <a:ext cx="6324600" cy="4460584"/>
          </a:xfrm>
          <a:prstGeom prst="rect">
            <a:avLst/>
          </a:prstGeom>
          <a:noFill/>
          <a:ln w="9525">
            <a:noFill/>
            <a:miter lim="800000"/>
            <a:headEnd/>
            <a:tailEnd/>
          </a:ln>
          <a:effectLst>
            <a:outerShdw blurRad="2032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30425"/>
            <a:ext cx="8534400" cy="1679575"/>
          </a:xfrm>
        </p:spPr>
        <p:txBody>
          <a:bodyPr>
            <a:normAutofit/>
          </a:bodyPr>
          <a:lstStyle/>
          <a:p>
            <a:r>
              <a:rPr lang="en-US" sz="2800" dirty="0" smtClean="0"/>
              <a:t>That concludes Chapter 10. Next, Chapter 11:</a:t>
            </a:r>
            <a:r>
              <a:rPr lang="en-US" sz="4000" dirty="0" smtClean="0"/>
              <a:t/>
            </a:r>
            <a:br>
              <a:rPr lang="en-US" sz="4000" dirty="0" smtClean="0"/>
            </a:br>
            <a:r>
              <a:rPr lang="en-US" sz="3600" dirty="0" smtClean="0"/>
              <a:t>Mechanics 1: Linear Kinematics and Calculus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373</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pic>
        <p:nvPicPr>
          <p:cNvPr id="5" name="Picture 2"/>
          <p:cNvPicPr>
            <a:picLocks noChangeAspect="1" noChangeArrowheads="1"/>
          </p:cNvPicPr>
          <p:nvPr/>
        </p:nvPicPr>
        <p:blipFill>
          <a:blip r:embed="rId2" cstate="print"/>
          <a:srcRect/>
          <a:stretch>
            <a:fillRect/>
          </a:stretch>
        </p:blipFill>
        <p:spPr bwMode="auto">
          <a:xfrm>
            <a:off x="457200" y="685800"/>
            <a:ext cx="8145980" cy="486073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Specifying FOV or Zooms</a:t>
            </a:r>
          </a:p>
        </p:txBody>
      </p:sp>
      <p:sp>
        <p:nvSpPr>
          <p:cNvPr id="37891" name="Rectangle 3"/>
          <p:cNvSpPr>
            <a:spLocks noGrp="1" noChangeArrowheads="1"/>
          </p:cNvSpPr>
          <p:nvPr>
            <p:ph idx="1"/>
          </p:nvPr>
        </p:nvSpPr>
        <p:spPr/>
        <p:txBody>
          <a:bodyPr/>
          <a:lstStyle/>
          <a:p>
            <a:r>
              <a:rPr lang="en-US" sz="2800" dirty="0">
                <a:solidFill>
                  <a:srgbClr val="231F20"/>
                </a:solidFill>
              </a:rPr>
              <a:t>Many rendering packages allow you to specify the camera using only one field of view angle (or zoom value). </a:t>
            </a:r>
          </a:p>
          <a:p>
            <a:r>
              <a:rPr lang="en-US" sz="2800" dirty="0">
                <a:solidFill>
                  <a:srgbClr val="231F20"/>
                </a:solidFill>
              </a:rPr>
              <a:t>When you do this, they automatically compute the other value for you, assuming you want uniform display proportions. </a:t>
            </a:r>
          </a:p>
          <a:p>
            <a:r>
              <a:rPr lang="en-US" sz="2800" dirty="0">
                <a:solidFill>
                  <a:srgbClr val="231F20"/>
                </a:solidFill>
              </a:rPr>
              <a:t>For example, you may specify the horizontal field of view, and they compute the vertical field of view for you. Or vice-versa.</a:t>
            </a:r>
            <a:endParaRPr lang="en-US" sz="2800" dirty="0"/>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E99AEABD-BE7F-41C1-91FF-AF839F4D750D}" type="slidenum">
              <a:rPr lang="en-US"/>
              <a:pPr/>
              <a:t>39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10.1:</a:t>
            </a:r>
            <a:br>
              <a:rPr lang="en-US" sz="2700" dirty="0" smtClean="0"/>
            </a:br>
            <a:r>
              <a:rPr lang="en-US" sz="4000" dirty="0" smtClean="0"/>
              <a:t>How Graphics Works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4</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Orthographic Projection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introduced orthographic projection in Chapter 5, but to briefly review, in orthographic projection, the lines of projection are parallel, rather than intersecting at a single point. </a:t>
            </a:r>
          </a:p>
          <a:p>
            <a:r>
              <a:rPr lang="en-US" dirty="0" smtClean="0"/>
              <a:t>There is no perspective foreshortening in orthographic projection; an object will appear the same size on the screen no matter how far away it is, and moving the camera forward or backwards along the viewing direction has no apparent effect so long as the objects remain in front of the near clip plane.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 Projection</a:t>
            </a:r>
            <a:endParaRPr lang="en-US" dirty="0"/>
          </a:p>
        </p:txBody>
      </p:sp>
      <p:sp>
        <p:nvSpPr>
          <p:cNvPr id="3" name="Content Placeholder 2"/>
          <p:cNvSpPr>
            <a:spLocks noGrp="1"/>
          </p:cNvSpPr>
          <p:nvPr>
            <p:ph idx="1"/>
          </p:nvPr>
        </p:nvSpPr>
        <p:spPr>
          <a:xfrm>
            <a:off x="457200" y="1600200"/>
            <a:ext cx="4038600" cy="4525963"/>
          </a:xfrm>
        </p:spPr>
        <p:txBody>
          <a:bodyPr>
            <a:normAutofit/>
          </a:bodyPr>
          <a:lstStyle/>
          <a:p>
            <a:pPr marL="0" indent="0">
              <a:buNone/>
            </a:pPr>
            <a:r>
              <a:rPr lang="en-US" dirty="0" smtClean="0"/>
              <a:t>Notice that with perspective projection, parallel lines do not remain parallel, and the closer grid squares are larger than the ones in the distance.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pic>
        <p:nvPicPr>
          <p:cNvPr id="8" name="Picture 3" descr="c:\Users\ian\Desktop\figs_jpg\projection_robot_kitchen_perspective.jpg"/>
          <p:cNvPicPr>
            <a:picLocks noChangeAspect="1" noChangeArrowheads="1"/>
          </p:cNvPicPr>
          <p:nvPr/>
        </p:nvPicPr>
        <p:blipFill>
          <a:blip r:embed="rId2" cstate="print"/>
          <a:srcRect/>
          <a:stretch>
            <a:fillRect/>
          </a:stretch>
        </p:blipFill>
        <p:spPr bwMode="auto">
          <a:xfrm>
            <a:off x="4546600" y="1752600"/>
            <a:ext cx="4064000" cy="3048000"/>
          </a:xfrm>
          <a:prstGeom prst="rect">
            <a:avLst/>
          </a:prstGeom>
          <a:noFill/>
          <a:effectLst>
            <a:outerShdw blurRad="1905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Orthographic Projection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Content Placeholder 2"/>
          <p:cNvSpPr txBox="1">
            <a:spLocks/>
          </p:cNvSpPr>
          <p:nvPr/>
        </p:nvSpPr>
        <p:spPr>
          <a:xfrm>
            <a:off x="457200" y="1600200"/>
            <a:ext cx="4038600" cy="4525963"/>
          </a:xfrm>
          <a:prstGeom prst="rect">
            <a:avLst/>
          </a:prstGeom>
        </p:spPr>
        <p:txBody>
          <a:bodyPr vert="horz" lIns="91440" tIns="45720" rIns="91440" bIns="45720" rtlCol="0">
            <a:normAutofit/>
          </a:bodyPr>
          <a:lstStyle/>
          <a:p>
            <a:r>
              <a:rPr lang="en-US" sz="3200" dirty="0" smtClean="0"/>
              <a:t>W</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ith</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lang="en-US" sz="3200" dirty="0" smtClean="0"/>
              <a:t>orthographic projection, the grid</a:t>
            </a:r>
          </a:p>
          <a:p>
            <a:r>
              <a:rPr lang="en-US" sz="3200" dirty="0" smtClean="0"/>
              <a:t>lines remain parallel and the grid squares are all the same size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descr="c:\Users\ian\Desktop\figs_jpg\projection_robot_kitchen_ortho.jpg"/>
          <p:cNvPicPr>
            <a:picLocks noChangeAspect="1" noChangeArrowheads="1"/>
          </p:cNvPicPr>
          <p:nvPr/>
        </p:nvPicPr>
        <p:blipFill>
          <a:blip r:embed="rId2" cstate="print"/>
          <a:srcRect/>
          <a:stretch>
            <a:fillRect/>
          </a:stretch>
        </p:blipFill>
        <p:spPr bwMode="auto">
          <a:xfrm>
            <a:off x="4572000" y="1752600"/>
            <a:ext cx="4038600" cy="3028950"/>
          </a:xfrm>
          <a:prstGeom prst="rect">
            <a:avLst/>
          </a:prstGeom>
          <a:noFill/>
          <a:effectLst>
            <a:outerShdw blurRad="190500" dist="38100" dir="2700000" sx="104000" sy="104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Orthographic </a:t>
            </a:r>
            <a:r>
              <a:rPr lang="en-US" dirty="0" err="1" smtClean="0"/>
              <a:t>Fov</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For an orthographic projection, it makes no sense to speak of the field of view as an angle, since the view frustum is shaped like a box, not a pyramid.</a:t>
            </a:r>
          </a:p>
          <a:p>
            <a:r>
              <a:rPr lang="en-US" dirty="0" smtClean="0"/>
              <a:t> Rather than defining the </a:t>
            </a:r>
            <a:r>
              <a:rPr lang="en-US" i="1" dirty="0" smtClean="0"/>
              <a:t>x </a:t>
            </a:r>
            <a:r>
              <a:rPr lang="en-US" dirty="0" smtClean="0"/>
              <a:t>and </a:t>
            </a:r>
            <a:r>
              <a:rPr lang="en-US" i="1" dirty="0" smtClean="0"/>
              <a:t>y</a:t>
            </a:r>
            <a:r>
              <a:rPr lang="en-US" dirty="0" smtClean="0"/>
              <a:t> dimensions of the view frustum using two angles, we instead give two sizes: the physical width and height of the box.</a:t>
            </a:r>
          </a:p>
          <a:p>
            <a:r>
              <a:rPr lang="en-US" dirty="0" smtClean="0"/>
              <a:t>The zoom value has a different meaning in orthographic projection compared to perspective.</a:t>
            </a:r>
          </a:p>
          <a:p>
            <a:r>
              <a:rPr lang="en-US" dirty="0" smtClean="0"/>
              <a:t>It is related to the physical size of the frustum box:</a:t>
            </a:r>
          </a:p>
          <a:p>
            <a:pPr algn="ctr">
              <a:buNone/>
            </a:pPr>
            <a:r>
              <a:rPr lang="en-US" i="1" dirty="0" smtClean="0"/>
              <a:t>zoom</a:t>
            </a:r>
            <a:r>
              <a:rPr lang="en-US" dirty="0" smtClean="0"/>
              <a:t> = 2/</a:t>
            </a:r>
            <a:r>
              <a:rPr lang="en-US" i="1" dirty="0" smtClean="0"/>
              <a:t>size</a:t>
            </a:r>
          </a:p>
          <a:p>
            <a:pPr algn="ctr">
              <a:buNone/>
            </a:pPr>
            <a:r>
              <a:rPr lang="en-US" i="1" dirty="0" smtClean="0"/>
              <a:t>size</a:t>
            </a:r>
            <a:r>
              <a:rPr lang="en-US" dirty="0" smtClean="0"/>
              <a:t> = 2/</a:t>
            </a:r>
            <a:r>
              <a:rPr lang="en-US" i="1" dirty="0" smtClean="0"/>
              <a:t>zoom</a:t>
            </a:r>
            <a:endParaRPr lang="en-US" i="1"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Orthographic Zoom Ratio</a:t>
            </a:r>
            <a:endParaRPr lang="en-US" dirty="0"/>
          </a:p>
        </p:txBody>
      </p:sp>
      <p:sp>
        <p:nvSpPr>
          <p:cNvPr id="3" name="Content Placeholder 2"/>
          <p:cNvSpPr>
            <a:spLocks noGrp="1"/>
          </p:cNvSpPr>
          <p:nvPr>
            <p:ph idx="1"/>
          </p:nvPr>
        </p:nvSpPr>
        <p:spPr>
          <a:xfrm>
            <a:off x="457200" y="1600200"/>
            <a:ext cx="8229600" cy="1676400"/>
          </a:xfrm>
        </p:spPr>
        <p:txBody>
          <a:bodyPr>
            <a:normAutofit fontScale="62500" lnSpcReduction="20000"/>
          </a:bodyPr>
          <a:lstStyle/>
          <a:p>
            <a:r>
              <a:rPr lang="en-US" dirty="0" smtClean="0"/>
              <a:t>As with perspective projections, there are two different zoom values, one for </a:t>
            </a:r>
            <a:r>
              <a:rPr lang="en-US" i="1" dirty="0" smtClean="0"/>
              <a:t>x</a:t>
            </a:r>
            <a:r>
              <a:rPr lang="en-US" dirty="0" smtClean="0"/>
              <a:t> and one for </a:t>
            </a:r>
            <a:r>
              <a:rPr lang="en-US" i="1" dirty="0" smtClean="0"/>
              <a:t>y</a:t>
            </a:r>
            <a:r>
              <a:rPr lang="en-US" dirty="0" smtClean="0"/>
              <a:t>, and their ratio must be coordinated with the aspect ratio of the rendering window.</a:t>
            </a:r>
          </a:p>
          <a:p>
            <a:r>
              <a:rPr lang="en-US" dirty="0" smtClean="0"/>
              <a:t>We developed the zoom equation about 5 slides ago with perspective projection in mind, but it works for orthographic projection too. Here it is again: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pic>
        <p:nvPicPr>
          <p:cNvPr id="7" name="Picture 2"/>
          <p:cNvPicPr>
            <a:picLocks noChangeAspect="1" noChangeArrowheads="1"/>
          </p:cNvPicPr>
          <p:nvPr/>
        </p:nvPicPr>
        <p:blipFill>
          <a:blip r:embed="rId2" cstate="print"/>
          <a:srcRect/>
          <a:stretch>
            <a:fillRect/>
          </a:stretch>
        </p:blipFill>
        <p:spPr bwMode="auto">
          <a:xfrm>
            <a:off x="2286000" y="3124200"/>
            <a:ext cx="4791075" cy="28588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10.3:</a:t>
            </a:r>
            <a:br>
              <a:rPr lang="en-US" sz="2700" dirty="0" smtClean="0"/>
            </a:br>
            <a:r>
              <a:rPr lang="en-US" sz="4000" dirty="0" smtClean="0"/>
              <a:t>Coordinate Spaces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45</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Coordinate Spaces</a:t>
            </a:r>
          </a:p>
        </p:txBody>
      </p:sp>
      <p:sp>
        <p:nvSpPr>
          <p:cNvPr id="38915" name="Rectangle 3"/>
          <p:cNvSpPr>
            <a:spLocks noGrp="1" noChangeArrowheads="1"/>
          </p:cNvSpPr>
          <p:nvPr>
            <p:ph idx="1"/>
          </p:nvPr>
        </p:nvSpPr>
        <p:spPr>
          <a:xfrm>
            <a:off x="457200" y="1600200"/>
            <a:ext cx="4343400" cy="4525963"/>
          </a:xfrm>
        </p:spPr>
        <p:txBody>
          <a:bodyPr>
            <a:normAutofit fontScale="85000" lnSpcReduction="20000"/>
          </a:bodyPr>
          <a:lstStyle/>
          <a:p>
            <a:r>
              <a:rPr lang="en-US" dirty="0"/>
              <a:t>Object vertices specified in </a:t>
            </a:r>
            <a:r>
              <a:rPr lang="en-US" i="1" dirty="0"/>
              <a:t>object space</a:t>
            </a:r>
            <a:r>
              <a:rPr lang="en-US" dirty="0"/>
              <a:t>.</a:t>
            </a:r>
          </a:p>
          <a:p>
            <a:r>
              <a:rPr lang="en-US" dirty="0"/>
              <a:t>First transform these into </a:t>
            </a:r>
            <a:r>
              <a:rPr lang="en-US" i="1" dirty="0"/>
              <a:t>world space.</a:t>
            </a:r>
          </a:p>
          <a:p>
            <a:pPr lvl="1"/>
            <a:r>
              <a:rPr lang="en-US" dirty="0"/>
              <a:t>Keep track of the object’s orientation and position in world space</a:t>
            </a:r>
          </a:p>
          <a:p>
            <a:pPr lvl="1"/>
            <a:r>
              <a:rPr lang="en-US" dirty="0"/>
              <a:t>Called the </a:t>
            </a:r>
            <a:r>
              <a:rPr lang="en-US" i="1" dirty="0"/>
              <a:t>model transform</a:t>
            </a:r>
            <a:r>
              <a:rPr lang="en-US" dirty="0"/>
              <a:t> or </a:t>
            </a:r>
            <a:r>
              <a:rPr lang="en-US" i="1" dirty="0"/>
              <a:t>object transform</a:t>
            </a:r>
            <a:r>
              <a:rPr lang="en-US" dirty="0"/>
              <a:t>.</a:t>
            </a:r>
          </a:p>
          <a:p>
            <a:r>
              <a:rPr lang="en-US" dirty="0"/>
              <a:t>Then transform into camera space</a:t>
            </a:r>
          </a:p>
          <a:p>
            <a:pPr lvl="1"/>
            <a:r>
              <a:rPr lang="en-US" dirty="0"/>
              <a:t>Use inverse of the camera’s object transform</a:t>
            </a:r>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4F5AD332-C71E-4E33-9770-9F432ED4F6A4}" type="slidenum">
              <a:rPr lang="en-US"/>
              <a:pPr/>
              <a:t>46</a:t>
            </a:fld>
            <a:endParaRPr lang="en-US"/>
          </a:p>
        </p:txBody>
      </p:sp>
      <p:pic>
        <p:nvPicPr>
          <p:cNvPr id="1026" name="Picture 2" descr="c:\Users\ian\Desktop\figs_jpg\camera_space.jpg"/>
          <p:cNvPicPr>
            <a:picLocks noChangeAspect="1" noChangeArrowheads="1"/>
          </p:cNvPicPr>
          <p:nvPr/>
        </p:nvPicPr>
        <p:blipFill>
          <a:blip r:embed="rId2" cstate="print"/>
          <a:srcRect/>
          <a:stretch>
            <a:fillRect/>
          </a:stretch>
        </p:blipFill>
        <p:spPr bwMode="auto">
          <a:xfrm>
            <a:off x="5090424" y="1828799"/>
            <a:ext cx="3625390" cy="3581401"/>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A New Coordinate Space</a:t>
            </a:r>
          </a:p>
        </p:txBody>
      </p:sp>
      <p:sp>
        <p:nvSpPr>
          <p:cNvPr id="39939" name="Rectangle 3"/>
          <p:cNvSpPr>
            <a:spLocks noGrp="1" noChangeArrowheads="1"/>
          </p:cNvSpPr>
          <p:nvPr>
            <p:ph idx="1"/>
          </p:nvPr>
        </p:nvSpPr>
        <p:spPr/>
        <p:txBody>
          <a:bodyPr>
            <a:normAutofit fontScale="92500"/>
          </a:bodyPr>
          <a:lstStyle/>
          <a:p>
            <a:r>
              <a:rPr lang="en-US" dirty="0"/>
              <a:t>Clip space.</a:t>
            </a:r>
          </a:p>
          <a:p>
            <a:r>
              <a:rPr lang="en-US" dirty="0">
                <a:solidFill>
                  <a:srgbClr val="231F20"/>
                </a:solidFill>
              </a:rPr>
              <a:t>AKA </a:t>
            </a:r>
            <a:r>
              <a:rPr lang="en-US" i="1" dirty="0">
                <a:solidFill>
                  <a:srgbClr val="231F20"/>
                </a:solidFill>
              </a:rPr>
              <a:t>canonical view volume space</a:t>
            </a:r>
            <a:r>
              <a:rPr lang="en-US" dirty="0">
                <a:solidFill>
                  <a:srgbClr val="231F20"/>
                </a:solidFill>
              </a:rPr>
              <a:t>.</a:t>
            </a:r>
          </a:p>
          <a:p>
            <a:r>
              <a:rPr lang="en-US" dirty="0">
                <a:solidFill>
                  <a:srgbClr val="231F20"/>
                </a:solidFill>
              </a:rPr>
              <a:t>The matrix that transforms vertices from camera space into clip space is known as the </a:t>
            </a:r>
            <a:r>
              <a:rPr lang="en-US" i="1" dirty="0">
                <a:solidFill>
                  <a:srgbClr val="231F20"/>
                </a:solidFill>
              </a:rPr>
              <a:t>clip matrix</a:t>
            </a:r>
            <a:r>
              <a:rPr lang="en-US" dirty="0" smtClean="0">
                <a:solidFill>
                  <a:srgbClr val="231F20"/>
                </a:solidFill>
              </a:rPr>
              <a:t>.</a:t>
            </a:r>
          </a:p>
          <a:p>
            <a:r>
              <a:rPr lang="en-US" dirty="0" smtClean="0">
                <a:solidFill>
                  <a:srgbClr val="231F20"/>
                </a:solidFill>
              </a:rPr>
              <a:t>The clip matrix serves two primary functions:</a:t>
            </a:r>
          </a:p>
          <a:p>
            <a:pPr lvl="1"/>
            <a:r>
              <a:rPr lang="en-US" dirty="0" smtClean="0"/>
              <a:t>Copy </a:t>
            </a:r>
            <a:r>
              <a:rPr lang="en-US" i="1" dirty="0" smtClean="0"/>
              <a:t>z</a:t>
            </a:r>
            <a:r>
              <a:rPr lang="en-US" dirty="0" smtClean="0"/>
              <a:t> into </a:t>
            </a:r>
            <a:r>
              <a:rPr lang="en-US" i="1" dirty="0" smtClean="0"/>
              <a:t>w</a:t>
            </a:r>
            <a:r>
              <a:rPr lang="en-US" dirty="0" smtClean="0"/>
              <a:t> so that the homogenous division by </a:t>
            </a:r>
            <a:r>
              <a:rPr lang="en-US" i="1" dirty="0" smtClean="0"/>
              <a:t>w</a:t>
            </a:r>
            <a:r>
              <a:rPr lang="en-US" dirty="0" smtClean="0"/>
              <a:t> performs a perspective projection.</a:t>
            </a:r>
            <a:r>
              <a:rPr lang="en-US" dirty="0" smtClean="0">
                <a:solidFill>
                  <a:srgbClr val="231F20"/>
                </a:solidFill>
              </a:rPr>
              <a:t>.</a:t>
            </a:r>
          </a:p>
          <a:p>
            <a:pPr lvl="1"/>
            <a:r>
              <a:rPr lang="en-US" dirty="0" smtClean="0">
                <a:solidFill>
                  <a:srgbClr val="231F20"/>
                </a:solidFill>
              </a:rPr>
              <a:t>Scale </a:t>
            </a:r>
            <a:r>
              <a:rPr lang="en-US" i="1" dirty="0" smtClean="0">
                <a:solidFill>
                  <a:srgbClr val="231F20"/>
                </a:solidFill>
              </a:rPr>
              <a:t>x</a:t>
            </a:r>
            <a:r>
              <a:rPr lang="en-US" dirty="0" smtClean="0">
                <a:solidFill>
                  <a:srgbClr val="231F20"/>
                </a:solidFill>
              </a:rPr>
              <a:t>, </a:t>
            </a:r>
            <a:r>
              <a:rPr lang="en-US" i="1" dirty="0" smtClean="0">
                <a:solidFill>
                  <a:srgbClr val="231F20"/>
                </a:solidFill>
              </a:rPr>
              <a:t>y</a:t>
            </a:r>
            <a:r>
              <a:rPr lang="en-US" dirty="0" smtClean="0">
                <a:solidFill>
                  <a:srgbClr val="231F20"/>
                </a:solidFill>
              </a:rPr>
              <a:t>, and </a:t>
            </a:r>
            <a:r>
              <a:rPr lang="en-US" i="1" dirty="0" smtClean="0">
                <a:solidFill>
                  <a:srgbClr val="231F20"/>
                </a:solidFill>
              </a:rPr>
              <a:t>z </a:t>
            </a:r>
            <a:r>
              <a:rPr lang="en-US" dirty="0" smtClean="0">
                <a:solidFill>
                  <a:srgbClr val="231F20"/>
                </a:solidFill>
              </a:rPr>
              <a:t>so that they can be compared against </a:t>
            </a:r>
            <a:r>
              <a:rPr lang="en-US" i="1" dirty="0" smtClean="0">
                <a:solidFill>
                  <a:srgbClr val="231F20"/>
                </a:solidFill>
              </a:rPr>
              <a:t>w </a:t>
            </a:r>
            <a:r>
              <a:rPr lang="en-US" dirty="0" smtClean="0">
                <a:solidFill>
                  <a:srgbClr val="231F20"/>
                </a:solidFill>
              </a:rPr>
              <a:t>for clipping.</a:t>
            </a:r>
            <a:endParaRPr lang="en-US" dirty="0" smtClean="0"/>
          </a:p>
          <a:p>
            <a:endParaRPr lang="en-US" dirty="0"/>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B0D8485F-A607-47C8-AA72-0CCCA89753B6}" type="slidenum">
              <a:rPr lang="en-US"/>
              <a:pPr/>
              <a:t>47</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Homogenous Vectors Again</a:t>
            </a:r>
          </a:p>
        </p:txBody>
      </p:sp>
      <p:sp>
        <p:nvSpPr>
          <p:cNvPr id="41987" name="Rectangle 3"/>
          <p:cNvSpPr>
            <a:spLocks noGrp="1" noChangeArrowheads="1"/>
          </p:cNvSpPr>
          <p:nvPr>
            <p:ph idx="1"/>
          </p:nvPr>
        </p:nvSpPr>
        <p:spPr/>
        <p:txBody>
          <a:bodyPr/>
          <a:lstStyle/>
          <a:p>
            <a:pPr marL="0" indent="0">
              <a:buNone/>
            </a:pPr>
            <a:r>
              <a:rPr lang="en-US" dirty="0"/>
              <a:t>Recall that a 4D homogenous vector is mapped to the corresponding physical 3D vector by dividing by </a:t>
            </a:r>
            <a:r>
              <a:rPr lang="en-US" i="1" dirty="0"/>
              <a:t>w</a:t>
            </a:r>
            <a:r>
              <a:rPr lang="en-US" dirty="0"/>
              <a:t>:</a:t>
            </a:r>
          </a:p>
          <a:p>
            <a:endParaRPr lang="en-US" dirty="0"/>
          </a:p>
        </p:txBody>
      </p:sp>
      <p:sp>
        <p:nvSpPr>
          <p:cNvPr id="6" name="Date Placeholder 5"/>
          <p:cNvSpPr>
            <a:spLocks noGrp="1"/>
          </p:cNvSpPr>
          <p:nvPr>
            <p:ph type="dt" sz="half" idx="10"/>
          </p:nvPr>
        </p:nvSpPr>
        <p:spPr/>
        <p:txBody>
          <a:bodyPr/>
          <a:lstStyle/>
          <a:p>
            <a:r>
              <a:rPr lang="en-US" smtClean="0"/>
              <a:t>Chapter 10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4C00E46D-6006-4A9E-A796-908AD66CC932}" type="slidenum">
              <a:rPr lang="en-US"/>
              <a:pPr/>
              <a:t>48</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3048000" y="3352800"/>
            <a:ext cx="2971800" cy="20447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Projection Revisited</a:t>
            </a:r>
          </a:p>
        </p:txBody>
      </p:sp>
      <p:sp>
        <p:nvSpPr>
          <p:cNvPr id="43011" name="Rectangle 3"/>
          <p:cNvSpPr>
            <a:spLocks noGrp="1" noChangeArrowheads="1"/>
          </p:cNvSpPr>
          <p:nvPr>
            <p:ph idx="1"/>
          </p:nvPr>
        </p:nvSpPr>
        <p:spPr/>
        <p:txBody>
          <a:bodyPr/>
          <a:lstStyle/>
          <a:p>
            <a:r>
              <a:rPr lang="en-US" sz="2800" dirty="0">
                <a:solidFill>
                  <a:srgbClr val="231F20"/>
                </a:solidFill>
              </a:rPr>
              <a:t>One goal of the clip matrix is to get the right value into </a:t>
            </a:r>
            <a:r>
              <a:rPr lang="en-US" sz="2800" i="1" dirty="0">
                <a:solidFill>
                  <a:srgbClr val="231F20"/>
                </a:solidFill>
              </a:rPr>
              <a:t>w </a:t>
            </a:r>
            <a:r>
              <a:rPr lang="en-US" sz="2800" dirty="0">
                <a:solidFill>
                  <a:srgbClr val="231F20"/>
                </a:solidFill>
              </a:rPr>
              <a:t>so that the proper projection occurs.</a:t>
            </a:r>
          </a:p>
          <a:p>
            <a:r>
              <a:rPr lang="en-US" sz="2800" dirty="0">
                <a:solidFill>
                  <a:srgbClr val="231F20"/>
                </a:solidFill>
              </a:rPr>
              <a:t>We know how to project onto a plane perpendicular to the </a:t>
            </a:r>
            <a:r>
              <a:rPr lang="en-US" sz="2800" i="1" dirty="0">
                <a:solidFill>
                  <a:srgbClr val="231F20"/>
                </a:solidFill>
              </a:rPr>
              <a:t>z</a:t>
            </a:r>
            <a:r>
              <a:rPr lang="en-US" sz="2800" dirty="0">
                <a:solidFill>
                  <a:srgbClr val="231F20"/>
                </a:solidFill>
              </a:rPr>
              <a:t>-axis and </a:t>
            </a:r>
            <a:r>
              <a:rPr lang="en-US" sz="2800" i="1" dirty="0">
                <a:solidFill>
                  <a:srgbClr val="231F20"/>
                </a:solidFill>
              </a:rPr>
              <a:t>d </a:t>
            </a:r>
            <a:r>
              <a:rPr lang="en-US" sz="2800" dirty="0">
                <a:solidFill>
                  <a:srgbClr val="231F20"/>
                </a:solidFill>
              </a:rPr>
              <a:t>units away from the origin (the plane </a:t>
            </a:r>
            <a:r>
              <a:rPr lang="en-US" sz="2800" i="1" dirty="0">
                <a:solidFill>
                  <a:srgbClr val="231F20"/>
                </a:solidFill>
              </a:rPr>
              <a:t>z </a:t>
            </a:r>
            <a:r>
              <a:rPr lang="en-US" sz="2800" dirty="0">
                <a:solidFill>
                  <a:srgbClr val="231F20"/>
                </a:solidFill>
              </a:rPr>
              <a:t>= </a:t>
            </a:r>
            <a:r>
              <a:rPr lang="en-US" sz="2800" i="1" dirty="0">
                <a:solidFill>
                  <a:srgbClr val="231F20"/>
                </a:solidFill>
              </a:rPr>
              <a:t>d</a:t>
            </a:r>
            <a:r>
              <a:rPr lang="en-US" sz="2800" dirty="0">
                <a:solidFill>
                  <a:srgbClr val="231F20"/>
                </a:solidFill>
              </a:rPr>
              <a:t>.) </a:t>
            </a:r>
          </a:p>
          <a:p>
            <a:r>
              <a:rPr lang="en-US" sz="2800" dirty="0">
                <a:solidFill>
                  <a:srgbClr val="231F20"/>
                </a:solidFill>
              </a:rPr>
              <a:t>The rectangular portion of the projection plane inside the view frustum gets mapped onto the screen.</a:t>
            </a:r>
            <a:endParaRPr lang="en-US" sz="2800" dirty="0"/>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B6DD4087-F469-4AED-ABA0-B618621E6682}" type="slidenum">
              <a:rPr lang="en-US"/>
              <a:pPr/>
              <a:t>49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Rendering Equation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Rendering answers the question</a:t>
            </a:r>
            <a:r>
              <a:rPr lang="en-US" smtClean="0"/>
              <a:t>: “For </a:t>
            </a:r>
            <a:r>
              <a:rPr lang="en-US" dirty="0" smtClean="0"/>
              <a:t>each pixel on the screen, what is </a:t>
            </a:r>
            <a:r>
              <a:rPr lang="en-US" smtClean="0"/>
              <a:t>its color?”</a:t>
            </a:r>
            <a:endParaRPr lang="en-US" dirty="0" smtClean="0"/>
          </a:p>
          <a:p>
            <a:r>
              <a:rPr lang="en-US" dirty="0" smtClean="0"/>
              <a:t>That is, “What color of light is approaching the camera from the direction corresponding to this pixel?”</a:t>
            </a:r>
          </a:p>
          <a:p>
            <a:r>
              <a:rPr lang="en-US" dirty="0" smtClean="0"/>
              <a:t>There are two cases to consider. </a:t>
            </a:r>
          </a:p>
          <a:p>
            <a:pPr marL="914400" lvl="1" indent="-514350">
              <a:buFont typeface="+mj-lt"/>
              <a:buAutoNum type="arabicPeriod"/>
            </a:pPr>
            <a:r>
              <a:rPr lang="en-US" dirty="0" smtClean="0"/>
              <a:t>Either we are looking directly at a light source, and light traveled directly from it to our eye, or (more commonly) </a:t>
            </a:r>
          </a:p>
          <a:p>
            <a:pPr marL="914400" lvl="1" indent="-514350">
              <a:buFont typeface="+mj-lt"/>
              <a:buAutoNum type="arabicPeriod"/>
            </a:pPr>
            <a:r>
              <a:rPr lang="en-US" dirty="0" smtClean="0"/>
              <a:t>Light departed from a light source in some other direction, bounced one or more times, and then entered our eye.</a:t>
            </a:r>
          </a:p>
          <a:p>
            <a:pPr marL="514350" indent="-514350"/>
            <a:r>
              <a:rPr lang="en-US" dirty="0" smtClean="0"/>
              <a:t>The rendering algorithm also consists of two steps:</a:t>
            </a:r>
          </a:p>
          <a:p>
            <a:pPr marL="971550" lvl="1" indent="-514350">
              <a:buFont typeface="+mj-lt"/>
              <a:buAutoNum type="arabicPeriod"/>
            </a:pPr>
            <a:r>
              <a:rPr lang="en-US" b="1" dirty="0" smtClean="0"/>
              <a:t>Visible surface determination</a:t>
            </a:r>
            <a:r>
              <a:rPr lang="en-US" dirty="0" smtClean="0"/>
              <a:t>.  Find the surface that is closest to the eye in the direction corresponding to the current pixel.</a:t>
            </a:r>
          </a:p>
          <a:p>
            <a:pPr marL="971550" lvl="1" indent="-514350">
              <a:buFont typeface="+mj-lt"/>
              <a:buAutoNum type="arabicPeriod"/>
            </a:pPr>
            <a:r>
              <a:rPr lang="en-US" b="1" dirty="0" smtClean="0"/>
              <a:t>Lighting</a:t>
            </a:r>
            <a:r>
              <a:rPr lang="en-US" dirty="0" smtClean="0"/>
              <a:t>.  Determine what light is emitted and/or reflected off of this surface in the direction of the eye.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Varying Focal Distance</a:t>
            </a:r>
          </a:p>
        </p:txBody>
      </p:sp>
      <p:sp>
        <p:nvSpPr>
          <p:cNvPr id="44035" name="Rectangle 3"/>
          <p:cNvSpPr>
            <a:spLocks noGrp="1" noChangeArrowheads="1"/>
          </p:cNvSpPr>
          <p:nvPr>
            <p:ph idx="1"/>
          </p:nvPr>
        </p:nvSpPr>
        <p:spPr/>
        <p:txBody>
          <a:bodyPr/>
          <a:lstStyle/>
          <a:p>
            <a:r>
              <a:rPr lang="en-US" dirty="0">
                <a:solidFill>
                  <a:srgbClr val="231F20"/>
                </a:solidFill>
              </a:rPr>
              <a:t>If we vary the focal distance </a:t>
            </a:r>
            <a:r>
              <a:rPr lang="en-US" i="1" dirty="0">
                <a:solidFill>
                  <a:srgbClr val="231F20"/>
                </a:solidFill>
              </a:rPr>
              <a:t>d</a:t>
            </a:r>
            <a:r>
              <a:rPr lang="en-US" dirty="0">
                <a:solidFill>
                  <a:srgbClr val="231F20"/>
                </a:solidFill>
              </a:rPr>
              <a:t>, we move the projection plane forward or backward. </a:t>
            </a:r>
          </a:p>
          <a:p>
            <a:r>
              <a:rPr lang="en-US" dirty="0">
                <a:solidFill>
                  <a:srgbClr val="231F20"/>
                </a:solidFill>
              </a:rPr>
              <a:t>In a real camera, varying the focal distance causes the camera to zoom in or out.</a:t>
            </a:r>
          </a:p>
          <a:p>
            <a:r>
              <a:rPr lang="en-US" dirty="0">
                <a:solidFill>
                  <a:srgbClr val="231F20"/>
                </a:solidFill>
              </a:rPr>
              <a:t>However, this does </a:t>
            </a:r>
            <a:r>
              <a:rPr lang="en-US" i="1" dirty="0">
                <a:solidFill>
                  <a:srgbClr val="231F20"/>
                </a:solidFill>
              </a:rPr>
              <a:t>not </a:t>
            </a:r>
            <a:r>
              <a:rPr lang="en-US" dirty="0">
                <a:solidFill>
                  <a:srgbClr val="231F20"/>
                </a:solidFill>
              </a:rPr>
              <a:t>occur with the projection plane in a computer.</a:t>
            </a:r>
            <a:endParaRPr lang="en-US" dirty="0">
              <a:solidFill>
                <a:srgbClr val="000000"/>
              </a:solidFill>
            </a:endParaRPr>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7F323E08-C70F-43C6-B729-E4F47D1BDC8A}" type="slidenum">
              <a:rPr lang="en-US"/>
              <a:pPr/>
              <a:t>50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Why Not?</a:t>
            </a:r>
          </a:p>
        </p:txBody>
      </p:sp>
      <p:sp>
        <p:nvSpPr>
          <p:cNvPr id="45059" name="Rectangle 3"/>
          <p:cNvSpPr>
            <a:spLocks noGrp="1" noChangeArrowheads="1"/>
          </p:cNvSpPr>
          <p:nvPr>
            <p:ph idx="1"/>
          </p:nvPr>
        </p:nvSpPr>
        <p:spPr>
          <a:xfrm>
            <a:off x="457200" y="1600200"/>
            <a:ext cx="8229600" cy="1295400"/>
          </a:xfrm>
        </p:spPr>
        <p:txBody>
          <a:bodyPr>
            <a:normAutofit fontScale="92500" lnSpcReduction="10000"/>
          </a:bodyPr>
          <a:lstStyle/>
          <a:p>
            <a:pPr marL="0" indent="0">
              <a:lnSpc>
                <a:spcPct val="90000"/>
              </a:lnSpc>
              <a:buNone/>
            </a:pPr>
            <a:r>
              <a:rPr lang="en-US" dirty="0">
                <a:solidFill>
                  <a:srgbClr val="231F20"/>
                </a:solidFill>
              </a:rPr>
              <a:t>In a real camera, the image projection gets bigger as we increase the focal distance, </a:t>
            </a:r>
            <a:r>
              <a:rPr lang="en-US" dirty="0" smtClean="0">
                <a:solidFill>
                  <a:srgbClr val="231F20"/>
                </a:solidFill>
              </a:rPr>
              <a:t>and the </a:t>
            </a:r>
            <a:r>
              <a:rPr lang="en-US" dirty="0">
                <a:solidFill>
                  <a:srgbClr val="231F20"/>
                </a:solidFill>
              </a:rPr>
              <a:t>film stays the same size</a:t>
            </a:r>
            <a:r>
              <a:rPr lang="en-US" dirty="0" smtClean="0">
                <a:solidFill>
                  <a:srgbClr val="231F20"/>
                </a:solidFill>
              </a:rPr>
              <a:t>.</a:t>
            </a:r>
            <a:endParaRPr lang="en-US" dirty="0">
              <a:solidFill>
                <a:srgbClr val="231F20"/>
              </a:solidFill>
            </a:endParaRPr>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FAC7081F-5B16-4AFE-9CEF-59120E638EA7}" type="slidenum">
              <a:rPr lang="en-US"/>
              <a:pPr/>
              <a:t>51</a:t>
            </a:fld>
            <a:endParaRPr lang="en-US"/>
          </a:p>
        </p:txBody>
      </p:sp>
      <p:pic>
        <p:nvPicPr>
          <p:cNvPr id="4098" name="Picture 2" descr="c:\Users\ian\Desktop\figs_jpg\perspective_projection_different_values_for_d.jpg"/>
          <p:cNvPicPr>
            <a:picLocks noChangeAspect="1" noChangeArrowheads="1"/>
          </p:cNvPicPr>
          <p:nvPr/>
        </p:nvPicPr>
        <p:blipFill>
          <a:blip r:embed="rId2" cstate="print"/>
          <a:srcRect/>
          <a:stretch>
            <a:fillRect/>
          </a:stretch>
        </p:blipFill>
        <p:spPr bwMode="auto">
          <a:xfrm>
            <a:off x="1524000" y="2743200"/>
            <a:ext cx="6311900" cy="317064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(Continued)</a:t>
            </a:r>
            <a:endParaRPr lang="en-US" dirty="0"/>
          </a:p>
        </p:txBody>
      </p:sp>
      <p:sp>
        <p:nvSpPr>
          <p:cNvPr id="3" name="Content Placeholder 2"/>
          <p:cNvSpPr>
            <a:spLocks noGrp="1"/>
          </p:cNvSpPr>
          <p:nvPr>
            <p:ph idx="1"/>
          </p:nvPr>
        </p:nvSpPr>
        <p:spPr/>
        <p:txBody>
          <a:bodyPr/>
          <a:lstStyle/>
          <a:p>
            <a:pPr marL="0" indent="0">
              <a:lnSpc>
                <a:spcPct val="90000"/>
              </a:lnSpc>
              <a:buNone/>
            </a:pPr>
            <a:r>
              <a:rPr lang="en-US" dirty="0" smtClean="0">
                <a:solidFill>
                  <a:srgbClr val="231F20"/>
                </a:solidFill>
              </a:rPr>
              <a:t>Inside a computer, as we increase the focal distance </a:t>
            </a:r>
            <a:r>
              <a:rPr lang="en-US" i="1" dirty="0" smtClean="0">
                <a:solidFill>
                  <a:srgbClr val="231F20"/>
                </a:solidFill>
              </a:rPr>
              <a:t>d:</a:t>
            </a:r>
            <a:endParaRPr lang="en-US" dirty="0" smtClean="0">
              <a:solidFill>
                <a:srgbClr val="231F20"/>
              </a:solidFill>
            </a:endParaRPr>
          </a:p>
          <a:p>
            <a:pPr>
              <a:lnSpc>
                <a:spcPct val="90000"/>
              </a:lnSpc>
            </a:pPr>
            <a:r>
              <a:rPr lang="en-US" dirty="0" smtClean="0">
                <a:solidFill>
                  <a:srgbClr val="231F20"/>
                </a:solidFill>
              </a:rPr>
              <a:t>the image projection gets bigger </a:t>
            </a:r>
          </a:p>
          <a:p>
            <a:pPr>
              <a:lnSpc>
                <a:spcPct val="90000"/>
              </a:lnSpc>
            </a:pPr>
            <a:r>
              <a:rPr lang="en-US" dirty="0" smtClean="0">
                <a:solidFill>
                  <a:srgbClr val="231F20"/>
                </a:solidFill>
              </a:rPr>
              <a:t>the “film” (that is, the rectangular portion of the projection plane that is inside the view frustum) will </a:t>
            </a:r>
            <a:r>
              <a:rPr lang="en-US" i="1" dirty="0" smtClean="0">
                <a:solidFill>
                  <a:srgbClr val="231F20"/>
                </a:solidFill>
              </a:rPr>
              <a:t>also </a:t>
            </a:r>
            <a:r>
              <a:rPr lang="en-US" dirty="0" smtClean="0">
                <a:solidFill>
                  <a:srgbClr val="231F20"/>
                </a:solidFill>
              </a:rPr>
              <a:t>get bigger</a:t>
            </a:r>
          </a:p>
          <a:p>
            <a:pPr>
              <a:lnSpc>
                <a:spcPct val="90000"/>
              </a:lnSpc>
              <a:buNone/>
            </a:pPr>
            <a:r>
              <a:rPr lang="en-US" dirty="0" smtClean="0">
                <a:solidFill>
                  <a:srgbClr val="231F20"/>
                </a:solidFill>
              </a:rPr>
              <a:t>But…</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Why Not? (Continued)</a:t>
            </a:r>
          </a:p>
        </p:txBody>
      </p:sp>
      <p:sp>
        <p:nvSpPr>
          <p:cNvPr id="46083" name="Rectangle 3"/>
          <p:cNvSpPr>
            <a:spLocks noGrp="1" noChangeArrowheads="1"/>
          </p:cNvSpPr>
          <p:nvPr>
            <p:ph idx="1"/>
          </p:nvPr>
        </p:nvSpPr>
        <p:spPr/>
        <p:txBody>
          <a:bodyPr/>
          <a:lstStyle/>
          <a:p>
            <a:pPr>
              <a:lnSpc>
                <a:spcPct val="90000"/>
              </a:lnSpc>
            </a:pPr>
            <a:r>
              <a:rPr lang="en-US" sz="2800" dirty="0">
                <a:solidFill>
                  <a:srgbClr val="231F20"/>
                </a:solidFill>
              </a:rPr>
              <a:t>The film has to be scaled to the screen.</a:t>
            </a:r>
          </a:p>
          <a:p>
            <a:pPr>
              <a:lnSpc>
                <a:spcPct val="90000"/>
              </a:lnSpc>
            </a:pPr>
            <a:r>
              <a:rPr lang="en-US" sz="2800" dirty="0">
                <a:solidFill>
                  <a:srgbClr val="231F20"/>
                </a:solidFill>
              </a:rPr>
              <a:t>Because the film and projection increase by the same proportion, there is no change in the rendered image on the screen.</a:t>
            </a:r>
          </a:p>
          <a:p>
            <a:pPr>
              <a:lnSpc>
                <a:spcPct val="90000"/>
              </a:lnSpc>
            </a:pPr>
            <a:r>
              <a:rPr lang="en-US" sz="2800" dirty="0">
                <a:solidFill>
                  <a:srgbClr val="231F20"/>
                </a:solidFill>
              </a:rPr>
              <a:t>The zoom is controlled completely by the shape of the view frustum, and the value of </a:t>
            </a:r>
            <a:r>
              <a:rPr lang="en-US" sz="2800" i="1" dirty="0">
                <a:solidFill>
                  <a:srgbClr val="231F20"/>
                </a:solidFill>
              </a:rPr>
              <a:t>d </a:t>
            </a:r>
            <a:r>
              <a:rPr lang="en-US" sz="2800" dirty="0">
                <a:solidFill>
                  <a:srgbClr val="231F20"/>
                </a:solidFill>
              </a:rPr>
              <a:t>is not really significant. </a:t>
            </a:r>
          </a:p>
          <a:p>
            <a:pPr>
              <a:lnSpc>
                <a:spcPct val="90000"/>
              </a:lnSpc>
            </a:pPr>
            <a:r>
              <a:rPr lang="en-US" sz="2800" dirty="0">
                <a:solidFill>
                  <a:srgbClr val="231F20"/>
                </a:solidFill>
              </a:rPr>
              <a:t>So we can pick any value for </a:t>
            </a:r>
            <a:r>
              <a:rPr lang="en-US" sz="2800" i="1" dirty="0">
                <a:solidFill>
                  <a:srgbClr val="231F20"/>
                </a:solidFill>
              </a:rPr>
              <a:t>d</a:t>
            </a:r>
            <a:r>
              <a:rPr lang="en-US" sz="2800" dirty="0">
                <a:solidFill>
                  <a:srgbClr val="231F20"/>
                </a:solidFill>
              </a:rPr>
              <a:t>. </a:t>
            </a:r>
          </a:p>
          <a:p>
            <a:pPr>
              <a:lnSpc>
                <a:spcPct val="90000"/>
              </a:lnSpc>
            </a:pPr>
            <a:r>
              <a:rPr lang="en-US" sz="2800" dirty="0">
                <a:solidFill>
                  <a:srgbClr val="231F20"/>
                </a:solidFill>
              </a:rPr>
              <a:t>The most convenient value is </a:t>
            </a:r>
            <a:r>
              <a:rPr lang="en-US" sz="2800" i="1" dirty="0">
                <a:solidFill>
                  <a:srgbClr val="231F20"/>
                </a:solidFill>
              </a:rPr>
              <a:t>d</a:t>
            </a:r>
            <a:r>
              <a:rPr lang="en-US" sz="2800" dirty="0">
                <a:solidFill>
                  <a:srgbClr val="231F20"/>
                </a:solidFill>
              </a:rPr>
              <a:t> = 1.</a:t>
            </a:r>
          </a:p>
        </p:txBody>
      </p:sp>
      <p:sp>
        <p:nvSpPr>
          <p:cNvPr id="5" name="Date Placeholder 4"/>
          <p:cNvSpPr>
            <a:spLocks noGrp="1"/>
          </p:cNvSpPr>
          <p:nvPr>
            <p:ph type="dt" sz="half" idx="10"/>
          </p:nvPr>
        </p:nvSpPr>
        <p:spPr/>
        <p:txBody>
          <a:bodyPr/>
          <a:lstStyle/>
          <a:p>
            <a:r>
              <a:rPr lang="en-US" smtClean="0"/>
              <a:t>Chapter 10  Notes</a:t>
            </a:r>
            <a:endParaRPr lang="en-US"/>
          </a:p>
        </p:txBody>
      </p:sp>
      <p:sp>
        <p:nvSpPr>
          <p:cNvPr id="6" name="Footer Placeholder 5"/>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5"/>
          <p:cNvSpPr>
            <a:spLocks noGrp="1"/>
          </p:cNvSpPr>
          <p:nvPr>
            <p:ph type="sldNum" sz="quarter" idx="12"/>
          </p:nvPr>
        </p:nvSpPr>
        <p:spPr/>
        <p:txBody>
          <a:bodyPr/>
          <a:lstStyle/>
          <a:p>
            <a:fld id="{E1E29ADD-1EB3-4E06-BC25-08497C48876C}" type="slidenum">
              <a:rPr lang="en-US"/>
              <a:pPr/>
              <a:t>53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Clip Matrix: First Cut</a:t>
            </a:r>
          </a:p>
        </p:txBody>
      </p:sp>
      <p:sp>
        <p:nvSpPr>
          <p:cNvPr id="47107" name="Rectangle 3"/>
          <p:cNvSpPr>
            <a:spLocks noGrp="1" noChangeArrowheads="1"/>
          </p:cNvSpPr>
          <p:nvPr>
            <p:ph idx="1"/>
          </p:nvPr>
        </p:nvSpPr>
        <p:spPr/>
        <p:txBody>
          <a:bodyPr/>
          <a:lstStyle/>
          <a:p>
            <a:pPr marL="0" indent="0">
              <a:buNone/>
            </a:pPr>
            <a:r>
              <a:rPr lang="en-US" sz="2800" dirty="0">
                <a:solidFill>
                  <a:srgbClr val="231F20"/>
                </a:solidFill>
              </a:rPr>
              <a:t>If this was the only purpose of the clip matrix, it would simply be:</a:t>
            </a:r>
          </a:p>
          <a:p>
            <a:endParaRPr lang="en-US" sz="2800" dirty="0">
              <a:solidFill>
                <a:srgbClr val="231F20"/>
              </a:solidFill>
            </a:endParaRPr>
          </a:p>
          <a:p>
            <a:endParaRPr lang="en-US" sz="2800" dirty="0">
              <a:solidFill>
                <a:srgbClr val="231F20"/>
              </a:solidFill>
            </a:endParaRPr>
          </a:p>
          <a:p>
            <a:endParaRPr lang="en-US" sz="2800" dirty="0">
              <a:solidFill>
                <a:srgbClr val="231F20"/>
              </a:solidFill>
            </a:endParaRPr>
          </a:p>
          <a:p>
            <a:endParaRPr lang="en-US" sz="2800" dirty="0">
              <a:solidFill>
                <a:srgbClr val="231F20"/>
              </a:solidFill>
            </a:endParaRPr>
          </a:p>
        </p:txBody>
      </p:sp>
      <p:sp>
        <p:nvSpPr>
          <p:cNvPr id="6" name="Date Placeholder 5"/>
          <p:cNvSpPr>
            <a:spLocks noGrp="1"/>
          </p:cNvSpPr>
          <p:nvPr>
            <p:ph type="dt" sz="half" idx="10"/>
          </p:nvPr>
        </p:nvSpPr>
        <p:spPr/>
        <p:txBody>
          <a:bodyPr/>
          <a:lstStyle/>
          <a:p>
            <a:r>
              <a:rPr lang="en-US" smtClean="0"/>
              <a:t>Chapter 10  Notes</a:t>
            </a:r>
            <a:endParaRPr lang="en-US"/>
          </a:p>
        </p:txBody>
      </p:sp>
      <p:sp>
        <p:nvSpPr>
          <p:cNvPr id="7" name="Footer Placeholder 6"/>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5"/>
          <p:cNvSpPr>
            <a:spLocks noGrp="1"/>
          </p:cNvSpPr>
          <p:nvPr>
            <p:ph type="sldNum" sz="quarter" idx="12"/>
          </p:nvPr>
        </p:nvSpPr>
        <p:spPr/>
        <p:txBody>
          <a:bodyPr/>
          <a:lstStyle/>
          <a:p>
            <a:fld id="{108CD502-DFB7-41B6-AD66-99E1735D2487}" type="slidenum">
              <a:rPr lang="en-US"/>
              <a:pPr/>
              <a:t>54</a:t>
            </a:fld>
            <a:endParaRPr lang="en-US"/>
          </a:p>
        </p:txBody>
      </p:sp>
      <p:pic>
        <p:nvPicPr>
          <p:cNvPr id="2051" name="Picture 3"/>
          <p:cNvPicPr>
            <a:picLocks noChangeAspect="1" noChangeArrowheads="1"/>
          </p:cNvPicPr>
          <p:nvPr/>
        </p:nvPicPr>
        <p:blipFill>
          <a:blip r:embed="rId2" cstate="print"/>
          <a:srcRect/>
          <a:stretch>
            <a:fillRect/>
          </a:stretch>
        </p:blipFill>
        <p:spPr bwMode="auto">
          <a:xfrm>
            <a:off x="3200400" y="2514600"/>
            <a:ext cx="4290776" cy="19812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 Clip Matrix</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231F20"/>
                </a:solidFill>
              </a:rPr>
              <a:t>Multiplying vector [</a:t>
            </a:r>
            <a:r>
              <a:rPr lang="en-US" i="1" dirty="0" smtClean="0">
                <a:solidFill>
                  <a:srgbClr val="231F20"/>
                </a:solidFill>
              </a:rPr>
              <a:t>x</a:t>
            </a:r>
            <a:r>
              <a:rPr lang="en-US" dirty="0" smtClean="0">
                <a:solidFill>
                  <a:srgbClr val="231F20"/>
                </a:solidFill>
              </a:rPr>
              <a:t>, </a:t>
            </a:r>
            <a:r>
              <a:rPr lang="en-US" i="1" dirty="0" smtClean="0">
                <a:solidFill>
                  <a:srgbClr val="231F20"/>
                </a:solidFill>
              </a:rPr>
              <a:t>y</a:t>
            </a:r>
            <a:r>
              <a:rPr lang="en-US" dirty="0" smtClean="0">
                <a:solidFill>
                  <a:srgbClr val="231F20"/>
                </a:solidFill>
              </a:rPr>
              <a:t>, </a:t>
            </a:r>
            <a:r>
              <a:rPr lang="en-US" i="1" dirty="0" smtClean="0">
                <a:solidFill>
                  <a:srgbClr val="231F20"/>
                </a:solidFill>
              </a:rPr>
              <a:t>z</a:t>
            </a:r>
            <a:r>
              <a:rPr lang="en-US" dirty="0" smtClean="0">
                <a:solidFill>
                  <a:srgbClr val="231F20"/>
                </a:solidFill>
              </a:rPr>
              <a:t>, 1] by this matrix, then performing the perspective divide gives:</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pic>
        <p:nvPicPr>
          <p:cNvPr id="7" name="Picture 2"/>
          <p:cNvPicPr>
            <a:picLocks noChangeAspect="1" noChangeArrowheads="1"/>
          </p:cNvPicPr>
          <p:nvPr/>
        </p:nvPicPr>
        <p:blipFill>
          <a:blip r:embed="rId2" cstate="print"/>
          <a:srcRect/>
          <a:stretch>
            <a:fillRect/>
          </a:stretch>
        </p:blipFill>
        <p:spPr bwMode="auto">
          <a:xfrm>
            <a:off x="1143000" y="2819400"/>
            <a:ext cx="7000875" cy="32861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Orthographic Clip Matrix</a:t>
            </a:r>
            <a:endParaRPr lang="en-US" dirty="0"/>
          </a:p>
        </p:txBody>
      </p:sp>
      <p:sp>
        <p:nvSpPr>
          <p:cNvPr id="3" name="Content Placeholder 2"/>
          <p:cNvSpPr>
            <a:spLocks noGrp="1"/>
          </p:cNvSpPr>
          <p:nvPr>
            <p:ph idx="1"/>
          </p:nvPr>
        </p:nvSpPr>
        <p:spPr/>
        <p:txBody>
          <a:bodyPr/>
          <a:lstStyle/>
          <a:p>
            <a:r>
              <a:rPr lang="en-US" dirty="0" smtClean="0"/>
              <a:t>For orthographic projection we don’t want the perspective divide.</a:t>
            </a:r>
          </a:p>
          <a:p>
            <a:r>
              <a:rPr lang="en-US" dirty="0" smtClean="0"/>
              <a:t>Take </a:t>
            </a:r>
            <a:r>
              <a:rPr lang="en-US" i="1" dirty="0" smtClean="0"/>
              <a:t>d</a:t>
            </a:r>
            <a:r>
              <a:rPr lang="en-US" dirty="0" smtClean="0"/>
              <a:t> = 0, so the clip matrix is the identity matrix.</a:t>
            </a:r>
          </a:p>
          <a:p>
            <a:r>
              <a:rPr lang="en-US" dirty="0" smtClean="0"/>
              <a:t>Set </a:t>
            </a:r>
            <a:r>
              <a:rPr lang="en-US" i="1" dirty="0" smtClean="0"/>
              <a:t>w</a:t>
            </a:r>
            <a:r>
              <a:rPr lang="en-US" dirty="0" smtClean="0"/>
              <a:t> = 1.</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Clip Planes</a:t>
            </a:r>
            <a:endParaRPr lang="en-US" dirty="0"/>
          </a:p>
        </p:txBody>
      </p:sp>
      <p:sp>
        <p:nvSpPr>
          <p:cNvPr id="3" name="Content Placeholder 2"/>
          <p:cNvSpPr>
            <a:spLocks noGrp="1"/>
          </p:cNvSpPr>
          <p:nvPr>
            <p:ph idx="1"/>
          </p:nvPr>
        </p:nvSpPr>
        <p:spPr>
          <a:xfrm>
            <a:off x="457200" y="1600200"/>
            <a:ext cx="8229600" cy="2438400"/>
          </a:xfrm>
        </p:spPr>
        <p:txBody>
          <a:bodyPr>
            <a:normAutofit fontScale="77500" lnSpcReduction="20000"/>
          </a:bodyPr>
          <a:lstStyle/>
          <a:p>
            <a:r>
              <a:rPr lang="en-US" dirty="0" smtClean="0"/>
              <a:t>The second goal of the clip matrix is to scale the </a:t>
            </a:r>
            <a:r>
              <a:rPr lang="en-US" i="1" dirty="0" smtClean="0"/>
              <a:t>x</a:t>
            </a:r>
            <a:r>
              <a:rPr lang="en-US" dirty="0" smtClean="0"/>
              <a:t>, </a:t>
            </a:r>
            <a:r>
              <a:rPr lang="en-US" i="1" dirty="0" smtClean="0"/>
              <a:t>y</a:t>
            </a:r>
            <a:r>
              <a:rPr lang="en-US" dirty="0" smtClean="0"/>
              <a:t>, and </a:t>
            </a:r>
            <a:r>
              <a:rPr lang="en-US" i="1" dirty="0" smtClean="0"/>
              <a:t>z</a:t>
            </a:r>
            <a:r>
              <a:rPr lang="en-US" dirty="0" smtClean="0"/>
              <a:t> components such that the six clip planes have a trivial form. </a:t>
            </a:r>
          </a:p>
          <a:p>
            <a:r>
              <a:rPr lang="en-US" dirty="0" smtClean="0"/>
              <a:t>Points are outside the view frustum planes according to the inequalities below left.</a:t>
            </a:r>
          </a:p>
          <a:p>
            <a:r>
              <a:rPr lang="en-US" dirty="0" smtClean="0"/>
              <a:t>Points inside the view frustum satisfy the inequalities below right.</a:t>
            </a:r>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graphicFrame>
        <p:nvGraphicFramePr>
          <p:cNvPr id="7" name="Table 6"/>
          <p:cNvGraphicFramePr>
            <a:graphicFrameLocks noGrp="1"/>
          </p:cNvGraphicFramePr>
          <p:nvPr/>
        </p:nvGraphicFramePr>
        <p:xfrm>
          <a:off x="1219200" y="3810000"/>
          <a:ext cx="3657600" cy="2225040"/>
        </p:xfrm>
        <a:graphic>
          <a:graphicData uri="http://schemas.openxmlformats.org/drawingml/2006/table">
            <a:tbl>
              <a:tblPr firstRow="1" bandRow="1">
                <a:tableStyleId>{5C22544A-7EE6-4342-B048-85BDC9FD1C3A}</a:tableStyleId>
              </a:tblPr>
              <a:tblGrid>
                <a:gridCol w="1290918"/>
                <a:gridCol w="2366682"/>
              </a:tblGrid>
              <a:tr h="370840">
                <a:tc>
                  <a:txBody>
                    <a:bodyPr/>
                    <a:lstStyle/>
                    <a:p>
                      <a:r>
                        <a:rPr lang="en-US" sz="2400" b="0" dirty="0" smtClean="0">
                          <a:solidFill>
                            <a:schemeClr val="tx1"/>
                          </a:solidFill>
                        </a:rPr>
                        <a:t>Bottom</a:t>
                      </a:r>
                      <a:endParaRPr lang="en-US" sz="2400" b="0" dirty="0">
                        <a:solidFill>
                          <a:schemeClr val="tx1"/>
                        </a:solidFill>
                      </a:endParaRPr>
                    </a:p>
                  </a:txBody>
                  <a:tcPr marT="0" marB="0">
                    <a:noFill/>
                  </a:tcPr>
                </a:tc>
                <a:tc>
                  <a:txBody>
                    <a:bodyPr/>
                    <a:lstStyle/>
                    <a:p>
                      <a:r>
                        <a:rPr lang="en-US" sz="2400" b="0" i="1" dirty="0" smtClean="0">
                          <a:solidFill>
                            <a:schemeClr val="tx1"/>
                          </a:solidFill>
                        </a:rPr>
                        <a:t>y</a:t>
                      </a:r>
                      <a:r>
                        <a:rPr lang="en-US" sz="2400" b="0" dirty="0" smtClean="0">
                          <a:solidFill>
                            <a:schemeClr val="tx1"/>
                          </a:solidFill>
                        </a:rPr>
                        <a:t> &lt; –</a:t>
                      </a:r>
                      <a:r>
                        <a:rPr lang="en-US" sz="2400" b="0" i="1" dirty="0" smtClean="0">
                          <a:solidFill>
                            <a:schemeClr val="tx1"/>
                          </a:solidFill>
                        </a:rPr>
                        <a:t>w</a:t>
                      </a:r>
                      <a:endParaRPr lang="en-US" sz="2400" b="0" dirty="0">
                        <a:solidFill>
                          <a:schemeClr val="tx1"/>
                        </a:solidFill>
                      </a:endParaRPr>
                    </a:p>
                  </a:txBody>
                  <a:tcPr marT="0" marB="0">
                    <a:noFill/>
                  </a:tcPr>
                </a:tc>
              </a:tr>
              <a:tr h="370840">
                <a:tc>
                  <a:txBody>
                    <a:bodyPr/>
                    <a:lstStyle/>
                    <a:p>
                      <a:r>
                        <a:rPr lang="en-US" sz="2400" dirty="0" smtClean="0"/>
                        <a:t>Top</a:t>
                      </a:r>
                      <a:endParaRPr lang="en-US" sz="2400" dirty="0"/>
                    </a:p>
                  </a:txBody>
                  <a:tcPr marT="0" marB="0">
                    <a:noFill/>
                  </a:tcPr>
                </a:tc>
                <a:tc>
                  <a:txBody>
                    <a:bodyPr/>
                    <a:lstStyle/>
                    <a:p>
                      <a:r>
                        <a:rPr lang="en-US" sz="2400" i="1" dirty="0" smtClean="0"/>
                        <a:t>y</a:t>
                      </a:r>
                      <a:r>
                        <a:rPr lang="en-US" sz="2400" dirty="0" smtClean="0"/>
                        <a:t> &gt; </a:t>
                      </a:r>
                      <a:r>
                        <a:rPr lang="en-US" sz="2400" i="1" dirty="0" smtClean="0"/>
                        <a:t>w</a:t>
                      </a:r>
                      <a:endParaRPr lang="en-US" sz="2400" dirty="0"/>
                    </a:p>
                  </a:txBody>
                  <a:tcPr marT="0" marB="0">
                    <a:noFill/>
                  </a:tcPr>
                </a:tc>
              </a:tr>
              <a:tr h="370840">
                <a:tc>
                  <a:txBody>
                    <a:bodyPr/>
                    <a:lstStyle/>
                    <a:p>
                      <a:r>
                        <a:rPr lang="en-US" sz="2400" dirty="0" smtClean="0"/>
                        <a:t>Left</a:t>
                      </a:r>
                      <a:endParaRPr lang="en-US" sz="2400" dirty="0"/>
                    </a:p>
                  </a:txBody>
                  <a:tcPr marT="0" marB="0">
                    <a:noFill/>
                  </a:tcPr>
                </a:tc>
                <a:tc>
                  <a:txBody>
                    <a:bodyPr/>
                    <a:lstStyle/>
                    <a:p>
                      <a:r>
                        <a:rPr lang="en-US" sz="2400" i="1" dirty="0" smtClean="0"/>
                        <a:t>x</a:t>
                      </a:r>
                      <a:r>
                        <a:rPr lang="en-US" sz="2400" dirty="0" smtClean="0"/>
                        <a:t> &lt; –</a:t>
                      </a:r>
                      <a:r>
                        <a:rPr lang="en-US" sz="2400" i="1" dirty="0" smtClean="0"/>
                        <a:t>w</a:t>
                      </a:r>
                      <a:endParaRPr lang="en-US" sz="2400" dirty="0"/>
                    </a:p>
                  </a:txBody>
                  <a:tcPr marT="0" marB="0">
                    <a:noFill/>
                  </a:tcPr>
                </a:tc>
              </a:tr>
              <a:tr h="370840">
                <a:tc>
                  <a:txBody>
                    <a:bodyPr/>
                    <a:lstStyle/>
                    <a:p>
                      <a:r>
                        <a:rPr lang="en-US" sz="2400" dirty="0" smtClean="0"/>
                        <a:t>Right </a:t>
                      </a:r>
                      <a:endParaRPr lang="en-US" sz="2400" dirty="0"/>
                    </a:p>
                  </a:txBody>
                  <a:tcPr marT="0" marB="0">
                    <a:noFill/>
                  </a:tcPr>
                </a:tc>
                <a:tc>
                  <a:txBody>
                    <a:bodyPr/>
                    <a:lstStyle/>
                    <a:p>
                      <a:r>
                        <a:rPr lang="en-US" sz="2400" i="1" dirty="0" smtClean="0"/>
                        <a:t>x</a:t>
                      </a:r>
                      <a:r>
                        <a:rPr lang="en-US" sz="2400" dirty="0" smtClean="0"/>
                        <a:t> &gt; </a:t>
                      </a:r>
                      <a:r>
                        <a:rPr lang="en-US" sz="2400" i="1" dirty="0" smtClean="0"/>
                        <a:t>w</a:t>
                      </a:r>
                      <a:endParaRPr lang="en-US" sz="2400" dirty="0"/>
                    </a:p>
                  </a:txBody>
                  <a:tcPr marT="0" marB="0">
                    <a:noFill/>
                  </a:tcPr>
                </a:tc>
              </a:tr>
              <a:tr h="370840">
                <a:tc>
                  <a:txBody>
                    <a:bodyPr/>
                    <a:lstStyle/>
                    <a:p>
                      <a:r>
                        <a:rPr lang="en-US" sz="2400" dirty="0" smtClean="0"/>
                        <a:t>Near </a:t>
                      </a:r>
                      <a:endParaRPr lang="en-US" sz="2400" dirty="0"/>
                    </a:p>
                  </a:txBody>
                  <a:tcPr marT="0" marB="0">
                    <a:noFill/>
                  </a:tcPr>
                </a:tc>
                <a:tc>
                  <a:txBody>
                    <a:bodyPr/>
                    <a:lstStyle/>
                    <a:p>
                      <a:r>
                        <a:rPr lang="en-US" sz="2400" i="1" dirty="0" smtClean="0"/>
                        <a:t>z</a:t>
                      </a:r>
                      <a:r>
                        <a:rPr lang="en-US" sz="2400" dirty="0" smtClean="0"/>
                        <a:t> &lt; –</a:t>
                      </a:r>
                      <a:r>
                        <a:rPr lang="en-US" sz="2400" i="1" dirty="0" smtClean="0"/>
                        <a:t>w</a:t>
                      </a:r>
                      <a:endParaRPr lang="en-US" sz="2400" dirty="0"/>
                    </a:p>
                  </a:txBody>
                  <a:tcPr marT="0" marB="0">
                    <a:noFill/>
                  </a:tcPr>
                </a:tc>
              </a:tr>
              <a:tr h="370840">
                <a:tc>
                  <a:txBody>
                    <a:bodyPr/>
                    <a:lstStyle/>
                    <a:p>
                      <a:r>
                        <a:rPr lang="en-US" sz="2400" dirty="0" smtClean="0"/>
                        <a:t>Far </a:t>
                      </a:r>
                      <a:endParaRPr lang="en-US" sz="2400" dirty="0"/>
                    </a:p>
                  </a:txBody>
                  <a:tcPr marT="0" marB="0">
                    <a:noFill/>
                  </a:tcPr>
                </a:tc>
                <a:tc>
                  <a:txBody>
                    <a:bodyPr/>
                    <a:lstStyle/>
                    <a:p>
                      <a:r>
                        <a:rPr lang="en-US" sz="2400" i="1" dirty="0" smtClean="0"/>
                        <a:t>z</a:t>
                      </a:r>
                      <a:r>
                        <a:rPr lang="en-US" sz="2400" dirty="0" smtClean="0"/>
                        <a:t> &gt; </a:t>
                      </a:r>
                      <a:r>
                        <a:rPr lang="en-US" sz="2400" i="1" dirty="0" smtClean="0"/>
                        <a:t>w</a:t>
                      </a:r>
                      <a:endParaRPr lang="en-US" sz="2400" dirty="0"/>
                    </a:p>
                  </a:txBody>
                  <a:tcPr marT="0" marB="0">
                    <a:noFill/>
                  </a:tcPr>
                </a:tc>
              </a:tr>
            </a:tbl>
          </a:graphicData>
        </a:graphic>
      </p:graphicFrame>
      <p:graphicFrame>
        <p:nvGraphicFramePr>
          <p:cNvPr id="8" name="Table 7"/>
          <p:cNvGraphicFramePr>
            <a:graphicFrameLocks noGrp="1"/>
          </p:cNvGraphicFramePr>
          <p:nvPr/>
        </p:nvGraphicFramePr>
        <p:xfrm>
          <a:off x="4267200" y="3810000"/>
          <a:ext cx="2366682" cy="1112520"/>
        </p:xfrm>
        <a:graphic>
          <a:graphicData uri="http://schemas.openxmlformats.org/drawingml/2006/table">
            <a:tbl>
              <a:tblPr firstRow="1" bandRow="1">
                <a:tableStyleId>{5C22544A-7EE6-4342-B048-85BDC9FD1C3A}</a:tableStyleId>
              </a:tblPr>
              <a:tblGrid>
                <a:gridCol w="2366682"/>
              </a:tblGrid>
              <a:tr h="370840">
                <a:tc>
                  <a:txBody>
                    <a:bodyPr/>
                    <a:lstStyle/>
                    <a:p>
                      <a:r>
                        <a:rPr lang="en-US" sz="2400" b="0" dirty="0" smtClean="0">
                          <a:solidFill>
                            <a:schemeClr val="tx1"/>
                          </a:solidFill>
                        </a:rPr>
                        <a:t>–</a:t>
                      </a:r>
                      <a:r>
                        <a:rPr lang="en-US" sz="2400" b="0" i="1" dirty="0" smtClean="0">
                          <a:solidFill>
                            <a:schemeClr val="tx1"/>
                          </a:solidFill>
                        </a:rPr>
                        <a:t>w </a:t>
                      </a:r>
                      <a:r>
                        <a:rPr lang="en-US" sz="2400" b="0" i="0" dirty="0" smtClean="0">
                          <a:solidFill>
                            <a:schemeClr val="tx1"/>
                          </a:solidFill>
                        </a:rPr>
                        <a:t>≤ </a:t>
                      </a:r>
                      <a:r>
                        <a:rPr lang="en-US" sz="2400" b="0" i="1" dirty="0" smtClean="0">
                          <a:solidFill>
                            <a:schemeClr val="tx1"/>
                          </a:solidFill>
                        </a:rPr>
                        <a:t>x </a:t>
                      </a:r>
                      <a:r>
                        <a:rPr lang="en-US" sz="2400" b="0" i="0" dirty="0" smtClean="0">
                          <a:solidFill>
                            <a:schemeClr val="tx1"/>
                          </a:solidFill>
                        </a:rPr>
                        <a:t>≤ </a:t>
                      </a:r>
                      <a:r>
                        <a:rPr lang="en-US" sz="2400" b="0" i="1" dirty="0" smtClean="0">
                          <a:solidFill>
                            <a:schemeClr val="tx1"/>
                          </a:solidFill>
                        </a:rPr>
                        <a:t>w </a:t>
                      </a:r>
                      <a:endParaRPr lang="en-US" sz="2400" b="0" i="0" dirty="0">
                        <a:solidFill>
                          <a:schemeClr val="tx1"/>
                        </a:solidFill>
                      </a:endParaRPr>
                    </a:p>
                  </a:txBody>
                  <a:tcPr marT="0" marB="0">
                    <a:noFill/>
                  </a:tcPr>
                </a:tc>
              </a:tr>
              <a:tr h="370840">
                <a:tc>
                  <a:txBody>
                    <a:bodyPr/>
                    <a:lstStyle/>
                    <a:p>
                      <a:r>
                        <a:rPr lang="en-US" sz="2400" b="0" dirty="0" smtClean="0">
                          <a:solidFill>
                            <a:schemeClr val="tx1"/>
                          </a:solidFill>
                        </a:rPr>
                        <a:t>–</a:t>
                      </a:r>
                      <a:r>
                        <a:rPr lang="en-US" sz="2400" b="0" i="1" dirty="0" smtClean="0">
                          <a:solidFill>
                            <a:schemeClr val="tx1"/>
                          </a:solidFill>
                        </a:rPr>
                        <a:t>w </a:t>
                      </a:r>
                      <a:r>
                        <a:rPr lang="en-US" sz="2400" b="0" i="0" dirty="0" smtClean="0">
                          <a:solidFill>
                            <a:schemeClr val="tx1"/>
                          </a:solidFill>
                        </a:rPr>
                        <a:t>≤ </a:t>
                      </a:r>
                      <a:r>
                        <a:rPr lang="en-US" sz="2400" b="0" i="1" dirty="0" smtClean="0">
                          <a:solidFill>
                            <a:schemeClr val="tx1"/>
                          </a:solidFill>
                        </a:rPr>
                        <a:t>y </a:t>
                      </a:r>
                      <a:r>
                        <a:rPr lang="en-US" sz="2400" b="0" i="0" dirty="0" smtClean="0">
                          <a:solidFill>
                            <a:schemeClr val="tx1"/>
                          </a:solidFill>
                        </a:rPr>
                        <a:t>≤ </a:t>
                      </a:r>
                      <a:r>
                        <a:rPr lang="en-US" sz="2400" b="0" i="1" dirty="0" smtClean="0">
                          <a:solidFill>
                            <a:schemeClr val="tx1"/>
                          </a:solidFill>
                        </a:rPr>
                        <a:t>w </a:t>
                      </a:r>
                      <a:endParaRPr lang="en-US" sz="2400" b="0" i="0" dirty="0">
                        <a:solidFill>
                          <a:schemeClr val="tx1"/>
                        </a:solidFill>
                      </a:endParaRPr>
                    </a:p>
                  </a:txBody>
                  <a:tcPr marT="0" marB="0">
                    <a:noFill/>
                  </a:tcPr>
                </a:tc>
              </a:tr>
              <a:tr h="370840">
                <a:tc>
                  <a:txBody>
                    <a:bodyPr/>
                    <a:lstStyle/>
                    <a:p>
                      <a:r>
                        <a:rPr lang="en-US" sz="2400" b="0" dirty="0" smtClean="0">
                          <a:solidFill>
                            <a:schemeClr val="tx1"/>
                          </a:solidFill>
                        </a:rPr>
                        <a:t>–</a:t>
                      </a:r>
                      <a:r>
                        <a:rPr lang="en-US" sz="2400" b="0" i="1" dirty="0" smtClean="0">
                          <a:solidFill>
                            <a:schemeClr val="tx1"/>
                          </a:solidFill>
                        </a:rPr>
                        <a:t>w </a:t>
                      </a:r>
                      <a:r>
                        <a:rPr lang="en-US" sz="2400" b="0" i="0" dirty="0" smtClean="0">
                          <a:solidFill>
                            <a:schemeClr val="tx1"/>
                          </a:solidFill>
                        </a:rPr>
                        <a:t>≤ </a:t>
                      </a:r>
                      <a:r>
                        <a:rPr lang="en-US" sz="2400" b="0" i="1" dirty="0" smtClean="0">
                          <a:solidFill>
                            <a:schemeClr val="tx1"/>
                          </a:solidFill>
                        </a:rPr>
                        <a:t>z </a:t>
                      </a:r>
                      <a:r>
                        <a:rPr lang="en-US" sz="2400" b="0" i="0" dirty="0" smtClean="0">
                          <a:solidFill>
                            <a:schemeClr val="tx1"/>
                          </a:solidFill>
                        </a:rPr>
                        <a:t>≤ </a:t>
                      </a:r>
                      <a:r>
                        <a:rPr lang="en-US" sz="2400" b="0" i="1" dirty="0" smtClean="0">
                          <a:solidFill>
                            <a:schemeClr val="tx1"/>
                          </a:solidFill>
                        </a:rPr>
                        <a:t>w </a:t>
                      </a:r>
                      <a:endParaRPr lang="en-US" sz="2400" b="0" i="0" dirty="0">
                        <a:solidFill>
                          <a:schemeClr val="tx1"/>
                        </a:solidFill>
                      </a:endParaRPr>
                    </a:p>
                  </a:txBody>
                  <a:tcPr marT="0" marB="0">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Zoom in the Clip Matrix</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To stretch things to put the top, left, right, and bottom clip planes in place, we scale the </a:t>
            </a:r>
            <a:r>
              <a:rPr lang="en-US" i="1" dirty="0" smtClean="0"/>
              <a:t>x</a:t>
            </a:r>
            <a:r>
              <a:rPr lang="en-US" dirty="0" smtClean="0"/>
              <a:t> and </a:t>
            </a:r>
            <a:r>
              <a:rPr lang="en-US" i="1" dirty="0" smtClean="0"/>
              <a:t>y</a:t>
            </a:r>
            <a:r>
              <a:rPr lang="en-US" dirty="0" smtClean="0"/>
              <a:t> values by the zoom values of the camera. </a:t>
            </a:r>
          </a:p>
          <a:p>
            <a:r>
              <a:rPr lang="en-US" dirty="0" smtClean="0"/>
              <a:t>We discussed how to compute these values in earlier. </a:t>
            </a:r>
          </a:p>
          <a:p>
            <a:r>
              <a:rPr lang="en-US" dirty="0" smtClean="0"/>
              <a:t>For the near and far clip planes, the </a:t>
            </a:r>
            <a:r>
              <a:rPr lang="en-US" i="1" dirty="0" smtClean="0"/>
              <a:t>z</a:t>
            </a:r>
            <a:r>
              <a:rPr lang="en-US" dirty="0" smtClean="0"/>
              <a:t> coordinate is biased and scaled such that at the near clip plane, </a:t>
            </a:r>
            <a:r>
              <a:rPr lang="en-US" i="1" dirty="0" smtClean="0"/>
              <a:t>z</a:t>
            </a:r>
            <a:r>
              <a:rPr lang="en-US" dirty="0" smtClean="0"/>
              <a:t>/</a:t>
            </a:r>
            <a:r>
              <a:rPr lang="en-US" i="1" dirty="0" smtClean="0"/>
              <a:t>w</a:t>
            </a:r>
            <a:r>
              <a:rPr lang="en-US" dirty="0" smtClean="0"/>
              <a:t> = –1, and at the far clip plane, </a:t>
            </a:r>
            <a:r>
              <a:rPr lang="en-US" i="1" dirty="0" smtClean="0"/>
              <a:t>z</a:t>
            </a:r>
            <a:r>
              <a:rPr lang="en-US" dirty="0" smtClean="0"/>
              <a:t>/</a:t>
            </a:r>
            <a:r>
              <a:rPr lang="en-US" i="1" dirty="0" smtClean="0"/>
              <a:t>w</a:t>
            </a:r>
            <a:r>
              <a:rPr lang="en-US" dirty="0" smtClean="0"/>
              <a:t> = 1.</a:t>
            </a:r>
          </a:p>
          <a:p>
            <a:r>
              <a:rPr lang="en-US" dirty="0" smtClean="0"/>
              <a:t>Let </a:t>
            </a:r>
            <a:r>
              <a:rPr lang="en-US" i="1" dirty="0" err="1" smtClean="0"/>
              <a:t>zoom</a:t>
            </a:r>
            <a:r>
              <a:rPr lang="en-US" i="1" baseline="-25000" dirty="0" err="1" smtClean="0"/>
              <a:t>x</a:t>
            </a:r>
            <a:r>
              <a:rPr lang="en-US" dirty="0" smtClean="0"/>
              <a:t> and </a:t>
            </a:r>
            <a:r>
              <a:rPr lang="en-US" i="1" dirty="0" err="1" smtClean="0"/>
              <a:t>zoom</a:t>
            </a:r>
            <a:r>
              <a:rPr lang="en-US" i="1" baseline="-25000" dirty="0" err="1" smtClean="0"/>
              <a:t>y</a:t>
            </a:r>
            <a:r>
              <a:rPr lang="en-US" dirty="0" smtClean="0"/>
              <a:t> be the horizontal and vertical zoom values, and let </a:t>
            </a:r>
            <a:r>
              <a:rPr lang="en-US" i="1" dirty="0" smtClean="0"/>
              <a:t>n</a:t>
            </a:r>
            <a:r>
              <a:rPr lang="en-US" dirty="0" smtClean="0"/>
              <a:t> and </a:t>
            </a:r>
            <a:r>
              <a:rPr lang="en-US" i="1" dirty="0" smtClean="0"/>
              <a:t>f</a:t>
            </a:r>
            <a:r>
              <a:rPr lang="en-US" dirty="0" smtClean="0"/>
              <a:t> be the distances to the near and far clipping planes. </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Zooming Clip Matrix</a:t>
            </a:r>
            <a:endParaRPr lang="en-US" dirty="0"/>
          </a:p>
        </p:txBody>
      </p:sp>
      <p:sp>
        <p:nvSpPr>
          <p:cNvPr id="3" name="Content Placeholder 2"/>
          <p:cNvSpPr>
            <a:spLocks noGrp="1"/>
          </p:cNvSpPr>
          <p:nvPr>
            <p:ph idx="1"/>
          </p:nvPr>
        </p:nvSpPr>
        <p:spPr>
          <a:xfrm>
            <a:off x="457200" y="1600201"/>
            <a:ext cx="8229600" cy="1295399"/>
          </a:xfrm>
        </p:spPr>
        <p:txBody>
          <a:bodyPr>
            <a:normAutofit fontScale="92500" lnSpcReduction="20000"/>
          </a:bodyPr>
          <a:lstStyle/>
          <a:p>
            <a:pPr marL="0" indent="0">
              <a:buNone/>
            </a:pPr>
            <a:r>
              <a:rPr lang="en-US" dirty="0" smtClean="0"/>
              <a:t>Then the following matrix scales </a:t>
            </a:r>
            <a:r>
              <a:rPr lang="en-US" i="1" dirty="0" smtClean="0"/>
              <a:t>x</a:t>
            </a:r>
            <a:r>
              <a:rPr lang="en-US" dirty="0" smtClean="0"/>
              <a:t>, </a:t>
            </a:r>
            <a:r>
              <a:rPr lang="en-US" i="1" dirty="0" smtClean="0"/>
              <a:t>y</a:t>
            </a:r>
            <a:r>
              <a:rPr lang="en-US" dirty="0" smtClean="0"/>
              <a:t>, and </a:t>
            </a:r>
            <a:r>
              <a:rPr lang="en-US" i="1" dirty="0" smtClean="0"/>
              <a:t>z</a:t>
            </a:r>
            <a:r>
              <a:rPr lang="en-US" dirty="0" smtClean="0"/>
              <a:t> appropriately, while simultaneously outputting the </a:t>
            </a:r>
            <a:r>
              <a:rPr lang="en-US" i="1" dirty="0" smtClean="0"/>
              <a:t>z</a:t>
            </a:r>
            <a:r>
              <a:rPr lang="en-US" dirty="0" smtClean="0"/>
              <a:t> coordinate into </a:t>
            </a:r>
            <a:r>
              <a:rPr lang="en-US" i="1" dirty="0" smtClean="0"/>
              <a:t>w</a:t>
            </a:r>
            <a:r>
              <a:rPr lang="en-US" dirty="0" smtClean="0"/>
              <a:t>.</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981200" y="2895600"/>
            <a:ext cx="5219700" cy="2032000"/>
          </a:xfrm>
          <a:prstGeom prst="rect">
            <a:avLst/>
          </a:prstGeom>
          <a:noFill/>
          <a:ln w="9525">
            <a:noFill/>
            <a:miter lim="800000"/>
            <a:headEnd/>
            <a:tailEnd/>
          </a:ln>
        </p:spPr>
      </p:pic>
      <p:sp>
        <p:nvSpPr>
          <p:cNvPr id="8" name="Content Placeholder 2"/>
          <p:cNvSpPr txBox="1">
            <a:spLocks/>
          </p:cNvSpPr>
          <p:nvPr/>
        </p:nvSpPr>
        <p:spPr>
          <a:xfrm>
            <a:off x="533400" y="5105400"/>
            <a:ext cx="8229600" cy="1295399"/>
          </a:xfrm>
          <a:prstGeom prst="rect">
            <a:avLst/>
          </a:prstGeom>
        </p:spPr>
        <p:txBody>
          <a:bodyPr vert="horz" lIns="91440" tIns="45720" rIns="91440" bIns="45720" rtlCol="0">
            <a:normAutofit fontScale="85000" lnSpcReduction="10000"/>
          </a:bodyPr>
          <a:lstStyle/>
          <a:p>
            <a:r>
              <a:rPr lang="en-US" sz="3200" dirty="0" smtClean="0"/>
              <a:t>This clip matrix assumes a left-handed coordinate system, row vectors on the left, and </a:t>
            </a:r>
            <a:r>
              <a:rPr lang="en-US" sz="3200" i="1" dirty="0" smtClean="0"/>
              <a:t>z</a:t>
            </a:r>
            <a:r>
              <a:rPr lang="en-US" sz="3200" dirty="0" smtClean="0"/>
              <a:t> values ranging from –</a:t>
            </a:r>
            <a:r>
              <a:rPr lang="en-US" sz="3200" i="1" dirty="0" smtClean="0"/>
              <a:t>w</a:t>
            </a:r>
            <a:r>
              <a:rPr lang="en-US" sz="3200" dirty="0" smtClean="0"/>
              <a:t> to </a:t>
            </a:r>
            <a:r>
              <a:rPr lang="en-US" sz="3200" i="1" dirty="0" smtClean="0"/>
              <a:t>w</a:t>
            </a:r>
            <a:r>
              <a:rPr lang="en-US" sz="3200" dirty="0" smtClean="0"/>
              <a:t> from the near to far clip plane.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Visible Surface Determination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There are 2 common solutions to this problem. </a:t>
            </a:r>
          </a:p>
          <a:p>
            <a:pPr marL="914400" lvl="1" indent="-514350">
              <a:buFont typeface="+mj-lt"/>
              <a:buAutoNum type="arabicPeriod"/>
            </a:pPr>
            <a:r>
              <a:rPr lang="en-US" i="1" dirty="0" smtClean="0"/>
              <a:t>Ray tracing</a:t>
            </a:r>
            <a:r>
              <a:rPr lang="en-US" dirty="0" smtClean="0"/>
              <a:t>: Follow light rays backwards. </a:t>
            </a:r>
          </a:p>
          <a:p>
            <a:pPr marL="914400" lvl="1" indent="-514350">
              <a:buFont typeface="+mj-lt"/>
              <a:buAutoNum type="arabicPeriod"/>
            </a:pPr>
            <a:r>
              <a:rPr lang="en-US" i="1" dirty="0" smtClean="0"/>
              <a:t>Depth buffering</a:t>
            </a:r>
            <a:r>
              <a:rPr lang="en-US" dirty="0" smtClean="0"/>
              <a:t>: Also known as </a:t>
            </a:r>
            <a:r>
              <a:rPr lang="en-US" i="1" dirty="0" smtClean="0"/>
              <a:t>Z-buffering.</a:t>
            </a:r>
          </a:p>
          <a:p>
            <a:pPr marL="514350" indent="-514350">
              <a:buNone/>
            </a:pPr>
            <a:r>
              <a:rPr lang="en-US" dirty="0" smtClean="0"/>
              <a:t>More next…</a:t>
            </a:r>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DirectX</a:t>
            </a:r>
            <a:endParaRPr lang="en-US" dirty="0"/>
          </a:p>
        </p:txBody>
      </p:sp>
      <p:sp>
        <p:nvSpPr>
          <p:cNvPr id="3" name="Content Placeholder 2"/>
          <p:cNvSpPr>
            <a:spLocks noGrp="1"/>
          </p:cNvSpPr>
          <p:nvPr>
            <p:ph idx="1"/>
          </p:nvPr>
        </p:nvSpPr>
        <p:spPr>
          <a:xfrm>
            <a:off x="457200" y="1600201"/>
            <a:ext cx="8229600" cy="1524000"/>
          </a:xfrm>
        </p:spPr>
        <p:txBody>
          <a:bodyPr>
            <a:normAutofit lnSpcReduction="10000"/>
          </a:bodyPr>
          <a:lstStyle/>
          <a:p>
            <a:pPr marL="0" indent="0">
              <a:buNone/>
            </a:pPr>
            <a:r>
              <a:rPr lang="en-US" dirty="0" smtClean="0"/>
              <a:t>DirectX wants the projection matrix such that </a:t>
            </a:r>
            <a:r>
              <a:rPr lang="en-US" i="1" dirty="0" smtClean="0"/>
              <a:t>z</a:t>
            </a:r>
            <a:r>
              <a:rPr lang="en-US" dirty="0" smtClean="0"/>
              <a:t> ranges from 0 to </a:t>
            </a:r>
            <a:r>
              <a:rPr lang="en-US" i="1" dirty="0" smtClean="0"/>
              <a:t>w</a:t>
            </a:r>
            <a:r>
              <a:rPr lang="en-US" dirty="0" smtClean="0"/>
              <a:t>. In other words, the clip space inequalities become: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graphicFrame>
        <p:nvGraphicFramePr>
          <p:cNvPr id="7" name="Table 6"/>
          <p:cNvGraphicFramePr>
            <a:graphicFrameLocks noGrp="1"/>
          </p:cNvGraphicFramePr>
          <p:nvPr/>
        </p:nvGraphicFramePr>
        <p:xfrm>
          <a:off x="1600200" y="3048000"/>
          <a:ext cx="3657600" cy="2987040"/>
        </p:xfrm>
        <a:graphic>
          <a:graphicData uri="http://schemas.openxmlformats.org/drawingml/2006/table">
            <a:tbl>
              <a:tblPr firstRow="1" bandRow="1">
                <a:tableStyleId>{5C22544A-7EE6-4342-B048-85BDC9FD1C3A}</a:tableStyleId>
              </a:tblPr>
              <a:tblGrid>
                <a:gridCol w="1524000"/>
                <a:gridCol w="2133600"/>
              </a:tblGrid>
              <a:tr h="370840">
                <a:tc>
                  <a:txBody>
                    <a:bodyPr/>
                    <a:lstStyle/>
                    <a:p>
                      <a:r>
                        <a:rPr lang="en-US" sz="2800" b="1" u="none" dirty="0" smtClean="0">
                          <a:solidFill>
                            <a:schemeClr val="tx1"/>
                          </a:solidFill>
                        </a:rPr>
                        <a:t>Outside</a:t>
                      </a:r>
                      <a:r>
                        <a:rPr lang="en-US" sz="2800" b="0" dirty="0" smtClean="0">
                          <a:solidFill>
                            <a:schemeClr val="tx1"/>
                          </a:solidFill>
                        </a:rPr>
                        <a:t>:</a:t>
                      </a:r>
                      <a:endParaRPr lang="en-US" sz="2800" b="0" dirty="0">
                        <a:solidFill>
                          <a:schemeClr val="tx1"/>
                        </a:solidFill>
                      </a:endParaRPr>
                    </a:p>
                  </a:txBody>
                  <a:tcPr marT="0" marB="0">
                    <a:noFill/>
                  </a:tcPr>
                </a:tc>
                <a:tc>
                  <a:txBody>
                    <a:bodyPr/>
                    <a:lstStyle/>
                    <a:p>
                      <a:endParaRPr lang="en-US" sz="2800" b="0" dirty="0">
                        <a:solidFill>
                          <a:schemeClr val="tx1"/>
                        </a:solidFill>
                      </a:endParaRPr>
                    </a:p>
                  </a:txBody>
                  <a:tcPr marT="0" marB="0">
                    <a:noFill/>
                  </a:tcPr>
                </a:tc>
              </a:tr>
              <a:tr h="370840">
                <a:tc>
                  <a:txBody>
                    <a:bodyPr/>
                    <a:lstStyle/>
                    <a:p>
                      <a:r>
                        <a:rPr lang="en-US" sz="2800" b="0" dirty="0" smtClean="0">
                          <a:solidFill>
                            <a:schemeClr val="tx1"/>
                          </a:solidFill>
                        </a:rPr>
                        <a:t>   Bottom</a:t>
                      </a:r>
                      <a:endParaRPr lang="en-US" sz="2800" b="0" dirty="0">
                        <a:solidFill>
                          <a:schemeClr val="tx1"/>
                        </a:solidFill>
                      </a:endParaRPr>
                    </a:p>
                  </a:txBody>
                  <a:tcPr marT="0" marB="0">
                    <a:noFill/>
                  </a:tcPr>
                </a:tc>
                <a:tc>
                  <a:txBody>
                    <a:bodyPr/>
                    <a:lstStyle/>
                    <a:p>
                      <a:r>
                        <a:rPr lang="en-US" sz="2800" b="0" i="1" dirty="0" smtClean="0">
                          <a:solidFill>
                            <a:schemeClr val="tx1"/>
                          </a:solidFill>
                        </a:rPr>
                        <a:t>y</a:t>
                      </a:r>
                      <a:r>
                        <a:rPr lang="en-US" sz="2800" b="0" dirty="0" smtClean="0">
                          <a:solidFill>
                            <a:schemeClr val="tx1"/>
                          </a:solidFill>
                        </a:rPr>
                        <a:t> &lt; –</a:t>
                      </a:r>
                      <a:r>
                        <a:rPr lang="en-US" sz="2800" b="0" i="1" dirty="0" smtClean="0">
                          <a:solidFill>
                            <a:schemeClr val="tx1"/>
                          </a:solidFill>
                        </a:rPr>
                        <a:t>w</a:t>
                      </a:r>
                      <a:endParaRPr lang="en-US" sz="2800" b="0" dirty="0">
                        <a:solidFill>
                          <a:schemeClr val="tx1"/>
                        </a:solidFill>
                      </a:endParaRPr>
                    </a:p>
                  </a:txBody>
                  <a:tcPr marT="0" marB="0">
                    <a:noFill/>
                  </a:tcPr>
                </a:tc>
              </a:tr>
              <a:tr h="370840">
                <a:tc>
                  <a:txBody>
                    <a:bodyPr/>
                    <a:lstStyle/>
                    <a:p>
                      <a:r>
                        <a:rPr lang="en-US" sz="2800" dirty="0" smtClean="0"/>
                        <a:t>   Top</a:t>
                      </a:r>
                      <a:endParaRPr lang="en-US" sz="2800" dirty="0"/>
                    </a:p>
                  </a:txBody>
                  <a:tcPr marT="0" marB="0">
                    <a:noFill/>
                  </a:tcPr>
                </a:tc>
                <a:tc>
                  <a:txBody>
                    <a:bodyPr/>
                    <a:lstStyle/>
                    <a:p>
                      <a:r>
                        <a:rPr lang="en-US" sz="2800" i="1" dirty="0" smtClean="0"/>
                        <a:t>y</a:t>
                      </a:r>
                      <a:r>
                        <a:rPr lang="en-US" sz="2800" dirty="0" smtClean="0"/>
                        <a:t> &gt; </a:t>
                      </a:r>
                      <a:r>
                        <a:rPr lang="en-US" sz="2800" i="1" dirty="0" smtClean="0"/>
                        <a:t>w</a:t>
                      </a:r>
                      <a:endParaRPr lang="en-US" sz="2800" dirty="0"/>
                    </a:p>
                  </a:txBody>
                  <a:tcPr marT="0" marB="0">
                    <a:noFill/>
                  </a:tcPr>
                </a:tc>
              </a:tr>
              <a:tr h="370840">
                <a:tc>
                  <a:txBody>
                    <a:bodyPr/>
                    <a:lstStyle/>
                    <a:p>
                      <a:r>
                        <a:rPr lang="en-US" sz="2800" dirty="0" smtClean="0"/>
                        <a:t>   Left</a:t>
                      </a:r>
                      <a:endParaRPr lang="en-US" sz="2800" dirty="0"/>
                    </a:p>
                  </a:txBody>
                  <a:tcPr marT="0" marB="0">
                    <a:noFill/>
                  </a:tcPr>
                </a:tc>
                <a:tc>
                  <a:txBody>
                    <a:bodyPr/>
                    <a:lstStyle/>
                    <a:p>
                      <a:r>
                        <a:rPr lang="en-US" sz="2800" i="1" dirty="0" smtClean="0"/>
                        <a:t>x</a:t>
                      </a:r>
                      <a:r>
                        <a:rPr lang="en-US" sz="2800" dirty="0" smtClean="0"/>
                        <a:t> &lt; –</a:t>
                      </a:r>
                      <a:r>
                        <a:rPr lang="en-US" sz="2800" i="1" dirty="0" smtClean="0"/>
                        <a:t>w</a:t>
                      </a:r>
                      <a:endParaRPr lang="en-US" sz="2800" dirty="0"/>
                    </a:p>
                  </a:txBody>
                  <a:tcPr marT="0" marB="0">
                    <a:noFill/>
                  </a:tcPr>
                </a:tc>
              </a:tr>
              <a:tr h="370840">
                <a:tc>
                  <a:txBody>
                    <a:bodyPr/>
                    <a:lstStyle/>
                    <a:p>
                      <a:r>
                        <a:rPr lang="en-US" sz="2800" dirty="0" smtClean="0"/>
                        <a:t>   Right </a:t>
                      </a:r>
                      <a:endParaRPr lang="en-US" sz="2800" dirty="0"/>
                    </a:p>
                  </a:txBody>
                  <a:tcPr marT="0" marB="0">
                    <a:noFill/>
                  </a:tcPr>
                </a:tc>
                <a:tc>
                  <a:txBody>
                    <a:bodyPr/>
                    <a:lstStyle/>
                    <a:p>
                      <a:r>
                        <a:rPr lang="en-US" sz="2800" i="1" dirty="0" smtClean="0"/>
                        <a:t>x</a:t>
                      </a:r>
                      <a:r>
                        <a:rPr lang="en-US" sz="2800" dirty="0" smtClean="0"/>
                        <a:t> &gt; </a:t>
                      </a:r>
                      <a:r>
                        <a:rPr lang="en-US" sz="2800" i="1" dirty="0" smtClean="0"/>
                        <a:t>w</a:t>
                      </a:r>
                      <a:endParaRPr lang="en-US" sz="2800" dirty="0"/>
                    </a:p>
                  </a:txBody>
                  <a:tcPr marT="0" marB="0">
                    <a:noFill/>
                  </a:tcPr>
                </a:tc>
              </a:tr>
              <a:tr h="370840">
                <a:tc>
                  <a:txBody>
                    <a:bodyPr/>
                    <a:lstStyle/>
                    <a:p>
                      <a:r>
                        <a:rPr lang="en-US" sz="2800" b="1" dirty="0" smtClean="0">
                          <a:solidFill>
                            <a:srgbClr val="FF0000"/>
                          </a:solidFill>
                        </a:rPr>
                        <a:t>   Near</a:t>
                      </a:r>
                      <a:r>
                        <a:rPr lang="en-US" sz="2800" dirty="0" smtClean="0"/>
                        <a:t> </a:t>
                      </a:r>
                      <a:endParaRPr lang="en-US" sz="2800" dirty="0"/>
                    </a:p>
                  </a:txBody>
                  <a:tcPr marT="0" marB="0">
                    <a:noFill/>
                  </a:tcPr>
                </a:tc>
                <a:tc>
                  <a:txBody>
                    <a:bodyPr/>
                    <a:lstStyle/>
                    <a:p>
                      <a:r>
                        <a:rPr lang="en-US" sz="2800" b="1" i="1" dirty="0" smtClean="0">
                          <a:solidFill>
                            <a:srgbClr val="FF0000"/>
                          </a:solidFill>
                        </a:rPr>
                        <a:t>z</a:t>
                      </a:r>
                      <a:r>
                        <a:rPr lang="en-US" sz="2800" b="1" dirty="0" smtClean="0">
                          <a:solidFill>
                            <a:srgbClr val="FF0000"/>
                          </a:solidFill>
                        </a:rPr>
                        <a:t> &lt;</a:t>
                      </a:r>
                      <a:r>
                        <a:rPr lang="en-US" sz="2800" dirty="0" smtClean="0"/>
                        <a:t> </a:t>
                      </a:r>
                      <a:r>
                        <a:rPr lang="en-US" sz="2800" b="1" dirty="0" smtClean="0">
                          <a:solidFill>
                            <a:srgbClr val="FF0000"/>
                          </a:solidFill>
                        </a:rPr>
                        <a:t>0</a:t>
                      </a:r>
                      <a:endParaRPr lang="en-US" sz="2800" b="1" dirty="0">
                        <a:solidFill>
                          <a:srgbClr val="FF0000"/>
                        </a:solidFill>
                      </a:endParaRPr>
                    </a:p>
                  </a:txBody>
                  <a:tcPr marT="0" marB="0">
                    <a:noFill/>
                  </a:tcPr>
                </a:tc>
              </a:tr>
              <a:tr h="370840">
                <a:tc>
                  <a:txBody>
                    <a:bodyPr/>
                    <a:lstStyle/>
                    <a:p>
                      <a:r>
                        <a:rPr lang="en-US" sz="2800" dirty="0" smtClean="0"/>
                        <a:t>   Far </a:t>
                      </a:r>
                      <a:endParaRPr lang="en-US" sz="2800" dirty="0"/>
                    </a:p>
                  </a:txBody>
                  <a:tcPr marT="0" marB="0">
                    <a:noFill/>
                  </a:tcPr>
                </a:tc>
                <a:tc>
                  <a:txBody>
                    <a:bodyPr/>
                    <a:lstStyle/>
                    <a:p>
                      <a:r>
                        <a:rPr lang="en-US" sz="2800" i="1" dirty="0" smtClean="0"/>
                        <a:t>z</a:t>
                      </a:r>
                      <a:r>
                        <a:rPr lang="en-US" sz="2800" dirty="0" smtClean="0"/>
                        <a:t> &gt; </a:t>
                      </a:r>
                      <a:r>
                        <a:rPr lang="en-US" sz="2800" i="1" dirty="0" smtClean="0"/>
                        <a:t>w</a:t>
                      </a:r>
                      <a:endParaRPr lang="en-US" sz="2800" dirty="0"/>
                    </a:p>
                  </a:txBody>
                  <a:tcPr marT="0" marB="0">
                    <a:noFill/>
                  </a:tcPr>
                </a:tc>
              </a:tr>
            </a:tbl>
          </a:graphicData>
        </a:graphic>
      </p:graphicFrame>
      <p:graphicFrame>
        <p:nvGraphicFramePr>
          <p:cNvPr id="8" name="Table 7"/>
          <p:cNvGraphicFramePr>
            <a:graphicFrameLocks noGrp="1"/>
          </p:cNvGraphicFramePr>
          <p:nvPr/>
        </p:nvGraphicFramePr>
        <p:xfrm>
          <a:off x="4876800" y="3124200"/>
          <a:ext cx="2366682" cy="1706880"/>
        </p:xfrm>
        <a:graphic>
          <a:graphicData uri="http://schemas.openxmlformats.org/drawingml/2006/table">
            <a:tbl>
              <a:tblPr firstRow="1" bandRow="1">
                <a:tableStyleId>{5C22544A-7EE6-4342-B048-85BDC9FD1C3A}</a:tableStyleId>
              </a:tblPr>
              <a:tblGrid>
                <a:gridCol w="2366682"/>
              </a:tblGrid>
              <a:tr h="370840">
                <a:tc>
                  <a:txBody>
                    <a:bodyPr/>
                    <a:lstStyle/>
                    <a:p>
                      <a:r>
                        <a:rPr lang="en-US" sz="2800" b="1" i="0" u="none" dirty="0" smtClean="0">
                          <a:solidFill>
                            <a:schemeClr val="tx1"/>
                          </a:solidFill>
                        </a:rPr>
                        <a:t>Inside</a:t>
                      </a:r>
                      <a:r>
                        <a:rPr lang="en-US" sz="2800" b="0" i="0" dirty="0" smtClean="0">
                          <a:solidFill>
                            <a:schemeClr val="tx1"/>
                          </a:solidFill>
                        </a:rPr>
                        <a:t>:</a:t>
                      </a:r>
                      <a:endParaRPr lang="en-US" sz="2800" b="0" i="0" dirty="0">
                        <a:solidFill>
                          <a:schemeClr val="tx1"/>
                        </a:solidFill>
                      </a:endParaRPr>
                    </a:p>
                  </a:txBody>
                  <a:tcPr marT="0" marB="0">
                    <a:noFill/>
                  </a:tcPr>
                </a:tc>
              </a:tr>
              <a:tr h="370840">
                <a:tc>
                  <a:txBody>
                    <a:bodyPr/>
                    <a:lstStyle/>
                    <a:p>
                      <a:r>
                        <a:rPr lang="en-US" sz="2800" b="0" dirty="0" smtClean="0">
                          <a:solidFill>
                            <a:schemeClr val="tx1"/>
                          </a:solidFill>
                        </a:rPr>
                        <a:t>   –</a:t>
                      </a:r>
                      <a:r>
                        <a:rPr lang="en-US" sz="2800" b="0" i="1" dirty="0" smtClean="0">
                          <a:solidFill>
                            <a:schemeClr val="tx1"/>
                          </a:solidFill>
                        </a:rPr>
                        <a:t>w </a:t>
                      </a:r>
                      <a:r>
                        <a:rPr lang="en-US" sz="2800" b="0" i="0" dirty="0" smtClean="0">
                          <a:solidFill>
                            <a:schemeClr val="tx1"/>
                          </a:solidFill>
                        </a:rPr>
                        <a:t>≤ </a:t>
                      </a:r>
                      <a:r>
                        <a:rPr lang="en-US" sz="2800" b="0" i="1" dirty="0" smtClean="0">
                          <a:solidFill>
                            <a:schemeClr val="tx1"/>
                          </a:solidFill>
                        </a:rPr>
                        <a:t>x </a:t>
                      </a:r>
                      <a:r>
                        <a:rPr lang="en-US" sz="2800" b="0" i="0" dirty="0" smtClean="0">
                          <a:solidFill>
                            <a:schemeClr val="tx1"/>
                          </a:solidFill>
                        </a:rPr>
                        <a:t>≤ </a:t>
                      </a:r>
                      <a:r>
                        <a:rPr lang="en-US" sz="2800" b="0" i="1" dirty="0" smtClean="0">
                          <a:solidFill>
                            <a:schemeClr val="tx1"/>
                          </a:solidFill>
                        </a:rPr>
                        <a:t>w </a:t>
                      </a:r>
                      <a:endParaRPr lang="en-US" sz="2800" b="0" i="0" dirty="0">
                        <a:solidFill>
                          <a:schemeClr val="tx1"/>
                        </a:solidFill>
                      </a:endParaRPr>
                    </a:p>
                  </a:txBody>
                  <a:tcPr marT="0" marB="0">
                    <a:noFill/>
                  </a:tcPr>
                </a:tc>
              </a:tr>
              <a:tr h="370840">
                <a:tc>
                  <a:txBody>
                    <a:bodyPr/>
                    <a:lstStyle/>
                    <a:p>
                      <a:r>
                        <a:rPr lang="en-US" sz="2800" b="0" dirty="0" smtClean="0">
                          <a:solidFill>
                            <a:schemeClr val="tx1"/>
                          </a:solidFill>
                        </a:rPr>
                        <a:t>   –</a:t>
                      </a:r>
                      <a:r>
                        <a:rPr lang="en-US" sz="2800" b="0" i="1" dirty="0" smtClean="0">
                          <a:solidFill>
                            <a:schemeClr val="tx1"/>
                          </a:solidFill>
                        </a:rPr>
                        <a:t>w </a:t>
                      </a:r>
                      <a:r>
                        <a:rPr lang="en-US" sz="2800" b="0" i="0" dirty="0" smtClean="0">
                          <a:solidFill>
                            <a:schemeClr val="tx1"/>
                          </a:solidFill>
                        </a:rPr>
                        <a:t>≤ </a:t>
                      </a:r>
                      <a:r>
                        <a:rPr lang="en-US" sz="2800" b="0" i="1" dirty="0" smtClean="0">
                          <a:solidFill>
                            <a:schemeClr val="tx1"/>
                          </a:solidFill>
                        </a:rPr>
                        <a:t>y </a:t>
                      </a:r>
                      <a:r>
                        <a:rPr lang="en-US" sz="2800" b="0" i="0" dirty="0" smtClean="0">
                          <a:solidFill>
                            <a:schemeClr val="tx1"/>
                          </a:solidFill>
                        </a:rPr>
                        <a:t>≤ </a:t>
                      </a:r>
                      <a:r>
                        <a:rPr lang="en-US" sz="2800" b="0" i="1" dirty="0" smtClean="0">
                          <a:solidFill>
                            <a:schemeClr val="tx1"/>
                          </a:solidFill>
                        </a:rPr>
                        <a:t>w </a:t>
                      </a:r>
                      <a:endParaRPr lang="en-US" sz="2800" b="0" i="0" dirty="0">
                        <a:solidFill>
                          <a:schemeClr val="tx1"/>
                        </a:solidFill>
                      </a:endParaRPr>
                    </a:p>
                  </a:txBody>
                  <a:tcPr marT="0" marB="0">
                    <a:noFill/>
                  </a:tcPr>
                </a:tc>
              </a:tr>
              <a:tr h="370840">
                <a:tc>
                  <a:txBody>
                    <a:bodyPr/>
                    <a:lstStyle/>
                    <a:p>
                      <a:r>
                        <a:rPr lang="en-US" sz="2800" b="1" dirty="0" smtClean="0">
                          <a:solidFill>
                            <a:srgbClr val="FF0000"/>
                          </a:solidFill>
                        </a:rPr>
                        <a:t>   0</a:t>
                      </a:r>
                      <a:r>
                        <a:rPr lang="en-US" sz="2800" b="0" dirty="0" smtClean="0">
                          <a:solidFill>
                            <a:schemeClr val="tx1"/>
                          </a:solidFill>
                        </a:rPr>
                        <a:t> </a:t>
                      </a:r>
                      <a:r>
                        <a:rPr lang="en-US" sz="2800" b="0" i="0" dirty="0" smtClean="0">
                          <a:solidFill>
                            <a:schemeClr val="tx1"/>
                          </a:solidFill>
                        </a:rPr>
                        <a:t>≤ </a:t>
                      </a:r>
                      <a:r>
                        <a:rPr lang="en-US" sz="2800" b="0" i="1" dirty="0" smtClean="0">
                          <a:solidFill>
                            <a:schemeClr val="tx1"/>
                          </a:solidFill>
                        </a:rPr>
                        <a:t>z </a:t>
                      </a:r>
                      <a:r>
                        <a:rPr lang="en-US" sz="2800" b="0" i="0" dirty="0" smtClean="0">
                          <a:solidFill>
                            <a:schemeClr val="tx1"/>
                          </a:solidFill>
                        </a:rPr>
                        <a:t>≤ </a:t>
                      </a:r>
                      <a:r>
                        <a:rPr lang="en-US" sz="2800" b="0" i="1" dirty="0" smtClean="0">
                          <a:solidFill>
                            <a:schemeClr val="tx1"/>
                          </a:solidFill>
                        </a:rPr>
                        <a:t>w </a:t>
                      </a:r>
                      <a:endParaRPr lang="en-US" sz="2800" b="0" i="0" dirty="0">
                        <a:solidFill>
                          <a:schemeClr val="tx1"/>
                        </a:solidFill>
                      </a:endParaRPr>
                    </a:p>
                  </a:txBody>
                  <a:tcPr marT="0" marB="0">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DirectX Clip Matrix</a:t>
            </a:r>
            <a:endParaRPr lang="en-US" dirty="0"/>
          </a:p>
        </p:txBody>
      </p:sp>
      <p:sp>
        <p:nvSpPr>
          <p:cNvPr id="3" name="Content Placeholder 2"/>
          <p:cNvSpPr>
            <a:spLocks noGrp="1"/>
          </p:cNvSpPr>
          <p:nvPr>
            <p:ph idx="1"/>
          </p:nvPr>
        </p:nvSpPr>
        <p:spPr/>
        <p:txBody>
          <a:bodyPr/>
          <a:lstStyle/>
          <a:p>
            <a:pPr>
              <a:buNone/>
            </a:pPr>
            <a:r>
              <a:rPr lang="en-US" dirty="0" smtClean="0"/>
              <a:t>The clip matrix for DirectX becomes: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2184400" y="2362200"/>
            <a:ext cx="4775200" cy="21336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Orthographic Version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We can easily tell that the two matrices just given are perspective projection matrices because the right-hand column is [0, 0, 1, 0]</a:t>
            </a:r>
            <a:r>
              <a:rPr lang="en-US" i="1" baseline="30000" dirty="0" smtClean="0"/>
              <a:t>T</a:t>
            </a:r>
            <a:r>
              <a:rPr lang="en-US" dirty="0" smtClean="0"/>
              <a:t>. </a:t>
            </a:r>
          </a:p>
          <a:p>
            <a:r>
              <a:rPr lang="en-US" dirty="0" smtClean="0"/>
              <a:t>What about orthographic projection? The first and second columns don't change, and we know the fourth column will become [0, 0, 0, 1]</a:t>
            </a:r>
            <a:r>
              <a:rPr lang="en-US" i="1" baseline="30000" dirty="0" smtClean="0"/>
              <a:t>T</a:t>
            </a:r>
            <a:r>
              <a:rPr lang="en-US" dirty="0" smtClean="0"/>
              <a:t>. </a:t>
            </a:r>
          </a:p>
          <a:p>
            <a:r>
              <a:rPr lang="en-US" dirty="0" smtClean="0"/>
              <a:t>The third column, which controls the output </a:t>
            </a:r>
            <a:r>
              <a:rPr lang="en-US" i="1" dirty="0" smtClean="0"/>
              <a:t>z</a:t>
            </a:r>
            <a:r>
              <a:rPr lang="en-US" dirty="0" smtClean="0"/>
              <a:t> value, need to change. </a:t>
            </a:r>
          </a:p>
          <a:p>
            <a:r>
              <a:rPr lang="en-US" dirty="0" smtClean="0"/>
              <a:t>Start by assuming the first set of conventions, that is we wish the output z value to be scaled such that </a:t>
            </a:r>
            <a:r>
              <a:rPr lang="en-US" i="1" dirty="0" smtClean="0"/>
              <a:t>z</a:t>
            </a:r>
            <a:r>
              <a:rPr lang="en-US" dirty="0" smtClean="0"/>
              <a:t>/</a:t>
            </a:r>
            <a:r>
              <a:rPr lang="en-US" i="1" dirty="0" smtClean="0"/>
              <a:t>w</a:t>
            </a:r>
            <a:r>
              <a:rPr lang="en-US" dirty="0" smtClean="0"/>
              <a:t> takes on the values –1 and +1 at the near and far clip planes, respectively. </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Orthographic Clip Matrices</a:t>
            </a:r>
            <a:endParaRPr lang="en-US" dirty="0"/>
          </a:p>
        </p:txBody>
      </p:sp>
      <p:sp>
        <p:nvSpPr>
          <p:cNvPr id="3" name="Content Placeholder 2"/>
          <p:cNvSpPr>
            <a:spLocks noGrp="1"/>
          </p:cNvSpPr>
          <p:nvPr>
            <p:ph idx="1"/>
          </p:nvPr>
        </p:nvSpPr>
        <p:spPr/>
        <p:txBody>
          <a:bodyPr/>
          <a:lstStyle/>
          <a:p>
            <a:pPr marL="0" indent="0">
              <a:buNone/>
            </a:pPr>
            <a:r>
              <a:rPr lang="en-US" dirty="0" smtClean="0"/>
              <a:t>The clip matrix is as follows, with the DirectX version on the right:</a:t>
            </a:r>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609600" y="2743200"/>
            <a:ext cx="3840126" cy="16764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876800" y="2819400"/>
            <a:ext cx="3614435" cy="16764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OpenGL Versions</a:t>
            </a:r>
            <a:endParaRPr lang="en-US" dirty="0"/>
          </a:p>
        </p:txBody>
      </p:sp>
      <p:sp>
        <p:nvSpPr>
          <p:cNvPr id="3" name="Content Placeholder 2"/>
          <p:cNvSpPr>
            <a:spLocks noGrp="1"/>
          </p:cNvSpPr>
          <p:nvPr>
            <p:ph idx="1"/>
          </p:nvPr>
        </p:nvSpPr>
        <p:spPr>
          <a:xfrm>
            <a:off x="457200" y="1600201"/>
            <a:ext cx="8229600" cy="2057400"/>
          </a:xfrm>
        </p:spPr>
        <p:txBody>
          <a:bodyPr/>
          <a:lstStyle/>
          <a:p>
            <a:pPr marL="0" indent="0">
              <a:buNone/>
            </a:pPr>
            <a:r>
              <a:rPr lang="en-US" dirty="0" smtClean="0"/>
              <a:t>OpenGL has a left-handed coordinate system and column vectors. Hence the clip matrices are a follows, perspective on the left and orthographic on the right.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457200" y="3886200"/>
            <a:ext cx="4267200" cy="1578024"/>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648200" y="3886200"/>
            <a:ext cx="4104515" cy="1524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Near Clip Plane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Now that we know a bit about clip space, we can understand the need for the near clip plane. </a:t>
            </a:r>
          </a:p>
          <a:p>
            <a:r>
              <a:rPr lang="en-US" dirty="0" smtClean="0"/>
              <a:t>There is a singularity precisely at the origin, where a perspective projection is not defined, corresponding to a division by zero in the perspective divide.</a:t>
            </a:r>
          </a:p>
          <a:p>
            <a:r>
              <a:rPr lang="en-US" dirty="0" smtClean="0"/>
              <a:t>In practice, this singularity would be extremely rare and we can kluge it by arbitrarily projecting the point to the center of the screen, since putting the camera directly in a polygon isn't often needed in practice.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Overflow Risk with </a:t>
            </a:r>
            <a:r>
              <a:rPr lang="en-US" i="1" dirty="0" smtClean="0"/>
              <a:t>w</a:t>
            </a:r>
            <a:endParaRPr lang="en-US" i="1" dirty="0"/>
          </a:p>
        </p:txBody>
      </p:sp>
      <p:sp>
        <p:nvSpPr>
          <p:cNvPr id="3" name="Content Placeholder 2"/>
          <p:cNvSpPr>
            <a:spLocks noGrp="1"/>
          </p:cNvSpPr>
          <p:nvPr>
            <p:ph idx="1"/>
          </p:nvPr>
        </p:nvSpPr>
        <p:spPr/>
        <p:txBody>
          <a:bodyPr>
            <a:normAutofit fontScale="85000" lnSpcReduction="10000"/>
          </a:bodyPr>
          <a:lstStyle/>
          <a:p>
            <a:r>
              <a:rPr lang="en-US" dirty="0" smtClean="0"/>
              <a:t>But just projecting polygons onto pixels isn't the only issue. Allowing for arbitrarily small (but positive) values of </a:t>
            </a:r>
            <a:r>
              <a:rPr lang="en-US" i="1" dirty="0" smtClean="0"/>
              <a:t>z</a:t>
            </a:r>
            <a:r>
              <a:rPr lang="en-US" dirty="0" smtClean="0"/>
              <a:t> will result in arbitrarily large values for </a:t>
            </a:r>
            <a:r>
              <a:rPr lang="en-US" i="1" dirty="0" smtClean="0"/>
              <a:t>w</a:t>
            </a:r>
            <a:r>
              <a:rPr lang="en-US" dirty="0" smtClean="0"/>
              <a:t>. </a:t>
            </a:r>
          </a:p>
          <a:p>
            <a:r>
              <a:rPr lang="en-US" dirty="0" smtClean="0"/>
              <a:t>Depending on the hardware, this can cause problems with perspective correct </a:t>
            </a:r>
            <a:r>
              <a:rPr lang="en-US" dirty="0" err="1" smtClean="0"/>
              <a:t>rasterization</a:t>
            </a:r>
            <a:r>
              <a:rPr lang="en-US" dirty="0" smtClean="0"/>
              <a:t>. </a:t>
            </a:r>
          </a:p>
          <a:p>
            <a:r>
              <a:rPr lang="en-US" dirty="0" smtClean="0"/>
              <a:t>Another potential problem area is depth buffering. </a:t>
            </a:r>
          </a:p>
          <a:p>
            <a:r>
              <a:rPr lang="en-US" dirty="0" smtClean="0"/>
              <a:t>For practical reasons it is necessary to restrict the range of the </a:t>
            </a:r>
            <a:r>
              <a:rPr lang="en-US" i="1" dirty="0" smtClean="0"/>
              <a:t>z</a:t>
            </a:r>
            <a:r>
              <a:rPr lang="en-US" dirty="0" smtClean="0"/>
              <a:t> values so that there is a known minimum value, and we must accept the rather unpleasant necessity of a near clip plane.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Space</a:t>
            </a:r>
            <a:endParaRPr lang="en-US" dirty="0"/>
          </a:p>
        </p:txBody>
      </p:sp>
      <p:sp>
        <p:nvSpPr>
          <p:cNvPr id="3" name="Content Placeholder 2"/>
          <p:cNvSpPr>
            <a:spLocks noGrp="1"/>
          </p:cNvSpPr>
          <p:nvPr>
            <p:ph idx="1"/>
          </p:nvPr>
        </p:nvSpPr>
        <p:spPr/>
        <p:txBody>
          <a:bodyPr>
            <a:normAutofit fontScale="92500"/>
          </a:bodyPr>
          <a:lstStyle/>
          <a:p>
            <a:r>
              <a:rPr lang="en-US" dirty="0" smtClean="0"/>
              <a:t>Once we have clipped the geometry to the view frustum, it is projected into screen space, which corresponds to actual pixels in the frame buffer. </a:t>
            </a:r>
          </a:p>
          <a:p>
            <a:r>
              <a:rPr lang="en-US" dirty="0" smtClean="0"/>
              <a:t>Remember that we are rendering into an output window that does not necessarily occupy the entire display device. </a:t>
            </a:r>
          </a:p>
          <a:p>
            <a:r>
              <a:rPr lang="en-US" dirty="0" smtClean="0"/>
              <a:t>However, we usually want our screen space coordinates to be specified using coordinates that are absolute to the rendering device.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Projecting to Screen Space</a:t>
            </a:r>
            <a:endParaRPr lang="en-US" dirty="0"/>
          </a:p>
        </p:txBody>
      </p:sp>
      <p:sp>
        <p:nvSpPr>
          <p:cNvPr id="3" name="Content Placeholder 2"/>
          <p:cNvSpPr>
            <a:spLocks noGrp="1"/>
          </p:cNvSpPr>
          <p:nvPr>
            <p:ph idx="1"/>
          </p:nvPr>
        </p:nvSpPr>
        <p:spPr>
          <a:xfrm>
            <a:off x="457200" y="1600201"/>
            <a:ext cx="8229600" cy="2971800"/>
          </a:xfrm>
        </p:spPr>
        <p:txBody>
          <a:bodyPr>
            <a:normAutofit fontScale="85000" lnSpcReduction="20000"/>
          </a:bodyPr>
          <a:lstStyle/>
          <a:p>
            <a:r>
              <a:rPr lang="en-US" dirty="0" smtClean="0"/>
              <a:t>We must project the points from clip space to screen space to generate the correct 2D coordinates. </a:t>
            </a:r>
          </a:p>
          <a:p>
            <a:r>
              <a:rPr lang="en-US" dirty="0" smtClean="0"/>
              <a:t>The first thing that happens is the homogenous division by </a:t>
            </a:r>
            <a:r>
              <a:rPr lang="en-US" i="1" dirty="0" smtClean="0"/>
              <a:t>w</a:t>
            </a:r>
            <a:r>
              <a:rPr lang="en-US" dirty="0" smtClean="0"/>
              <a:t>. (OpenGL calls the result of this division the </a:t>
            </a:r>
            <a:r>
              <a:rPr lang="en-US" i="1" dirty="0" smtClean="0"/>
              <a:t>normalized device coordinates</a:t>
            </a:r>
            <a:r>
              <a:rPr lang="en-US" dirty="0" smtClean="0"/>
              <a:t>.) </a:t>
            </a:r>
          </a:p>
          <a:p>
            <a:r>
              <a:rPr lang="en-US" dirty="0" smtClean="0"/>
              <a:t>Then, the </a:t>
            </a:r>
            <a:r>
              <a:rPr lang="en-US" i="1" dirty="0" smtClean="0"/>
              <a:t>x</a:t>
            </a:r>
            <a:r>
              <a:rPr lang="en-US" dirty="0" smtClean="0"/>
              <a:t> and </a:t>
            </a:r>
            <a:r>
              <a:rPr lang="en-US" i="1" dirty="0" smtClean="0"/>
              <a:t>y</a:t>
            </a:r>
            <a:r>
              <a:rPr lang="en-US" dirty="0" smtClean="0"/>
              <a:t> coordinates must be scaled to map into the output window as follows (see next slide for definitions. </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2133600" y="4419600"/>
            <a:ext cx="5441379" cy="16002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pic>
        <p:nvPicPr>
          <p:cNvPr id="7170" name="Picture 2" descr="c:\Users\ian\Desktop\figs_jpg\output_window.jpg"/>
          <p:cNvPicPr>
            <a:picLocks noChangeAspect="1" noChangeArrowheads="1"/>
          </p:cNvPicPr>
          <p:nvPr/>
        </p:nvPicPr>
        <p:blipFill>
          <a:blip r:embed="rId2" cstate="print"/>
          <a:srcRect/>
          <a:stretch>
            <a:fillRect/>
          </a:stretch>
        </p:blipFill>
        <p:spPr bwMode="auto">
          <a:xfrm>
            <a:off x="1524000" y="1676400"/>
            <a:ext cx="6736900" cy="438943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Rather than following light rays in the direction that they travel from the emissive surfaces, we trace the rays backwards, so that we can deal only with the light rays that matter: the ones that enter our eye from the given direction. </a:t>
            </a:r>
          </a:p>
          <a:p>
            <a:r>
              <a:rPr lang="en-US" dirty="0" smtClean="0"/>
              <a:t>We send a ray out from the eye in the direction through the center of each pixel to see the first object in the scene this ray strikes. </a:t>
            </a:r>
          </a:p>
          <a:p>
            <a:r>
              <a:rPr lang="en-US" dirty="0" smtClean="0"/>
              <a:t>Then we compute the color that is being emitted/reflected from that surface back in the direction of the ray.</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a:t>
            </a:r>
            <a:r>
              <a:rPr lang="en-US" i="1" dirty="0" err="1" smtClean="0"/>
              <a:t>screen</a:t>
            </a:r>
            <a:r>
              <a:rPr lang="en-US" i="1" baseline="-25000" dirty="0" err="1" smtClean="0"/>
              <a:t>y</a:t>
            </a:r>
            <a:r>
              <a:rPr lang="en-US" dirty="0" smtClean="0"/>
              <a:t> has a Minus Sign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 quick word about the negation of the </a:t>
            </a:r>
            <a:r>
              <a:rPr lang="en-US" i="1" dirty="0" smtClean="0"/>
              <a:t>y</a:t>
            </a:r>
            <a:r>
              <a:rPr lang="en-US" dirty="0" smtClean="0"/>
              <a:t> component in the math 2 slides ago. This reflects a DirectX-style coordinate convention where (0,0) is in the upper left corner. </a:t>
            </a:r>
          </a:p>
          <a:p>
            <a:r>
              <a:rPr lang="en-US" dirty="0" smtClean="0"/>
              <a:t>Under these conventions, +</a:t>
            </a:r>
            <a:r>
              <a:rPr lang="en-US" i="1" dirty="0" smtClean="0"/>
              <a:t>y</a:t>
            </a:r>
            <a:r>
              <a:rPr lang="en-US" dirty="0" smtClean="0"/>
              <a:t> points up in clip space, but down in screen space. In fact, if we continue to think about +</a:t>
            </a:r>
            <a:r>
              <a:rPr lang="en-US" i="1" dirty="0" smtClean="0"/>
              <a:t>z</a:t>
            </a:r>
            <a:r>
              <a:rPr lang="en-US" dirty="0" smtClean="0"/>
              <a:t> pointing into the screen, then screen space actually becomes a right-handed coordinate space, even though it's left-handed everywhere else in DirectX. </a:t>
            </a:r>
          </a:p>
          <a:p>
            <a:r>
              <a:rPr lang="en-US" dirty="0" smtClean="0"/>
              <a:t>In OpenGL, the origin is in the lower left corner, and the negation of the y coordinate does not occur. </a:t>
            </a:r>
          </a:p>
          <a:p>
            <a:r>
              <a:rPr lang="en-US" dirty="0" smtClean="0"/>
              <a:t>As was already discussed, in OpenGL, they choose a different place to introduce confusion, by flipping the </a:t>
            </a:r>
            <a:r>
              <a:rPr lang="en-US" i="1" dirty="0" smtClean="0"/>
              <a:t>z</a:t>
            </a:r>
            <a:r>
              <a:rPr lang="en-US" dirty="0" smtClean="0"/>
              <a:t>-axis between eye space where –z points into the screen, to clip space where +</a:t>
            </a:r>
            <a:r>
              <a:rPr lang="en-US" i="1" dirty="0" smtClean="0"/>
              <a:t>z</a:t>
            </a:r>
            <a:r>
              <a:rPr lang="en-US" dirty="0" smtClean="0"/>
              <a:t> points into the screen.</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w</a:t>
            </a:r>
            <a:r>
              <a:rPr lang="en-US" dirty="0" smtClean="0"/>
              <a:t>-buffering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Speaking of </a:t>
            </a:r>
            <a:r>
              <a:rPr lang="en-US" i="1" dirty="0" smtClean="0"/>
              <a:t>z</a:t>
            </a:r>
            <a:r>
              <a:rPr lang="en-US" dirty="0" smtClean="0"/>
              <a:t>, what happens </a:t>
            </a:r>
            <a:r>
              <a:rPr lang="en-US" i="1" dirty="0" smtClean="0"/>
              <a:t>to clip</a:t>
            </a:r>
            <a:r>
              <a:rPr lang="en-US" i="1" baseline="-25000" dirty="0" smtClean="0"/>
              <a:t>z</a:t>
            </a:r>
            <a:r>
              <a:rPr lang="en-US" dirty="0" smtClean="0"/>
              <a:t>? The precise details can vary, but in general it's used in some way for depth buffering. </a:t>
            </a:r>
          </a:p>
          <a:p>
            <a:r>
              <a:rPr lang="en-US" dirty="0" smtClean="0"/>
              <a:t>A traditional method is to take the normalized depth value </a:t>
            </a:r>
            <a:r>
              <a:rPr lang="en-US" i="1" dirty="0" smtClean="0"/>
              <a:t>clip</a:t>
            </a:r>
            <a:r>
              <a:rPr lang="en-US" i="1" baseline="-25000" dirty="0" smtClean="0"/>
              <a:t>z</a:t>
            </a:r>
            <a:r>
              <a:rPr lang="en-US" dirty="0" smtClean="0"/>
              <a:t>/</a:t>
            </a:r>
            <a:r>
              <a:rPr lang="en-US" i="1" dirty="0" err="1" smtClean="0"/>
              <a:t>clip</a:t>
            </a:r>
            <a:r>
              <a:rPr lang="en-US" i="1" baseline="-25000" dirty="0" err="1" smtClean="0"/>
              <a:t>w</a:t>
            </a:r>
            <a:r>
              <a:rPr lang="en-US" dirty="0" smtClean="0"/>
              <a:t> and store this value in the depth buffer.</a:t>
            </a:r>
          </a:p>
          <a:p>
            <a:r>
              <a:rPr lang="en-US" dirty="0" smtClean="0"/>
              <a:t>An alternative strategy, known as </a:t>
            </a:r>
            <a:r>
              <a:rPr lang="en-US" i="1" dirty="0" smtClean="0"/>
              <a:t>w</a:t>
            </a:r>
            <a:r>
              <a:rPr lang="en-US" dirty="0" smtClean="0"/>
              <a:t>-buffering is to use </a:t>
            </a:r>
            <a:r>
              <a:rPr lang="en-US" i="1" dirty="0" err="1" smtClean="0"/>
              <a:t>clip</a:t>
            </a:r>
            <a:r>
              <a:rPr lang="en-US" i="1" baseline="-25000" dirty="0" err="1" smtClean="0"/>
              <a:t>w</a:t>
            </a:r>
            <a:r>
              <a:rPr lang="en-US" dirty="0" smtClean="0"/>
              <a:t> as the depth value. In most situations </a:t>
            </a:r>
            <a:r>
              <a:rPr lang="en-US" i="1" dirty="0" err="1" smtClean="0"/>
              <a:t>clip</a:t>
            </a:r>
            <a:r>
              <a:rPr lang="en-US" i="1" baseline="-25000" dirty="0" err="1" smtClean="0"/>
              <a:t>w</a:t>
            </a:r>
            <a:r>
              <a:rPr lang="en-US" dirty="0" smtClean="0"/>
              <a:t> is simply a scaled version of the camera-space </a:t>
            </a:r>
            <a:r>
              <a:rPr lang="en-US" i="1" dirty="0" smtClean="0"/>
              <a:t>z</a:t>
            </a:r>
            <a:r>
              <a:rPr lang="en-US" dirty="0" smtClean="0"/>
              <a:t> value, and thus by using </a:t>
            </a:r>
            <a:r>
              <a:rPr lang="en-US" i="1" dirty="0" err="1" smtClean="0"/>
              <a:t>clip</a:t>
            </a:r>
            <a:r>
              <a:rPr lang="en-US" i="1" baseline="-25000" dirty="0" err="1" smtClean="0"/>
              <a:t>w</a:t>
            </a:r>
            <a:r>
              <a:rPr lang="en-US" dirty="0" smtClean="0"/>
              <a:t> in the depth buffer, each value has a linear relationship to the viewing depth of the corresponding pixel. </a:t>
            </a:r>
          </a:p>
          <a:p>
            <a:r>
              <a:rPr lang="en-US" dirty="0" smtClean="0"/>
              <a:t>This method can be attractive if the depth buffer is fixed-point with limited precision, because it spreads out the available precision more evenly. </a:t>
            </a:r>
          </a:p>
          <a:p>
            <a:endParaRPr lang="en-US" dirty="0" smtClean="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w</a:t>
            </a:r>
            <a:r>
              <a:rPr lang="en-US" dirty="0" smtClean="0"/>
              <a:t>-buffering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traditional method of storing </a:t>
            </a:r>
            <a:r>
              <a:rPr lang="en-US" i="1" dirty="0" smtClean="0"/>
              <a:t>clip</a:t>
            </a:r>
            <a:r>
              <a:rPr lang="en-US" i="1" baseline="-25000" dirty="0" smtClean="0"/>
              <a:t>z</a:t>
            </a:r>
            <a:r>
              <a:rPr lang="en-US" dirty="0" smtClean="0"/>
              <a:t>/</a:t>
            </a:r>
            <a:r>
              <a:rPr lang="en-US" i="1" dirty="0" err="1" smtClean="0"/>
              <a:t>clip</a:t>
            </a:r>
            <a:r>
              <a:rPr lang="en-US" i="1" baseline="-25000" dirty="0" err="1" smtClean="0"/>
              <a:t>w</a:t>
            </a:r>
            <a:r>
              <a:rPr lang="en-US" dirty="0" smtClean="0"/>
              <a:t> in the depth buffer results in greatly increased precision up close, at the expense of (sometimes drastically) reduced precision near the far clip plane. </a:t>
            </a:r>
          </a:p>
          <a:p>
            <a:r>
              <a:rPr lang="en-US" dirty="0" smtClean="0"/>
              <a:t>The precise details will depend on exactly what sort of clip values are used for clipping, and what sort of depth values go into the depth buffer. For example, in OpenGL, the conceptual convention is for the view frustum to contain –1 ≤ </a:t>
            </a:r>
            <a:r>
              <a:rPr lang="en-US" i="1" dirty="0" smtClean="0"/>
              <a:t>clip</a:t>
            </a:r>
            <a:r>
              <a:rPr lang="en-US" i="1" baseline="-25000" dirty="0" smtClean="0"/>
              <a:t>z</a:t>
            </a:r>
            <a:r>
              <a:rPr lang="en-US" dirty="0" smtClean="0"/>
              <a:t>/</a:t>
            </a:r>
            <a:r>
              <a:rPr lang="en-US" i="1" dirty="0" err="1" smtClean="0"/>
              <a:t>clip</a:t>
            </a:r>
            <a:r>
              <a:rPr lang="en-US" i="1" baseline="-25000" dirty="0" err="1" smtClean="0"/>
              <a:t>w</a:t>
            </a:r>
            <a:r>
              <a:rPr lang="en-US" dirty="0" smtClean="0"/>
              <a:t> ≤ 1, but this might not be optimal for depth buffering. Driver vendors must convert from the API's conceptual conventions to whatever is optimal for the hardware.</a:t>
            </a:r>
          </a:p>
          <a:p>
            <a:r>
              <a:rPr lang="en-US" dirty="0" smtClean="0"/>
              <a:t>If the depth buffer values are stored in floating point, this issue is much less important.</a:t>
            </a:r>
          </a:p>
          <a:p>
            <a:r>
              <a:rPr lang="en-US" dirty="0" smtClean="0"/>
              <a:t>Also note that this doesn't work for orthographic projection, since an orthographic projection matrix always outputs </a:t>
            </a:r>
            <a:r>
              <a:rPr lang="en-US" i="1" dirty="0" smtClean="0"/>
              <a:t>w</a:t>
            </a:r>
            <a:r>
              <a:rPr lang="en-US" dirty="0" smtClean="0"/>
              <a:t> = 1.</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Uses for </a:t>
            </a:r>
            <a:r>
              <a:rPr lang="en-US" i="1" dirty="0" err="1" smtClean="0"/>
              <a:t>clip</a:t>
            </a:r>
            <a:r>
              <a:rPr lang="en-US" i="1" baseline="-25000" dirty="0" err="1" smtClean="0"/>
              <a:t>w</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a:t>
            </a:r>
            <a:r>
              <a:rPr lang="en-US" i="1" dirty="0" err="1" smtClean="0"/>
              <a:t>clip</a:t>
            </a:r>
            <a:r>
              <a:rPr lang="en-US" i="1" baseline="-25000" dirty="0" err="1" smtClean="0"/>
              <a:t>w</a:t>
            </a:r>
            <a:r>
              <a:rPr lang="en-US" dirty="0" smtClean="0"/>
              <a:t> value is usually not discarded. </a:t>
            </a:r>
          </a:p>
          <a:p>
            <a:r>
              <a:rPr lang="en-US" dirty="0" smtClean="0"/>
              <a:t>It serves the important purpose as the denominator in the homogenous division to normalized device coordinates. </a:t>
            </a:r>
          </a:p>
          <a:p>
            <a:r>
              <a:rPr lang="en-US" dirty="0" smtClean="0"/>
              <a:t>It is also needed for proper perspective-correct interpolation of texture coordinates, colors, and other vertex-level values during </a:t>
            </a:r>
            <a:r>
              <a:rPr lang="en-US" dirty="0" err="1" smtClean="0"/>
              <a:t>rasterization</a:t>
            </a:r>
            <a:r>
              <a:rPr lang="en-US" dirty="0" smtClean="0"/>
              <a:t>.</a:t>
            </a:r>
          </a:p>
          <a:p>
            <a:r>
              <a:rPr lang="en-US" dirty="0" smtClean="0"/>
              <a:t>On modern graphics APIs at the time of this writing, the conversion of vertex coordinates from clip space to screen space is done for you. Your vertex </a:t>
            </a:r>
            <a:r>
              <a:rPr lang="en-US" dirty="0" err="1" smtClean="0"/>
              <a:t>shader</a:t>
            </a:r>
            <a:r>
              <a:rPr lang="en-US" dirty="0" smtClean="0"/>
              <a:t> will output coordinates in clip space. The API will clip the triangles to the view frustum, and then project the coordinates to screen space. </a:t>
            </a:r>
          </a:p>
          <a:p>
            <a:r>
              <a:rPr lang="en-US" dirty="0" smtClean="0"/>
              <a:t>But that doesn't mean that you will never use the equations in your code. Quite often we need to perform these calculations in software for visibility testing, level-of-detail selection, etc.</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Coordinate Spaces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There are more spaces that are used in computer graphics. </a:t>
            </a:r>
          </a:p>
          <a:p>
            <a:r>
              <a:rPr lang="en-US" dirty="0" smtClean="0"/>
              <a:t>For example, a projected light might have its own space, which is essentially the same as camera space, only it is from the perspective that the light looks onto the scene. </a:t>
            </a:r>
          </a:p>
          <a:p>
            <a:r>
              <a:rPr lang="en-US" dirty="0" smtClean="0"/>
              <a:t>This space is important when the light projects an image (sometimes called a </a:t>
            </a:r>
            <a:r>
              <a:rPr lang="en-US" i="1" dirty="0" smtClean="0"/>
              <a:t>gobo</a:t>
            </a:r>
            <a:r>
              <a:rPr lang="en-US" dirty="0" smtClean="0"/>
              <a:t>, we’ll return to this later), and also for shadow mapping, to determine if a light can see a given point.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Tangent Space</a:t>
            </a:r>
            <a:endParaRPr lang="en-US" dirty="0"/>
          </a:p>
        </p:txBody>
      </p:sp>
      <p:sp>
        <p:nvSpPr>
          <p:cNvPr id="3" name="Content Placeholder 2"/>
          <p:cNvSpPr>
            <a:spLocks noGrp="1"/>
          </p:cNvSpPr>
          <p:nvPr>
            <p:ph idx="1"/>
          </p:nvPr>
        </p:nvSpPr>
        <p:spPr/>
        <p:txBody>
          <a:bodyPr>
            <a:normAutofit fontScale="85000" lnSpcReduction="10000"/>
          </a:bodyPr>
          <a:lstStyle/>
          <a:p>
            <a:r>
              <a:rPr lang="en-US" i="1" dirty="0" smtClean="0"/>
              <a:t>Tangent space </a:t>
            </a:r>
            <a:r>
              <a:rPr lang="en-US" dirty="0" smtClean="0"/>
              <a:t>is a local space on the surface of an object, with one basis vector the surface normal, and the other two basis vectors locally tangent to the surface.</a:t>
            </a:r>
          </a:p>
          <a:p>
            <a:r>
              <a:rPr lang="en-US" dirty="0" smtClean="0"/>
              <a:t>This establishes a 2D coordinate space that is flat on the surface at a given spot. </a:t>
            </a:r>
          </a:p>
          <a:p>
            <a:r>
              <a:rPr lang="en-US" dirty="0" smtClean="0"/>
              <a:t>By far the most common reason to establish such a coordinate space is for bump mapping and related techniques.</a:t>
            </a:r>
          </a:p>
          <a:p>
            <a:r>
              <a:rPr lang="en-US" dirty="0" smtClean="0"/>
              <a:t>More on this when we cover texture mapping later.</a:t>
            </a:r>
          </a:p>
          <a:p>
            <a:r>
              <a:rPr lang="en-US" dirty="0" smtClean="0"/>
              <a:t>Tangent space is sometimes called </a:t>
            </a:r>
            <a:r>
              <a:rPr lang="en-US" i="1" dirty="0" smtClean="0"/>
              <a:t>surface-local space</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dirty="0"/>
          </a:p>
        </p:txBody>
      </p:sp>
      <p:sp>
        <p:nvSpPr>
          <p:cNvPr id="3" name="Footer Placeholder 2"/>
          <p:cNvSpPr>
            <a:spLocks noGrp="1"/>
          </p:cNvSpPr>
          <p:nvPr>
            <p:ph type="ftr" sz="quarter" idx="11"/>
          </p:nvPr>
        </p:nvSpPr>
        <p:spPr/>
        <p:txBody>
          <a:bodyPr/>
          <a:lstStyle/>
          <a:p>
            <a:r>
              <a:rPr lang="en-US" smtClean="0"/>
              <a:t>3D Math Primer for Graphics &amp; Game Dev</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dirty="0"/>
          </a:p>
        </p:txBody>
      </p:sp>
      <p:pic>
        <p:nvPicPr>
          <p:cNvPr id="5" name="Picture 2" descr="c:\Users\ian\Desktop\figs_jpg\coordinate_spaces_summary.jpg"/>
          <p:cNvPicPr>
            <a:picLocks noChangeAspect="1" noChangeArrowheads="1"/>
          </p:cNvPicPr>
          <p:nvPr/>
        </p:nvPicPr>
        <p:blipFill>
          <a:blip r:embed="rId2" cstate="print"/>
          <a:srcRect/>
          <a:stretch>
            <a:fillRect/>
          </a:stretch>
        </p:blipFill>
        <p:spPr bwMode="auto">
          <a:xfrm>
            <a:off x="1676400" y="304800"/>
            <a:ext cx="6096000" cy="5784678"/>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smtClean="0"/>
              <a:t>Section 10.4:</a:t>
            </a:r>
            <a:br>
              <a:rPr lang="en-US" sz="2700" dirty="0" smtClean="0"/>
            </a:br>
            <a:r>
              <a:rPr lang="en-US" sz="4000" dirty="0" smtClean="0"/>
              <a:t>Triangle Meshes</a:t>
            </a:r>
            <a:endParaRPr lang="en-US" dirty="0"/>
          </a:p>
        </p:txBody>
      </p:sp>
      <p:sp>
        <p:nvSpPr>
          <p:cNvPr id="18" name="Date Placeholder 3"/>
          <p:cNvSpPr>
            <a:spLocks noGrp="1"/>
          </p:cNvSpPr>
          <p:nvPr>
            <p:ph type="dt" sz="half" idx="10"/>
          </p:nvPr>
        </p:nvSpPr>
        <p:spPr>
          <a:xfrm>
            <a:off x="457200" y="6248400"/>
            <a:ext cx="2133600" cy="365125"/>
          </a:xfrm>
        </p:spPr>
        <p:txBody>
          <a:bodyPr/>
          <a:lstStyle/>
          <a:p>
            <a:r>
              <a:rPr lang="en-US" dirty="0" smtClean="0">
                <a:solidFill>
                  <a:schemeClr val="bg1"/>
                </a:solidFill>
              </a:rPr>
              <a:t>Chapter 10 Notes</a:t>
            </a:r>
            <a:endParaRPr lang="en-US" dirty="0">
              <a:solidFill>
                <a:schemeClr val="bg1"/>
              </a:solidFill>
            </a:endParaRPr>
          </a:p>
        </p:txBody>
      </p:sp>
      <p:sp>
        <p:nvSpPr>
          <p:cNvPr id="19" name="Footer Placeholder 4"/>
          <p:cNvSpPr>
            <a:spLocks noGrp="1"/>
          </p:cNvSpPr>
          <p:nvPr>
            <p:ph type="ftr" sz="quarter" idx="11"/>
          </p:nvPr>
        </p:nvSpPr>
        <p:spPr>
          <a:xfrm>
            <a:off x="3124200" y="6248400"/>
            <a:ext cx="2895600" cy="365125"/>
          </a:xfrm>
        </p:spPr>
        <p:txBody>
          <a:bodyPr/>
          <a:lstStyle/>
          <a:p>
            <a:r>
              <a:rPr lang="en-US" dirty="0" smtClean="0">
                <a:solidFill>
                  <a:schemeClr val="bg1"/>
                </a:solidFill>
              </a:rPr>
              <a:t>3D Math Primer for Graphics &amp; Game Dev</a:t>
            </a:r>
            <a:endParaRPr lang="en-US" dirty="0">
              <a:solidFill>
                <a:schemeClr val="bg1"/>
              </a:solidFill>
            </a:endParaRPr>
          </a:p>
        </p:txBody>
      </p:sp>
      <p:sp>
        <p:nvSpPr>
          <p:cNvPr id="20" name="Slide Number Placeholder 5"/>
          <p:cNvSpPr>
            <a:spLocks noGrp="1"/>
          </p:cNvSpPr>
          <p:nvPr>
            <p:ph type="sldNum" sz="quarter" idx="12"/>
          </p:nvPr>
        </p:nvSpPr>
        <p:spPr>
          <a:xfrm>
            <a:off x="6553200" y="6248400"/>
            <a:ext cx="2133600" cy="365125"/>
          </a:xfrm>
        </p:spPr>
        <p:txBody>
          <a:bodyPr/>
          <a:lstStyle/>
          <a:p>
            <a:fld id="{B6F15528-21DE-4FAA-801E-634DDDAF4B2B}" type="slidenum">
              <a:rPr lang="en-US" smtClean="0">
                <a:solidFill>
                  <a:schemeClr val="bg1"/>
                </a:solidFill>
              </a:rPr>
              <a:pPr/>
              <a:t>77</a:t>
            </a:fld>
            <a:endParaRPr 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CSG</a:t>
            </a:r>
            <a:endParaRPr lang="en-US" dirty="0"/>
          </a:p>
        </p:txBody>
      </p:sp>
      <p:sp>
        <p:nvSpPr>
          <p:cNvPr id="3" name="Content Placeholder 2"/>
          <p:cNvSpPr>
            <a:spLocks noGrp="1"/>
          </p:cNvSpPr>
          <p:nvPr>
            <p:ph idx="1"/>
          </p:nvPr>
        </p:nvSpPr>
        <p:spPr/>
        <p:txBody>
          <a:bodyPr>
            <a:normAutofit/>
          </a:bodyPr>
          <a:lstStyle/>
          <a:p>
            <a:r>
              <a:rPr lang="en-US" dirty="0" smtClean="0"/>
              <a:t>Constructive solid geometry (CSG) is a system for describing an objects shape using Boolean operators (union, intersection, subtraction) on primitives. </a:t>
            </a:r>
          </a:p>
          <a:p>
            <a:r>
              <a:rPr lang="en-US" dirty="0" smtClean="0"/>
              <a:t>Within video games, CSG can be especially useful for rapid prototyping tools, with the Unreal engine being a notable example. </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Metaballs</a:t>
            </a:r>
            <a:endParaRPr lang="en-US" dirty="0"/>
          </a:p>
        </p:txBody>
      </p:sp>
      <p:sp>
        <p:nvSpPr>
          <p:cNvPr id="3" name="Content Placeholder 2"/>
          <p:cNvSpPr>
            <a:spLocks noGrp="1"/>
          </p:cNvSpPr>
          <p:nvPr>
            <p:ph idx="1"/>
          </p:nvPr>
        </p:nvSpPr>
        <p:spPr/>
        <p:txBody>
          <a:bodyPr>
            <a:normAutofit fontScale="70000" lnSpcReduction="20000"/>
          </a:bodyPr>
          <a:lstStyle/>
          <a:p>
            <a:r>
              <a:rPr lang="en-US" i="1" dirty="0" err="1" smtClean="0"/>
              <a:t>Metaballs</a:t>
            </a:r>
            <a:r>
              <a:rPr lang="en-US" dirty="0" smtClean="0"/>
              <a:t> are used to model organic shapes and fluids. </a:t>
            </a:r>
          </a:p>
          <a:p>
            <a:r>
              <a:rPr lang="en-US" dirty="0" smtClean="0"/>
              <a:t>A three dimensional scalar density function is defined surrounding each ball based on the distance to the center. </a:t>
            </a:r>
          </a:p>
          <a:p>
            <a:r>
              <a:rPr lang="en-US" dirty="0" smtClean="0"/>
              <a:t>By summing the density over all the balls, we can define an aggregate density function for any arbitrary point in space. </a:t>
            </a:r>
          </a:p>
          <a:p>
            <a:r>
              <a:rPr lang="en-US" dirty="0" smtClean="0"/>
              <a:t>The trick to </a:t>
            </a:r>
            <a:r>
              <a:rPr lang="en-US" dirty="0" err="1" smtClean="0"/>
              <a:t>metaballs</a:t>
            </a:r>
            <a:r>
              <a:rPr lang="en-US" dirty="0" smtClean="0"/>
              <a:t> is that the volume of the object is defined to be the region where the density exceeds some nonzero threshold.</a:t>
            </a:r>
          </a:p>
          <a:p>
            <a:r>
              <a:rPr lang="en-US" dirty="0" smtClean="0"/>
              <a:t> Thus balls have a fuzzy region around them that extends outside of the volume when the ball is in isolation. </a:t>
            </a:r>
          </a:p>
          <a:p>
            <a:r>
              <a:rPr lang="en-US" dirty="0" smtClean="0"/>
              <a:t>When two or more balls come together, the fuzzy regions interfere constructively, causing a graceful bond of solid volume to materialize in the region in between the balls, where no such solid would exist if either ball were there alone.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dirty="0"/>
              <a:t>Depth Buffer</a:t>
            </a:r>
          </a:p>
        </p:txBody>
      </p:sp>
      <p:sp>
        <p:nvSpPr>
          <p:cNvPr id="141315" name="Rectangle 3"/>
          <p:cNvSpPr>
            <a:spLocks noGrp="1" noChangeArrowheads="1"/>
          </p:cNvSpPr>
          <p:nvPr>
            <p:ph idx="1"/>
          </p:nvPr>
        </p:nvSpPr>
        <p:spPr/>
        <p:txBody>
          <a:bodyPr/>
          <a:lstStyle/>
          <a:p>
            <a:r>
              <a:rPr lang="en-US" sz="2800" dirty="0"/>
              <a:t>Depth buffer is a solution to the </a:t>
            </a:r>
            <a:r>
              <a:rPr lang="en-US" sz="2800" i="1" dirty="0"/>
              <a:t>occlusion problem</a:t>
            </a:r>
            <a:r>
              <a:rPr lang="en-US" sz="2800" dirty="0"/>
              <a:t>: figuring which triangles are in front of which.</a:t>
            </a:r>
          </a:p>
          <a:p>
            <a:r>
              <a:rPr lang="en-US" sz="2800" dirty="0"/>
              <a:t>Depth buffer has the same resolution as the screen.</a:t>
            </a:r>
          </a:p>
          <a:p>
            <a:r>
              <a:rPr lang="en-US" sz="2800" dirty="0"/>
              <a:t>For each pixel [ </a:t>
            </a:r>
            <a:r>
              <a:rPr lang="en-US" sz="2800" i="1" dirty="0"/>
              <a:t>x y</a:t>
            </a:r>
            <a:r>
              <a:rPr lang="en-US" sz="2800" dirty="0"/>
              <a:t> ], the corresponding depth buffer entry Z[</a:t>
            </a:r>
            <a:r>
              <a:rPr lang="en-US" sz="2800" i="1" dirty="0"/>
              <a:t>x</a:t>
            </a:r>
            <a:r>
              <a:rPr lang="en-US" sz="2800" dirty="0"/>
              <a:t>][</a:t>
            </a:r>
            <a:r>
              <a:rPr lang="en-US" sz="2800" i="1" dirty="0"/>
              <a:t> y</a:t>
            </a:r>
            <a:r>
              <a:rPr lang="en-US" sz="2800" dirty="0"/>
              <a:t>] stores the depth of the pixel.</a:t>
            </a:r>
          </a:p>
          <a:p>
            <a:r>
              <a:rPr lang="en-US" sz="2800" dirty="0"/>
              <a:t>Usually the </a:t>
            </a:r>
            <a:r>
              <a:rPr lang="en-US" sz="2800" i="1" dirty="0"/>
              <a:t>z</a:t>
            </a:r>
            <a:r>
              <a:rPr lang="en-US" sz="2800" dirty="0"/>
              <a:t> coordinate in clip space is used – hence the name </a:t>
            </a:r>
            <a:r>
              <a:rPr lang="en-US" sz="2800" i="1" dirty="0"/>
              <a:t>z-buffer</a:t>
            </a:r>
            <a:r>
              <a:rPr lang="en-US" sz="2800" dirty="0"/>
              <a:t>.</a:t>
            </a:r>
          </a:p>
        </p:txBody>
      </p:sp>
      <p:sp>
        <p:nvSpPr>
          <p:cNvPr id="5" name="Date Placeholder 3"/>
          <p:cNvSpPr>
            <a:spLocks noGrp="1"/>
          </p:cNvSpPr>
          <p:nvPr>
            <p:ph type="dt" sz="half" idx="10"/>
          </p:nvPr>
        </p:nvSpPr>
        <p:spPr/>
        <p:txBody>
          <a:bodyPr/>
          <a:lstStyle/>
          <a:p>
            <a:r>
              <a:rPr lang="en-US" smtClean="0"/>
              <a:t>Chapter 10  Notes</a:t>
            </a:r>
            <a:endParaRPr lang="en-US" dirty="0"/>
          </a:p>
        </p:txBody>
      </p:sp>
      <p:sp>
        <p:nvSpPr>
          <p:cNvPr id="6" name="Footer Placeholder 4"/>
          <p:cNvSpPr>
            <a:spLocks noGrp="1"/>
          </p:cNvSpPr>
          <p:nvPr>
            <p:ph type="ftr" sz="quarter" idx="11"/>
          </p:nvPr>
        </p:nvSpPr>
        <p:spPr/>
        <p:txBody>
          <a:bodyPr/>
          <a:lstStyle/>
          <a:p>
            <a:r>
              <a:rPr lang="en-US" dirty="0" smtClean="0"/>
              <a:t>3D Math Primer for Graphics &amp; Game Dev</a:t>
            </a:r>
            <a:endParaRPr lang="en-US" dirty="0"/>
          </a:p>
        </p:txBody>
      </p:sp>
      <p:sp>
        <p:nvSpPr>
          <p:cNvPr id="4" name="Slide Number Placeholder 5"/>
          <p:cNvSpPr>
            <a:spLocks noGrp="1"/>
          </p:cNvSpPr>
          <p:nvPr>
            <p:ph type="sldNum" sz="quarter" idx="12"/>
          </p:nvPr>
        </p:nvSpPr>
        <p:spPr/>
        <p:txBody>
          <a:bodyPr/>
          <a:lstStyle/>
          <a:p>
            <a:fld id="{97853246-96FC-4C91-99D6-7A1D52A1776F}" type="slidenum">
              <a:rPr lang="en-US"/>
              <a:pPr/>
              <a:t>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Triangle Meshes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CSG, </a:t>
            </a:r>
            <a:r>
              <a:rPr lang="en-US" dirty="0" err="1" smtClean="0"/>
              <a:t>metaballs</a:t>
            </a:r>
            <a:r>
              <a:rPr lang="en-US" dirty="0" smtClean="0"/>
              <a:t>, and other volumetric descriptions are very useful in particular realms, but for rendering (especially real-time rendering) we are interested in a description of the surface of the object, and seldom need to determine whether a given point is inside or outside this surface. Indeed, the surface need not be closed or even define a coherent volume.</a:t>
            </a:r>
          </a:p>
          <a:p>
            <a:r>
              <a:rPr lang="en-US" dirty="0" smtClean="0"/>
              <a:t>The most common surface description is the </a:t>
            </a:r>
            <a:r>
              <a:rPr lang="en-US" i="1" dirty="0" smtClean="0"/>
              <a:t>polygon mesh</a:t>
            </a:r>
            <a:r>
              <a:rPr lang="en-US" dirty="0" smtClean="0"/>
              <a:t>.</a:t>
            </a:r>
          </a:p>
          <a:p>
            <a:r>
              <a:rPr lang="en-US" dirty="0" smtClean="0"/>
              <a:t>In certain circumstances it's useful to allow the polygons that form the surface of the object to have an arbitrary number of vertices; this is often the case in importing and editing tools. </a:t>
            </a:r>
          </a:p>
          <a:p>
            <a:r>
              <a:rPr lang="en-US" dirty="0" smtClean="0"/>
              <a:t>For real-time rendering, however, modern hardware is optimized for </a:t>
            </a:r>
            <a:r>
              <a:rPr lang="en-US" i="1" dirty="0" smtClean="0"/>
              <a:t>triangle meshes</a:t>
            </a:r>
            <a:r>
              <a:rPr lang="en-US" dirty="0" smtClean="0"/>
              <a:t>, which are polygon meshes where every polygon is a triangle.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Trivial Mesh Representation</a:t>
            </a:r>
            <a:endParaRPr lang="en-US" dirty="0"/>
          </a:p>
        </p:txBody>
      </p:sp>
      <p:sp>
        <p:nvSpPr>
          <p:cNvPr id="3" name="Content Placeholder 2"/>
          <p:cNvSpPr>
            <a:spLocks noGrp="1"/>
          </p:cNvSpPr>
          <p:nvPr>
            <p:ph idx="1"/>
          </p:nvPr>
        </p:nvSpPr>
        <p:spPr>
          <a:xfrm>
            <a:off x="457200" y="1600201"/>
            <a:ext cx="8229600" cy="1295399"/>
          </a:xfrm>
        </p:spPr>
        <p:txBody>
          <a:bodyPr/>
          <a:lstStyle/>
          <a:p>
            <a:pPr marL="0" indent="0">
              <a:buNone/>
            </a:pPr>
            <a:r>
              <a:rPr lang="en-US" dirty="0" smtClean="0"/>
              <a:t>One very straightforward way to store a triangle mesh would be to use an array of triangles.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pic>
        <p:nvPicPr>
          <p:cNvPr id="1027" name="Picture 3"/>
          <p:cNvPicPr>
            <a:picLocks noChangeAspect="1" noChangeArrowheads="1"/>
          </p:cNvPicPr>
          <p:nvPr/>
        </p:nvPicPr>
        <p:blipFill>
          <a:blip r:embed="rId2" cstate="print"/>
          <a:srcRect/>
          <a:stretch>
            <a:fillRect/>
          </a:stretch>
        </p:blipFill>
        <p:spPr bwMode="auto">
          <a:xfrm>
            <a:off x="685800" y="2895600"/>
            <a:ext cx="7897813" cy="2692400"/>
          </a:xfrm>
          <a:prstGeom prst="rect">
            <a:avLst/>
          </a:prstGeom>
          <a:noFill/>
          <a:ln w="9525">
            <a:noFill/>
            <a:miter lim="800000"/>
            <a:headEnd/>
            <a:tailEnd/>
          </a:ln>
          <a:effectLst>
            <a:outerShdw blurRad="3429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Triangle Mesh Information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For some applications this trivial representation might be adequate. </a:t>
            </a:r>
          </a:p>
          <a:p>
            <a:r>
              <a:rPr lang="en-US" dirty="0" smtClean="0"/>
              <a:t>However, the term </a:t>
            </a:r>
            <a:r>
              <a:rPr lang="en-US" i="1" dirty="0" smtClean="0"/>
              <a:t>mesh</a:t>
            </a:r>
            <a:r>
              <a:rPr lang="en-US" dirty="0" smtClean="0"/>
              <a:t> implies connectivity between adjacent triangles, and this connectivity is not expressed in our trivial representation.</a:t>
            </a:r>
          </a:p>
          <a:p>
            <a:r>
              <a:rPr lang="en-US" dirty="0" smtClean="0"/>
              <a:t>There are three basic types of information in a triangle mesh:</a:t>
            </a:r>
          </a:p>
          <a:p>
            <a:pPr marL="914400" lvl="1" indent="-514350">
              <a:buFont typeface="+mj-lt"/>
              <a:buAutoNum type="arabicPeriod"/>
            </a:pPr>
            <a:r>
              <a:rPr lang="en-US" dirty="0" smtClean="0"/>
              <a:t>Vertices</a:t>
            </a:r>
          </a:p>
          <a:p>
            <a:pPr marL="914400" lvl="1" indent="-514350">
              <a:buFont typeface="+mj-lt"/>
              <a:buAutoNum type="arabicPeriod"/>
            </a:pPr>
            <a:r>
              <a:rPr lang="en-US" dirty="0" smtClean="0"/>
              <a:t>Edges</a:t>
            </a:r>
          </a:p>
          <a:p>
            <a:pPr marL="914400" lvl="1" indent="-514350">
              <a:buFont typeface="+mj-lt"/>
              <a:buAutoNum type="arabicPeriod"/>
            </a:pPr>
            <a:r>
              <a:rPr lang="en-US" dirty="0" smtClean="0"/>
              <a:t>Faces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Triangle Mesh Information</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b="1" dirty="0" smtClean="0"/>
              <a:t>Vertices</a:t>
            </a:r>
            <a:r>
              <a:rPr lang="en-US" dirty="0" smtClean="0"/>
              <a:t>. Each triangle has exactly three vertices. Each vertex may be shared by multiple triangles. The </a:t>
            </a:r>
            <a:r>
              <a:rPr lang="en-US" i="1" dirty="0" smtClean="0"/>
              <a:t>valence</a:t>
            </a:r>
            <a:r>
              <a:rPr lang="en-US" dirty="0" smtClean="0"/>
              <a:t> of a vertex refers to how many faces are connected to the vertex.</a:t>
            </a:r>
          </a:p>
          <a:p>
            <a:pPr marL="514350" indent="-514350">
              <a:buFont typeface="+mj-lt"/>
              <a:buAutoNum type="arabicPeriod"/>
            </a:pPr>
            <a:r>
              <a:rPr lang="en-US" b="1" dirty="0" smtClean="0"/>
              <a:t>Edges</a:t>
            </a:r>
            <a:r>
              <a:rPr lang="en-US" dirty="0" smtClean="0"/>
              <a:t>. An edge connects two vertices. Each triangle has three edges. In many cases, each edge is shared by exactly two faces, but there are certainly exceptions. If the object is not closed, an open edge with only one neighboring face can exist.</a:t>
            </a:r>
          </a:p>
          <a:p>
            <a:pPr marL="514350" indent="-514350">
              <a:buFont typeface="+mj-lt"/>
              <a:buAutoNum type="arabicPeriod"/>
            </a:pPr>
            <a:r>
              <a:rPr lang="en-US" b="1" dirty="0" smtClean="0"/>
              <a:t>Faces</a:t>
            </a:r>
            <a:r>
              <a:rPr lang="en-US" dirty="0" smtClean="0"/>
              <a:t>. These are the surfaces of the triangles. We can store a face as either a list of three vertices, or a list of three edges.</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Triangle Mesh</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An </a:t>
            </a:r>
            <a:r>
              <a:rPr lang="en-US" i="1" dirty="0" smtClean="0"/>
              <a:t>indexed triangle mesh </a:t>
            </a:r>
            <a:r>
              <a:rPr lang="en-US" dirty="0" smtClean="0"/>
              <a:t>consists of two lists: a list of vertices, and a list of triangles.</a:t>
            </a:r>
          </a:p>
          <a:p>
            <a:r>
              <a:rPr lang="en-US" dirty="0" smtClean="0"/>
              <a:t>Each vertex contains a position in 3D. </a:t>
            </a:r>
          </a:p>
          <a:p>
            <a:r>
              <a:rPr lang="en-US" dirty="0" smtClean="0"/>
              <a:t>We may also store other information at the vertex level, such texture mapping coordinates, surface </a:t>
            </a:r>
            <a:r>
              <a:rPr lang="en-US" dirty="0" err="1" smtClean="0"/>
              <a:t>normals</a:t>
            </a:r>
            <a:r>
              <a:rPr lang="en-US" dirty="0" smtClean="0"/>
              <a:t>, or lighting values. </a:t>
            </a:r>
          </a:p>
          <a:p>
            <a:r>
              <a:rPr lang="en-US" dirty="0" smtClean="0"/>
              <a:t>A triangle is represented using three indices into the vertex list. Usually the order that these vertices are listed is significant, since we may consider faces to have a front and a back sides. </a:t>
            </a:r>
          </a:p>
          <a:p>
            <a:r>
              <a:rPr lang="en-US" dirty="0" smtClean="0"/>
              <a:t>We will adopt the convention that the vertices are listed in clockwise order when viewed from the front side. </a:t>
            </a:r>
          </a:p>
          <a:p>
            <a:r>
              <a:rPr lang="en-US" dirty="0" smtClean="0"/>
              <a:t>Other information may also be stored at the triangle level, such as a </a:t>
            </a:r>
            <a:r>
              <a:rPr lang="en-US" dirty="0" err="1" smtClean="0"/>
              <a:t>precomputed</a:t>
            </a:r>
            <a:r>
              <a:rPr lang="en-US" dirty="0" smtClean="0"/>
              <a:t> normal of the plane containing the triangle, surface properties (such as a texture map), etc.</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Structure</a:t>
            </a:r>
            <a:endParaRPr lang="en-US" dirty="0"/>
          </a:p>
        </p:txBody>
      </p:sp>
      <p:sp>
        <p:nvSpPr>
          <p:cNvPr id="3" name="Date Placeholder 2"/>
          <p:cNvSpPr>
            <a:spLocks noGrp="1"/>
          </p:cNvSpPr>
          <p:nvPr>
            <p:ph type="dt" sz="half" idx="10"/>
          </p:nvPr>
        </p:nvSpPr>
        <p:spPr/>
        <p:txBody>
          <a:bodyPr/>
          <a:lstStyle/>
          <a:p>
            <a:r>
              <a:rPr lang="en-US" smtClean="0"/>
              <a:t>Chapter 10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85</a:t>
            </a:fld>
            <a:endParaRPr lang="en-US"/>
          </a:p>
        </p:txBody>
      </p:sp>
      <p:pic>
        <p:nvPicPr>
          <p:cNvPr id="2051" name="Picture 3"/>
          <p:cNvPicPr>
            <a:picLocks noChangeAspect="1" noChangeArrowheads="1"/>
          </p:cNvPicPr>
          <p:nvPr/>
        </p:nvPicPr>
        <p:blipFill>
          <a:blip r:embed="rId2" cstate="print"/>
          <a:srcRect/>
          <a:stretch>
            <a:fillRect/>
          </a:stretch>
        </p:blipFill>
        <p:spPr bwMode="auto">
          <a:xfrm>
            <a:off x="390525" y="2228850"/>
            <a:ext cx="8362950" cy="2400300"/>
          </a:xfrm>
          <a:prstGeom prst="rect">
            <a:avLst/>
          </a:prstGeom>
          <a:noFill/>
          <a:ln w="9525">
            <a:noFill/>
            <a:miter lim="800000"/>
            <a:headEnd/>
            <a:tailEnd/>
          </a:ln>
          <a:effectLst>
            <a:outerShdw blurRad="2794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Triangle Structure</a:t>
            </a:r>
            <a:endParaRPr lang="en-US" dirty="0"/>
          </a:p>
        </p:txBody>
      </p:sp>
      <p:sp>
        <p:nvSpPr>
          <p:cNvPr id="3" name="Date Placeholder 2"/>
          <p:cNvSpPr>
            <a:spLocks noGrp="1"/>
          </p:cNvSpPr>
          <p:nvPr>
            <p:ph type="dt" sz="half" idx="10"/>
          </p:nvPr>
        </p:nvSpPr>
        <p:spPr/>
        <p:txBody>
          <a:bodyPr/>
          <a:lstStyle/>
          <a:p>
            <a:r>
              <a:rPr lang="en-US" smtClean="0"/>
              <a:t>Chapter 10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a:p>
        </p:txBody>
      </p:sp>
      <p:pic>
        <p:nvPicPr>
          <p:cNvPr id="3075" name="Picture 3"/>
          <p:cNvPicPr>
            <a:picLocks noChangeAspect="1" noChangeArrowheads="1"/>
          </p:cNvPicPr>
          <p:nvPr/>
        </p:nvPicPr>
        <p:blipFill>
          <a:blip r:embed="rId2" cstate="print"/>
          <a:srcRect/>
          <a:stretch>
            <a:fillRect/>
          </a:stretch>
        </p:blipFill>
        <p:spPr bwMode="auto">
          <a:xfrm>
            <a:off x="1066800" y="1676400"/>
            <a:ext cx="6983413" cy="4133654"/>
          </a:xfrm>
          <a:prstGeom prst="rect">
            <a:avLst/>
          </a:prstGeom>
          <a:noFill/>
          <a:ln w="9525">
            <a:noFill/>
            <a:miter lim="800000"/>
            <a:headEnd/>
            <a:tailEnd/>
          </a:ln>
          <a:effectLst>
            <a:outerShdw blurRad="508000" dist="38100" dir="2700000" sx="108000" sy="108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Triangle Mesh Structure</a:t>
            </a:r>
            <a:endParaRPr lang="en-US" dirty="0"/>
          </a:p>
        </p:txBody>
      </p:sp>
      <p:sp>
        <p:nvSpPr>
          <p:cNvPr id="3" name="Date Placeholder 2"/>
          <p:cNvSpPr>
            <a:spLocks noGrp="1"/>
          </p:cNvSpPr>
          <p:nvPr>
            <p:ph type="dt" sz="half" idx="10"/>
          </p:nvPr>
        </p:nvSpPr>
        <p:spPr/>
        <p:txBody>
          <a:bodyPr/>
          <a:lstStyle/>
          <a:p>
            <a:r>
              <a:rPr lang="en-US" smtClean="0"/>
              <a:t>Chapter 10  Notes</a:t>
            </a:r>
            <a:endParaRPr lang="en-US"/>
          </a:p>
        </p:txBody>
      </p:sp>
      <p:sp>
        <p:nvSpPr>
          <p:cNvPr id="4" name="Footer Placeholder 3"/>
          <p:cNvSpPr>
            <a:spLocks noGrp="1"/>
          </p:cNvSpPr>
          <p:nvPr>
            <p:ph type="ftr" sz="quarter" idx="11"/>
          </p:nvPr>
        </p:nvSpPr>
        <p:spPr/>
        <p:txBody>
          <a:bodyPr/>
          <a:lstStyle/>
          <a:p>
            <a:r>
              <a:rPr lang="en-US" smtClean="0"/>
              <a:t>3D Math Primer for Graphics &amp; Game Dev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914400" y="2133600"/>
            <a:ext cx="7396024" cy="2762250"/>
          </a:xfrm>
          <a:prstGeom prst="rect">
            <a:avLst/>
          </a:prstGeom>
          <a:noFill/>
          <a:ln w="9525">
            <a:noFill/>
            <a:miter lim="800000"/>
            <a:headEnd/>
            <a:tailEnd/>
          </a:ln>
          <a:effectLst>
            <a:outerShdw blurRad="3429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4038600"/>
            <a:ext cx="8305800" cy="2087563"/>
          </a:xfrm>
        </p:spPr>
        <p:txBody>
          <a:bodyPr>
            <a:normAutofit fontScale="85000" lnSpcReduction="20000"/>
          </a:bodyPr>
          <a:lstStyle/>
          <a:p>
            <a:pPr marL="0" indent="0">
              <a:buNone/>
            </a:pPr>
            <a:r>
              <a:rPr lang="en-US" dirty="0" smtClean="0"/>
              <a:t>Here is how a cube and a pyramid might be represented as a polygon mesh or a triangle mesh. Note that in either case, it is a single mesh with 13 vertices. The lighter, thicker wires show the outlines of polygons, and the green wires show one way to add additional edges to triangulate the polygon mesh.</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pic>
        <p:nvPicPr>
          <p:cNvPr id="5122" name="Picture 2" descr="c:\Users\ian\Desktop\figs_jpg\cube_and_pyramid_trimesh.jpg"/>
          <p:cNvPicPr>
            <a:picLocks noChangeAspect="1" noChangeArrowheads="1"/>
          </p:cNvPicPr>
          <p:nvPr/>
        </p:nvPicPr>
        <p:blipFill>
          <a:blip r:embed="rId2" cstate="print"/>
          <a:srcRect/>
          <a:stretch>
            <a:fillRect/>
          </a:stretch>
        </p:blipFill>
        <p:spPr bwMode="auto">
          <a:xfrm>
            <a:off x="2514600" y="1524000"/>
            <a:ext cx="4114801" cy="2313447"/>
          </a:xfrm>
          <a:prstGeom prst="rect">
            <a:avLst/>
          </a:prstGeom>
          <a:noFill/>
          <a:effectLst>
            <a:outerShdw blurRad="330200" dist="38100" dir="2700000" sx="103000" sy="103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Vertex Coordinates</a:t>
            </a:r>
            <a:endParaRPr lang="en-US" dirty="0"/>
          </a:p>
        </p:txBody>
      </p:sp>
      <p:sp>
        <p:nvSpPr>
          <p:cNvPr id="3" name="Content Placeholder 2"/>
          <p:cNvSpPr>
            <a:spLocks noGrp="1"/>
          </p:cNvSpPr>
          <p:nvPr>
            <p:ph idx="1"/>
          </p:nvPr>
        </p:nvSpPr>
        <p:spPr>
          <a:xfrm>
            <a:off x="457200" y="1600200"/>
            <a:ext cx="3962400" cy="1752599"/>
          </a:xfrm>
        </p:spPr>
        <p:txBody>
          <a:bodyPr>
            <a:normAutofit fontScale="85000" lnSpcReduction="20000"/>
          </a:bodyPr>
          <a:lstStyle/>
          <a:p>
            <a:pPr marL="0" indent="0">
              <a:buNone/>
            </a:pPr>
            <a:r>
              <a:rPr lang="en-US" dirty="0" smtClean="0"/>
              <a:t>Assuming the origin is on the ground directly in between the two objects, these might be the vertex coordinates.</a:t>
            </a:r>
          </a:p>
          <a:p>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pic>
        <p:nvPicPr>
          <p:cNvPr id="7" name="Picture 2" descr="c:\Users\ian\Desktop\figs_jpg\cube_and_pyramid_trimesh.jpg"/>
          <p:cNvPicPr>
            <a:picLocks noChangeAspect="1" noChangeArrowheads="1"/>
          </p:cNvPicPr>
          <p:nvPr/>
        </p:nvPicPr>
        <p:blipFill>
          <a:blip r:embed="rId2" cstate="print"/>
          <a:srcRect/>
          <a:stretch>
            <a:fillRect/>
          </a:stretch>
        </p:blipFill>
        <p:spPr bwMode="auto">
          <a:xfrm>
            <a:off x="5409605" y="1600200"/>
            <a:ext cx="3252787" cy="1828800"/>
          </a:xfrm>
          <a:prstGeom prst="rect">
            <a:avLst/>
          </a:prstGeom>
          <a:noFill/>
          <a:effectLst>
            <a:outerShdw blurRad="304800" dist="38100" dir="2700000" sx="103000" sy="103000" algn="tl" rotWithShape="0">
              <a:prstClr val="black">
                <a:alpha val="40000"/>
              </a:prstClr>
            </a:outerShdw>
          </a:effectLst>
        </p:spPr>
      </p:pic>
      <p:cxnSp>
        <p:nvCxnSpPr>
          <p:cNvPr id="9" name="Straight Arrow Connector 8"/>
          <p:cNvCxnSpPr/>
          <p:nvPr/>
        </p:nvCxnSpPr>
        <p:spPr>
          <a:xfrm>
            <a:off x="4191000" y="2438400"/>
            <a:ext cx="2819400" cy="381000"/>
          </a:xfrm>
          <a:prstGeom prst="straightConnector1">
            <a:avLst/>
          </a:prstGeom>
          <a:ln w="60325">
            <a:solidFill>
              <a:srgbClr val="FF0000"/>
            </a:solidFill>
            <a:tailEnd type="arrow"/>
          </a:ln>
          <a:effectLst>
            <a:outerShdw blurRad="63500" dist="38100" dir="6000000" sx="105000" sy="105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147" name="Picture 3"/>
          <p:cNvPicPr>
            <a:picLocks noChangeAspect="1" noChangeArrowheads="1"/>
          </p:cNvPicPr>
          <p:nvPr/>
        </p:nvPicPr>
        <p:blipFill>
          <a:blip r:embed="rId3" cstate="print"/>
          <a:srcRect/>
          <a:stretch>
            <a:fillRect/>
          </a:stretch>
        </p:blipFill>
        <p:spPr bwMode="auto">
          <a:xfrm>
            <a:off x="685799" y="3733800"/>
            <a:ext cx="8218223" cy="12954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dirty="0"/>
              <a:t>Depth Buffer Usage</a:t>
            </a:r>
          </a:p>
        </p:txBody>
      </p:sp>
      <p:sp>
        <p:nvSpPr>
          <p:cNvPr id="142339" name="Rectangle 3"/>
          <p:cNvSpPr>
            <a:spLocks noGrp="1" noChangeArrowheads="1"/>
          </p:cNvSpPr>
          <p:nvPr>
            <p:ph idx="1"/>
          </p:nvPr>
        </p:nvSpPr>
        <p:spPr/>
        <p:txBody>
          <a:bodyPr/>
          <a:lstStyle/>
          <a:p>
            <a:pPr>
              <a:lnSpc>
                <a:spcPct val="90000"/>
              </a:lnSpc>
            </a:pPr>
            <a:r>
              <a:rPr lang="en-US" dirty="0"/>
              <a:t>At the start of each frame, initialize the depth buffer to some far distance (in clip space this is 1.0).</a:t>
            </a:r>
          </a:p>
          <a:p>
            <a:pPr>
              <a:lnSpc>
                <a:spcPct val="90000"/>
              </a:lnSpc>
            </a:pPr>
            <a:r>
              <a:rPr lang="en-US" dirty="0"/>
              <a:t>Each time a pixel [ </a:t>
            </a:r>
            <a:r>
              <a:rPr lang="en-US" i="1" dirty="0"/>
              <a:t>x y z w</a:t>
            </a:r>
            <a:r>
              <a:rPr lang="en-US" dirty="0"/>
              <a:t> ] from clip space is to be drawn, only draw it if </a:t>
            </a:r>
            <a:r>
              <a:rPr lang="en-US" i="1" dirty="0"/>
              <a:t>z</a:t>
            </a:r>
            <a:r>
              <a:rPr lang="en-US" dirty="0"/>
              <a:t> &lt; Z[</a:t>
            </a:r>
            <a:r>
              <a:rPr lang="en-US" i="1" dirty="0"/>
              <a:t>x</a:t>
            </a:r>
            <a:r>
              <a:rPr lang="en-US" dirty="0"/>
              <a:t>][</a:t>
            </a:r>
            <a:r>
              <a:rPr lang="en-US" i="1" dirty="0"/>
              <a:t>y</a:t>
            </a:r>
            <a:r>
              <a:rPr lang="en-US" dirty="0"/>
              <a:t>]; if this happens, then set Z[</a:t>
            </a:r>
            <a:r>
              <a:rPr lang="en-US" i="1" dirty="0"/>
              <a:t>x</a:t>
            </a:r>
            <a:r>
              <a:rPr lang="en-US" dirty="0"/>
              <a:t>][</a:t>
            </a:r>
            <a:r>
              <a:rPr lang="en-US" i="1" dirty="0"/>
              <a:t>y</a:t>
            </a:r>
            <a:r>
              <a:rPr lang="en-US" dirty="0"/>
              <a:t>] = </a:t>
            </a:r>
            <a:r>
              <a:rPr lang="en-US" i="1" dirty="0"/>
              <a:t>z.</a:t>
            </a:r>
          </a:p>
          <a:p>
            <a:pPr>
              <a:lnSpc>
                <a:spcPct val="90000"/>
              </a:lnSpc>
            </a:pPr>
            <a:r>
              <a:rPr lang="en-US" dirty="0"/>
              <a:t>Depth buffers come in different resolutions – for example 8-bit or 16-bit.</a:t>
            </a:r>
          </a:p>
        </p:txBody>
      </p:sp>
      <p:sp>
        <p:nvSpPr>
          <p:cNvPr id="5" name="Date Placeholder 3"/>
          <p:cNvSpPr>
            <a:spLocks noGrp="1"/>
          </p:cNvSpPr>
          <p:nvPr>
            <p:ph type="dt" sz="half" idx="10"/>
          </p:nvPr>
        </p:nvSpPr>
        <p:spPr/>
        <p:txBody>
          <a:bodyPr/>
          <a:lstStyle/>
          <a:p>
            <a:r>
              <a:rPr lang="en-US" smtClean="0"/>
              <a:t>Chapter 10  Notes</a:t>
            </a:r>
            <a:endParaRPr lang="en-US" dirty="0"/>
          </a:p>
        </p:txBody>
      </p:sp>
      <p:sp>
        <p:nvSpPr>
          <p:cNvPr id="6" name="Footer Placeholder 4"/>
          <p:cNvSpPr>
            <a:spLocks noGrp="1"/>
          </p:cNvSpPr>
          <p:nvPr>
            <p:ph type="ftr" sz="quarter" idx="11"/>
          </p:nvPr>
        </p:nvSpPr>
        <p:spPr/>
        <p:txBody>
          <a:bodyPr/>
          <a:lstStyle/>
          <a:p>
            <a:r>
              <a:rPr lang="en-US" dirty="0" smtClean="0"/>
              <a:t>3D Math Primer for Graphics &amp; Game Dev</a:t>
            </a:r>
            <a:endParaRPr lang="en-US" dirty="0"/>
          </a:p>
        </p:txBody>
      </p:sp>
      <p:sp>
        <p:nvSpPr>
          <p:cNvPr id="4" name="Slide Number Placeholder 5"/>
          <p:cNvSpPr>
            <a:spLocks noGrp="1"/>
          </p:cNvSpPr>
          <p:nvPr>
            <p:ph type="sldNum" sz="quarter" idx="12"/>
          </p:nvPr>
        </p:nvSpPr>
        <p:spPr/>
        <p:txBody>
          <a:bodyPr/>
          <a:lstStyle/>
          <a:p>
            <a:fld id="{0838FB39-D415-4508-82AB-B432361395EB}" type="slidenum">
              <a:rPr lang="en-US"/>
              <a:pPr/>
              <a:t>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Mesh Table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table on the next slide shows the vertex indices that would form faces of this mesh, either as a polygon mesh, or as a triangle mesh. </a:t>
            </a:r>
          </a:p>
          <a:p>
            <a:r>
              <a:rPr lang="en-US" dirty="0" smtClean="0"/>
              <a:t>Note that the order of the vertices is significant. </a:t>
            </a:r>
          </a:p>
          <a:p>
            <a:r>
              <a:rPr lang="en-US" dirty="0" smtClean="0"/>
              <a:t>While the vertices must be listed in clockwise order around a face, it doesn't matter which one is considered first vertex; they can be cycled without changing the logical structure of the mesh. </a:t>
            </a:r>
          </a:p>
          <a:p>
            <a:r>
              <a:rPr lang="en-US" dirty="0" smtClean="0"/>
              <a:t>For example, the quad forming the cube top could equivalently been given as:</a:t>
            </a:r>
          </a:p>
          <a:p>
            <a:pPr algn="ctr">
              <a:buNone/>
            </a:pPr>
            <a:r>
              <a:rPr lang="en-US" dirty="0" smtClean="0"/>
              <a:t> {1, 2, 3, 0}, {2, 3, 0, 1}, or {3, 0, 1, 2}.</a:t>
            </a:r>
          </a:p>
        </p:txBody>
      </p:sp>
      <p:sp>
        <p:nvSpPr>
          <p:cNvPr id="4" name="Date Placeholder 3"/>
          <p:cNvSpPr>
            <a:spLocks noGrp="1"/>
          </p:cNvSpPr>
          <p:nvPr>
            <p:ph type="dt" sz="half" idx="10"/>
          </p:nvPr>
        </p:nvSpPr>
        <p:spPr/>
        <p:txBody>
          <a:bodyPr/>
          <a:lstStyle/>
          <a:p>
            <a:r>
              <a:rPr lang="en-US" smtClean="0"/>
              <a:t>Chapter 10  Notes</a:t>
            </a:r>
            <a:endParaRPr lang="en-US" dirty="0"/>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Chapter 10  Notes</a:t>
            </a:r>
            <a:endParaRPr lang="en-US"/>
          </a:p>
        </p:txBody>
      </p:sp>
      <p:sp>
        <p:nvSpPr>
          <p:cNvPr id="3" name="Footer Placeholder 2"/>
          <p:cNvSpPr>
            <a:spLocks noGrp="1"/>
          </p:cNvSpPr>
          <p:nvPr>
            <p:ph type="ftr" sz="quarter" idx="11"/>
          </p:nvPr>
        </p:nvSpPr>
        <p:spPr/>
        <p:txBody>
          <a:bodyPr/>
          <a:lstStyle/>
          <a:p>
            <a:r>
              <a:rPr lang="en-US" smtClean="0"/>
              <a:t>3D Math Primer for Graphics &amp; Game Dev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pic>
        <p:nvPicPr>
          <p:cNvPr id="8194" name="Picture 2"/>
          <p:cNvPicPr>
            <a:picLocks noChangeAspect="1" noChangeArrowheads="1"/>
          </p:cNvPicPr>
          <p:nvPr/>
        </p:nvPicPr>
        <p:blipFill>
          <a:blip r:embed="rId2" cstate="print"/>
          <a:srcRect/>
          <a:stretch>
            <a:fillRect/>
          </a:stretch>
        </p:blipFill>
        <p:spPr bwMode="auto">
          <a:xfrm>
            <a:off x="304800" y="609600"/>
            <a:ext cx="8543925" cy="4638675"/>
          </a:xfrm>
          <a:prstGeom prst="rect">
            <a:avLst/>
          </a:prstGeom>
          <a:noFill/>
          <a:ln w="9525">
            <a:noFill/>
            <a:miter lim="800000"/>
            <a:headEnd/>
            <a:tailEnd/>
          </a:ln>
          <a:effectLst>
            <a:outerShdw blurRad="279400" dist="38100" dir="27000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Notes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Additional data is almost always stored per vertex, such as texture coordinates, surface </a:t>
            </a:r>
            <a:r>
              <a:rPr lang="en-US" dirty="0" err="1" smtClean="0"/>
              <a:t>normals</a:t>
            </a:r>
            <a:r>
              <a:rPr lang="en-US" dirty="0" smtClean="0"/>
              <a:t>, basis vectors, colors, skinning data, etc. </a:t>
            </a:r>
          </a:p>
          <a:p>
            <a:r>
              <a:rPr lang="en-US" dirty="0" smtClean="0"/>
              <a:t>Additional data can also be stored at the triangle level, such as an index that tells which material to use for that face, or the plane equation for the face. This is highly useful for editing purposes or in other tools that perform mesh manipulations. </a:t>
            </a:r>
          </a:p>
          <a:p>
            <a:r>
              <a:rPr lang="en-US" dirty="0" smtClean="0"/>
              <a:t>For real-time rendering, however, we seldom store additional data at the triangle level. In fact, its very common to not have </a:t>
            </a:r>
            <a:r>
              <a:rPr lang="en-US" dirty="0" smtClean="0">
                <a:latin typeface="Courier New" pitchFamily="49" charset="0"/>
                <a:cs typeface="Courier New" pitchFamily="49" charset="0"/>
              </a:rPr>
              <a:t>a </a:t>
            </a:r>
            <a:r>
              <a:rPr lang="en-US" b="1" dirty="0" err="1" smtClean="0">
                <a:solidFill>
                  <a:srgbClr val="3333FF"/>
                </a:solidFill>
                <a:latin typeface="Courier New" pitchFamily="49" charset="0"/>
                <a:cs typeface="Courier New" pitchFamily="49" charset="0"/>
              </a:rPr>
              <a:t>struct</a:t>
            </a:r>
            <a:r>
              <a:rPr lang="en-US" dirty="0" smtClean="0">
                <a:latin typeface="Courier New" pitchFamily="49" charset="0"/>
                <a:cs typeface="Courier New" pitchFamily="49" charset="0"/>
              </a:rPr>
              <a:t> Triangle </a:t>
            </a:r>
            <a:r>
              <a:rPr lang="en-US" dirty="0" smtClean="0"/>
              <a:t>at all, and simply represent the entire list of triangles as an array like </a:t>
            </a:r>
            <a:r>
              <a:rPr lang="en-US" b="1" dirty="0" smtClean="0">
                <a:solidFill>
                  <a:srgbClr val="3333FF"/>
                </a:solidFill>
                <a:latin typeface="Courier New" pitchFamily="49" charset="0"/>
                <a:cs typeface="Courier New" pitchFamily="49" charset="0"/>
              </a:rPr>
              <a:t>unsigned short </a:t>
            </a:r>
            <a:r>
              <a:rPr lang="en-US" dirty="0" smtClean="0">
                <a:latin typeface="Courier New" pitchFamily="49" charset="0"/>
                <a:cs typeface="Courier New" pitchFamily="49" charset="0"/>
              </a:rPr>
              <a:t>[]</a:t>
            </a:r>
            <a:r>
              <a:rPr lang="en-US" dirty="0" smtClean="0"/>
              <a:t>, where the length of the array is the number of triangles times three. </a:t>
            </a:r>
          </a:p>
          <a:p>
            <a:r>
              <a:rPr lang="en-US" dirty="0" smtClean="0"/>
              <a:t>Triangles with identical properties are grouped into batches so that an entire batch can be fed to the GPU in this optimal format.</a:t>
            </a:r>
          </a:p>
          <a:p>
            <a:r>
              <a:rPr lang="en-US" dirty="0" smtClean="0"/>
              <a:t>We recommend that you don’t try to use the same mesh class for both rendering and editing. The requirements are very different, and a bulkier data structure with more flexibility is best for use in tools etc.</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Notes</a:t>
            </a:r>
            <a:endParaRPr lang="en-US" dirty="0"/>
          </a:p>
        </p:txBody>
      </p:sp>
      <p:sp>
        <p:nvSpPr>
          <p:cNvPr id="3" name="Content Placeholder 2"/>
          <p:cNvSpPr>
            <a:spLocks noGrp="1"/>
          </p:cNvSpPr>
          <p:nvPr>
            <p:ph idx="1"/>
          </p:nvPr>
        </p:nvSpPr>
        <p:spPr>
          <a:xfrm>
            <a:off x="457200" y="1600201"/>
            <a:ext cx="5029200" cy="2133600"/>
          </a:xfrm>
        </p:spPr>
        <p:txBody>
          <a:bodyPr>
            <a:normAutofit fontScale="55000" lnSpcReduction="20000"/>
          </a:bodyPr>
          <a:lstStyle/>
          <a:p>
            <a:r>
              <a:rPr lang="en-US" dirty="0" smtClean="0"/>
              <a:t>Note that in an indexed triangle mesh, the edges are not stored explicitly, but rather the adjacency information contained in an indexed triangle list is stored implicitly: to locate shared edges between triangles, we must search the triangle list. </a:t>
            </a:r>
          </a:p>
          <a:p>
            <a:r>
              <a:rPr lang="en-US" dirty="0" smtClean="0"/>
              <a:t>Our original trivial “array of triangles” format did not have any logical connectivity information. </a:t>
            </a:r>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5638800" y="1524000"/>
            <a:ext cx="2938463" cy="2061902"/>
          </a:xfrm>
          <a:prstGeom prst="rect">
            <a:avLst/>
          </a:prstGeom>
          <a:noFill/>
          <a:ln w="9525">
            <a:noFill/>
            <a:miter lim="800000"/>
            <a:headEnd/>
            <a:tailEnd/>
          </a:ln>
          <a:effectLst>
            <a:outerShdw blurRad="279400" dist="38100" dir="2700000" sx="103000" sy="103000" algn="tl" rotWithShape="0">
              <a:prstClr val="black">
                <a:alpha val="40000"/>
              </a:prstClr>
            </a:outerShdw>
          </a:effectLst>
        </p:spPr>
      </p:pic>
      <p:sp>
        <p:nvSpPr>
          <p:cNvPr id="8" name="TextBox 7"/>
          <p:cNvSpPr txBox="1"/>
          <p:nvPr/>
        </p:nvSpPr>
        <p:spPr>
          <a:xfrm>
            <a:off x="457200" y="3733800"/>
            <a:ext cx="8229600" cy="2142125"/>
          </a:xfrm>
          <a:prstGeom prst="rect">
            <a:avLst/>
          </a:prstGeom>
          <a:noFill/>
        </p:spPr>
        <p:txBody>
          <a:bodyPr wrap="square" rtlCol="0">
            <a:spAutoFit/>
          </a:bodyPr>
          <a:lstStyle/>
          <a:p>
            <a:pPr marL="347472" indent="-347472">
              <a:lnSpc>
                <a:spcPct val="80000"/>
              </a:lnSpc>
              <a:buFont typeface="Arial" pitchFamily="34" charset="0"/>
              <a:buChar char="•"/>
            </a:pPr>
            <a:r>
              <a:rPr lang="en-US" dirty="0" smtClean="0"/>
              <a:t>However, what’s surprising is that the “extra” connectivity information contained in the indexed representation actually results in a reduction of memory usage in most cases, compared to the flat method.</a:t>
            </a:r>
          </a:p>
          <a:p>
            <a:pPr marL="347472" indent="-347472">
              <a:lnSpc>
                <a:spcPct val="80000"/>
              </a:lnSpc>
              <a:buFont typeface="Arial" pitchFamily="34" charset="0"/>
              <a:buChar char="•"/>
            </a:pPr>
            <a:r>
              <a:rPr lang="en-US" dirty="0" smtClean="0"/>
              <a:t>The reason for this is that the information stored at the vertex level, which is duplicated in the trivial flat format, is relatively large compared to a single integer index. (At the minimum, we most store a 3D vector position.) </a:t>
            </a:r>
          </a:p>
          <a:p>
            <a:pPr marL="347472" indent="-347472">
              <a:lnSpc>
                <a:spcPct val="80000"/>
              </a:lnSpc>
              <a:buFont typeface="Arial" pitchFamily="34" charset="0"/>
              <a:buChar char="•"/>
            </a:pPr>
            <a:r>
              <a:rPr lang="en-US" dirty="0" smtClean="0"/>
              <a:t>In meshes that arise in practice, a typical vertex has 3–6 neighbors, which means that the flat format duplicates quite a lot of data.</a:t>
            </a:r>
          </a:p>
          <a:p>
            <a:endParaRPr lang="en-US" dirty="0"/>
          </a:p>
        </p:txBody>
      </p:sp>
      <p:cxnSp>
        <p:nvCxnSpPr>
          <p:cNvPr id="10" name="Straight Arrow Connector 9"/>
          <p:cNvCxnSpPr/>
          <p:nvPr/>
        </p:nvCxnSpPr>
        <p:spPr>
          <a:xfrm flipV="1">
            <a:off x="5105400" y="2971800"/>
            <a:ext cx="762000" cy="152400"/>
          </a:xfrm>
          <a:prstGeom prst="straightConnector1">
            <a:avLst/>
          </a:prstGeom>
          <a:ln w="47625">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Notes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The simple indexed triangle mesh scheme is appropriate for many simple applications, including the very important one of rendering. </a:t>
            </a:r>
          </a:p>
          <a:p>
            <a:r>
              <a:rPr lang="en-US" dirty="0" smtClean="0"/>
              <a:t>However, some operations on triangle meshes require a more advanced data structure in order to be implemented more efficiently. </a:t>
            </a:r>
          </a:p>
          <a:p>
            <a:r>
              <a:rPr lang="en-US" dirty="0" smtClean="0"/>
              <a:t>The basic problem is that the adjacency between triangles is not expressed explicitly and must be extracted by searching the triangle list. </a:t>
            </a:r>
          </a:p>
          <a:p>
            <a:r>
              <a:rPr lang="en-US" dirty="0" smtClean="0"/>
              <a:t>Other representation techniques make this information available in constant time. </a:t>
            </a:r>
          </a:p>
          <a:p>
            <a:r>
              <a:rPr lang="en-US" dirty="0" smtClean="0"/>
              <a:t>One idea is to maintain an edge list explicitly. </a:t>
            </a:r>
          </a:p>
          <a:p>
            <a:pPr lvl="1"/>
            <a:r>
              <a:rPr lang="en-US" dirty="0" smtClean="0"/>
              <a:t>Each edge is defined by listing the two vertices on the ends. </a:t>
            </a:r>
          </a:p>
          <a:p>
            <a:pPr lvl="1"/>
            <a:r>
              <a:rPr lang="en-US" dirty="0" smtClean="0"/>
              <a:t>We also maintain a list of triangles that share the edge. </a:t>
            </a:r>
          </a:p>
          <a:p>
            <a:pPr lvl="1"/>
            <a:r>
              <a:rPr lang="en-US" dirty="0" smtClean="0"/>
              <a:t>Then the triangles can be viewed as a list of three edges rather than a list of three vertices, so that they are stored as three indices into the edge list rather than the vertex list. </a:t>
            </a:r>
          </a:p>
          <a:p>
            <a:r>
              <a:rPr lang="en-US" dirty="0" smtClean="0"/>
              <a:t>An extension of this idea is known as the </a:t>
            </a:r>
            <a:r>
              <a:rPr lang="en-US" i="1" dirty="0" smtClean="0"/>
              <a:t>winged edge model</a:t>
            </a:r>
            <a:r>
              <a:rPr lang="en-US" dirty="0" smtClean="0"/>
              <a:t>, which also stores, for each vertex, a reference to one edge that uses the vertex. The edges and triangles may be traversed intelligently to quickly locate all edges and triangles that use the vertex.</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and Vertex </a:t>
            </a:r>
            <a:r>
              <a:rPr lang="en-US" dirty="0" err="1" smtClean="0"/>
              <a:t>Normals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 </a:t>
            </a:r>
            <a:r>
              <a:rPr lang="en-US" i="1" dirty="0" smtClean="0"/>
              <a:t>surface normal </a:t>
            </a:r>
            <a:r>
              <a:rPr lang="en-US" dirty="0" smtClean="0"/>
              <a:t>is a unit vector that is perpendicular to a surface. </a:t>
            </a:r>
          </a:p>
          <a:p>
            <a:r>
              <a:rPr lang="en-US" dirty="0" smtClean="0"/>
              <a:t>We might be interested in the normal of a given face, in which case the surface we are interested in is the plane that contains the face. </a:t>
            </a:r>
          </a:p>
          <a:p>
            <a:r>
              <a:rPr lang="en-US" dirty="0" smtClean="0"/>
              <a:t>The surface </a:t>
            </a:r>
            <a:r>
              <a:rPr lang="en-US" dirty="0" err="1" smtClean="0"/>
              <a:t>normals</a:t>
            </a:r>
            <a:r>
              <a:rPr lang="en-US" dirty="0" smtClean="0"/>
              <a:t> for polygons can be computed easily using cross product of two sides. Care must be taken to get the direction right.</a:t>
            </a:r>
          </a:p>
          <a:p>
            <a:r>
              <a:rPr lang="en-US" dirty="0" smtClean="0"/>
              <a:t>Vertex-level </a:t>
            </a:r>
            <a:r>
              <a:rPr lang="en-US" dirty="0" err="1" smtClean="0"/>
              <a:t>normals</a:t>
            </a:r>
            <a:r>
              <a:rPr lang="en-US" dirty="0" smtClean="0"/>
              <a:t> are a bit trickier. </a:t>
            </a:r>
          </a:p>
          <a:p>
            <a:r>
              <a:rPr lang="en-US" dirty="0" smtClean="0"/>
              <a:t>First, it should be noted that strictly speaking there is not a true surface normal at a vertex (or an edge for that matter) since these locations mark discontinuities in the surface of the polygon mesh. </a:t>
            </a:r>
          </a:p>
          <a:p>
            <a:r>
              <a:rPr lang="en-US" dirty="0" smtClean="0"/>
              <a:t>Rather, for rendering purposes we typically interpret a polygon mesh as an approximation to some smooth surface.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Normals</a:t>
            </a:r>
            <a:r>
              <a:rPr lang="en-US" dirty="0" smtClean="0"/>
              <a:t> and Lighting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primary purpose of vertex </a:t>
            </a:r>
            <a:r>
              <a:rPr lang="en-US" dirty="0" err="1" smtClean="0"/>
              <a:t>normals</a:t>
            </a:r>
            <a:r>
              <a:rPr lang="en-US" dirty="0" smtClean="0"/>
              <a:t> is for lighting. </a:t>
            </a:r>
          </a:p>
          <a:p>
            <a:r>
              <a:rPr lang="en-US" dirty="0" smtClean="0"/>
              <a:t>Practically every lighting model takes a surface normal at the spot being lit as an input. </a:t>
            </a:r>
          </a:p>
          <a:p>
            <a:r>
              <a:rPr lang="en-US" dirty="0" smtClean="0"/>
              <a:t>Indeed, the surface normal is part of the rendering equation itself (in the Lambert term) and so it is always a factor, even if the BRDF does not depend explicitly on it. </a:t>
            </a:r>
          </a:p>
          <a:p>
            <a:r>
              <a:rPr lang="en-US" dirty="0" smtClean="0"/>
              <a:t>We only store </a:t>
            </a:r>
            <a:r>
              <a:rPr lang="en-US" dirty="0" err="1" smtClean="0"/>
              <a:t>normals</a:t>
            </a:r>
            <a:r>
              <a:rPr lang="en-US" dirty="0" smtClean="0"/>
              <a:t> at the vertices, but yet we need to compute lighting values over the entire surface.</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a:t>
            </a:r>
            <a:endParaRPr lang="en-US" dirty="0"/>
          </a:p>
        </p:txBody>
      </p:sp>
      <p:sp>
        <p:nvSpPr>
          <p:cNvPr id="3" name="Content Placeholder 2"/>
          <p:cNvSpPr>
            <a:spLocks noGrp="1"/>
          </p:cNvSpPr>
          <p:nvPr>
            <p:ph idx="1"/>
          </p:nvPr>
        </p:nvSpPr>
        <p:spPr>
          <a:xfrm>
            <a:off x="457200" y="1600201"/>
            <a:ext cx="8229600" cy="2743199"/>
          </a:xfrm>
        </p:spPr>
        <p:txBody>
          <a:bodyPr>
            <a:normAutofit fontScale="70000" lnSpcReduction="20000"/>
          </a:bodyPr>
          <a:lstStyle/>
          <a:p>
            <a:r>
              <a:rPr lang="en-US" dirty="0" smtClean="0"/>
              <a:t>If hardware resources permit, then we can approximate the normal of the continuous surface corresponding to any point on a given face by interpolating vertex </a:t>
            </a:r>
            <a:r>
              <a:rPr lang="en-US" dirty="0" err="1" smtClean="0"/>
              <a:t>normals</a:t>
            </a:r>
            <a:r>
              <a:rPr lang="en-US" dirty="0" smtClean="0"/>
              <a:t> and renormalizing the result. </a:t>
            </a:r>
          </a:p>
          <a:p>
            <a:r>
              <a:rPr lang="en-US" dirty="0" smtClean="0"/>
              <a:t>This is illustrated below: a cross section of a cylinder (black circle) is being approximated by a hexagonal prism (</a:t>
            </a:r>
            <a:r>
              <a:rPr lang="en-US" dirty="0" smtClean="0">
                <a:solidFill>
                  <a:schemeClr val="accent5">
                    <a:lumMod val="75000"/>
                  </a:schemeClr>
                </a:solidFill>
              </a:rPr>
              <a:t>blue</a:t>
            </a:r>
            <a:r>
              <a:rPr lang="en-US" dirty="0" smtClean="0"/>
              <a:t>). </a:t>
            </a:r>
          </a:p>
          <a:p>
            <a:r>
              <a:rPr lang="en-US" dirty="0" smtClean="0"/>
              <a:t>Black </a:t>
            </a:r>
            <a:r>
              <a:rPr lang="en-US" dirty="0" err="1" smtClean="0"/>
              <a:t>normals</a:t>
            </a:r>
            <a:r>
              <a:rPr lang="en-US" dirty="0" smtClean="0"/>
              <a:t> at the vertices are the true surface </a:t>
            </a:r>
            <a:r>
              <a:rPr lang="en-US" dirty="0" err="1" smtClean="0"/>
              <a:t>normals</a:t>
            </a:r>
            <a:r>
              <a:rPr lang="en-US" dirty="0" smtClean="0"/>
              <a:t>, while the interior </a:t>
            </a:r>
            <a:r>
              <a:rPr lang="en-US" dirty="0" err="1" smtClean="0"/>
              <a:t>normals</a:t>
            </a:r>
            <a:r>
              <a:rPr lang="en-US" dirty="0" smtClean="0"/>
              <a:t> are being approximated through interpolation. </a:t>
            </a:r>
          </a:p>
          <a:p>
            <a:r>
              <a:rPr lang="en-US" dirty="0" smtClean="0"/>
              <a:t>The actual </a:t>
            </a:r>
            <a:r>
              <a:rPr lang="en-US" dirty="0" err="1" smtClean="0"/>
              <a:t>normals</a:t>
            </a:r>
            <a:r>
              <a:rPr lang="en-US" dirty="0" smtClean="0"/>
              <a:t> used would be the result of stretching these to unit length.</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pic>
        <p:nvPicPr>
          <p:cNvPr id="3074" name="Picture 2" descr="C:\Users\ian\Desktop\figs_jpg\cylinder_hexagon_interpolated_normals.jpg"/>
          <p:cNvPicPr>
            <a:picLocks noChangeAspect="1" noChangeArrowheads="1"/>
          </p:cNvPicPr>
          <p:nvPr/>
        </p:nvPicPr>
        <p:blipFill>
          <a:blip r:embed="rId2" cstate="print"/>
          <a:srcRect/>
          <a:stretch>
            <a:fillRect/>
          </a:stretch>
        </p:blipFill>
        <p:spPr bwMode="auto">
          <a:xfrm>
            <a:off x="2514600" y="4191000"/>
            <a:ext cx="4209974" cy="1905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Gouraud</a:t>
            </a:r>
            <a:r>
              <a:rPr lang="en-US" dirty="0" smtClean="0"/>
              <a:t> and </a:t>
            </a:r>
            <a:r>
              <a:rPr lang="en-US" dirty="0" err="1" smtClean="0"/>
              <a:t>Phong</a:t>
            </a:r>
            <a:r>
              <a:rPr lang="en-US" dirty="0" smtClean="0"/>
              <a:t> Shading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Once we have a normal at a given point, we can perform the full lighting equation per pixel.</a:t>
            </a:r>
          </a:p>
          <a:p>
            <a:r>
              <a:rPr lang="en-US" dirty="0" smtClean="0"/>
              <a:t>This is known as </a:t>
            </a:r>
            <a:r>
              <a:rPr lang="en-US" i="1" dirty="0" smtClean="0"/>
              <a:t>per-pixel shading</a:t>
            </a:r>
            <a:r>
              <a:rPr lang="en-US" dirty="0" smtClean="0"/>
              <a:t>, or </a:t>
            </a:r>
            <a:r>
              <a:rPr lang="en-US" i="1" dirty="0" err="1" smtClean="0"/>
              <a:t>Phong</a:t>
            </a:r>
            <a:r>
              <a:rPr lang="en-US" i="1" dirty="0" smtClean="0"/>
              <a:t> shading</a:t>
            </a:r>
            <a:r>
              <a:rPr lang="en-US" dirty="0" smtClean="0"/>
              <a:t>. </a:t>
            </a:r>
          </a:p>
          <a:p>
            <a:r>
              <a:rPr lang="en-US" dirty="0" smtClean="0"/>
              <a:t>An alternate strategy to per-pixel shading, known as </a:t>
            </a:r>
            <a:r>
              <a:rPr lang="en-US" i="1" dirty="0" err="1" smtClean="0"/>
              <a:t>Gouraud</a:t>
            </a:r>
            <a:r>
              <a:rPr lang="en-US" i="1" dirty="0" smtClean="0"/>
              <a:t> shading</a:t>
            </a:r>
            <a:r>
              <a:rPr lang="en-US" dirty="0" smtClean="0"/>
              <a:t>, is to only perform lighting calculations at the vertex level, and then interpolate the results themselves, rather than the normal, across the face. </a:t>
            </a:r>
          </a:p>
          <a:p>
            <a:r>
              <a:rPr lang="en-US" dirty="0" smtClean="0"/>
              <a:t>This requires less computation, and is still done on some systems such as the Nintendo </a:t>
            </a:r>
            <a:r>
              <a:rPr lang="en-US" dirty="0" err="1" smtClean="0"/>
              <a:t>Wii</a:t>
            </a:r>
            <a:r>
              <a:rPr lang="en-US" dirty="0" smtClean="0"/>
              <a:t>.</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Phong</a:t>
            </a:r>
            <a:r>
              <a:rPr lang="en-US" dirty="0" smtClean="0"/>
              <a:t> Shading</a:t>
            </a:r>
            <a:endParaRPr lang="en-US" dirty="0"/>
          </a:p>
        </p:txBody>
      </p:sp>
      <p:sp>
        <p:nvSpPr>
          <p:cNvPr id="3" name="Content Placeholder 2"/>
          <p:cNvSpPr>
            <a:spLocks noGrp="1"/>
          </p:cNvSpPr>
          <p:nvPr>
            <p:ph idx="1"/>
          </p:nvPr>
        </p:nvSpPr>
        <p:spPr>
          <a:xfrm>
            <a:off x="457200" y="1600201"/>
            <a:ext cx="8229600" cy="1828799"/>
          </a:xfrm>
        </p:spPr>
        <p:txBody>
          <a:bodyPr>
            <a:normAutofit fontScale="62500" lnSpcReduction="20000"/>
          </a:bodyPr>
          <a:lstStyle/>
          <a:p>
            <a:pPr marL="274320" indent="-274320"/>
            <a:r>
              <a:rPr lang="en-US" dirty="0" smtClean="0"/>
              <a:t>Here is per-pixel lighting of cylinders with different numbers of sides. </a:t>
            </a:r>
          </a:p>
          <a:p>
            <a:pPr marL="274320" indent="-274320"/>
            <a:r>
              <a:rPr lang="en-US" dirty="0" smtClean="0"/>
              <a:t>Although the illusion breaks down on the ends of the cylinder, this method of approximating a smooth surface can make even a very low-resolution mesh look smooth. </a:t>
            </a:r>
          </a:p>
          <a:p>
            <a:pPr marL="274320" indent="-274320"/>
            <a:r>
              <a:rPr lang="en-US" dirty="0" smtClean="0"/>
              <a:t>Cover up the ends of the cylinder, and even the 5-sided cylinder is remarkably convincing.</a:t>
            </a:r>
            <a:endParaRPr lang="en-US" dirty="0"/>
          </a:p>
        </p:txBody>
      </p:sp>
      <p:sp>
        <p:nvSpPr>
          <p:cNvPr id="4" name="Date Placeholder 3"/>
          <p:cNvSpPr>
            <a:spLocks noGrp="1"/>
          </p:cNvSpPr>
          <p:nvPr>
            <p:ph type="dt" sz="half" idx="10"/>
          </p:nvPr>
        </p:nvSpPr>
        <p:spPr/>
        <p:txBody>
          <a:bodyPr/>
          <a:lstStyle/>
          <a:p>
            <a:r>
              <a:rPr lang="en-US" smtClean="0"/>
              <a:t>Chapter 10  Notes</a:t>
            </a:r>
            <a:endParaRPr lang="en-US"/>
          </a:p>
        </p:txBody>
      </p:sp>
      <p:sp>
        <p:nvSpPr>
          <p:cNvPr id="5" name="Footer Placeholder 4"/>
          <p:cNvSpPr>
            <a:spLocks noGrp="1"/>
          </p:cNvSpPr>
          <p:nvPr>
            <p:ph type="ftr" sz="quarter" idx="11"/>
          </p:nvPr>
        </p:nvSpPr>
        <p:spPr/>
        <p:txBody>
          <a:bodyPr/>
          <a:lstStyle/>
          <a:p>
            <a:r>
              <a:rPr lang="en-US" smtClean="0"/>
              <a:t>3D Math Primer for Graphics &amp; Game Dev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4098" name="Picture 2" descr="C:\Users\ian\Desktop\figs_jpg\cylinder_different_number_of_sides.jpg"/>
          <p:cNvPicPr>
            <a:picLocks noChangeAspect="1" noChangeArrowheads="1"/>
          </p:cNvPicPr>
          <p:nvPr/>
        </p:nvPicPr>
        <p:blipFill>
          <a:blip r:embed="rId2" cstate="print"/>
          <a:srcRect/>
          <a:stretch>
            <a:fillRect/>
          </a:stretch>
        </p:blipFill>
        <p:spPr bwMode="auto">
          <a:xfrm>
            <a:off x="609600" y="3352800"/>
            <a:ext cx="2973015" cy="2738168"/>
          </a:xfrm>
          <a:prstGeom prst="rect">
            <a:avLst/>
          </a:prstGeom>
          <a:noFill/>
          <a:effectLst>
            <a:outerShdw blurRad="190500" dist="38100" dir="2700000" sx="103000" sy="103000" algn="tl" rotWithShape="0">
              <a:prstClr val="black">
                <a:alpha val="40000"/>
              </a:prstClr>
            </a:outerShdw>
          </a:effectLst>
        </p:spPr>
      </p:pic>
      <p:pic>
        <p:nvPicPr>
          <p:cNvPr id="4099" name="Picture 3"/>
          <p:cNvPicPr>
            <a:picLocks noChangeAspect="1" noChangeArrowheads="1"/>
          </p:cNvPicPr>
          <p:nvPr/>
        </p:nvPicPr>
        <p:blipFill>
          <a:blip r:embed="rId3" cstate="print"/>
          <a:srcRect/>
          <a:stretch>
            <a:fillRect/>
          </a:stretch>
        </p:blipFill>
        <p:spPr bwMode="auto">
          <a:xfrm>
            <a:off x="4419600" y="3962400"/>
            <a:ext cx="4247109" cy="1371600"/>
          </a:xfrm>
          <a:prstGeom prst="rect">
            <a:avLst/>
          </a:prstGeom>
          <a:noFill/>
          <a:ln w="9525">
            <a:noFill/>
            <a:miter lim="800000"/>
            <a:headEnd/>
            <a:tailEnd/>
          </a:ln>
          <a:effectLst>
            <a:outerShdw blurRad="101600" dist="38100" dir="2700000" sx="102000" sy="102000" algn="tl" rotWithShape="0">
              <a:prstClr val="black">
                <a:alpha val="40000"/>
              </a:prstClr>
            </a:outerShdw>
          </a:effectLst>
        </p:spPr>
      </p:pic>
      <p:sp>
        <p:nvSpPr>
          <p:cNvPr id="9" name="Right Arrow 8"/>
          <p:cNvSpPr/>
          <p:nvPr/>
        </p:nvSpPr>
        <p:spPr>
          <a:xfrm>
            <a:off x="3810000" y="4495800"/>
            <a:ext cx="457200" cy="381000"/>
          </a:xfrm>
          <a:prstGeom prst="rightArrow">
            <a:avLst/>
          </a:prstGeom>
          <a:effectLst>
            <a:outerShdw blurRad="139700" dist="38100" dir="2700000" sx="110000" sy="11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Game Math Lecture No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4429</TotalTime>
  <Words>27341</Words>
  <Application>Microsoft Office PowerPoint</Application>
  <PresentationFormat>On-screen Show (4:3)</PresentationFormat>
  <Paragraphs>2506</Paragraphs>
  <Slides>373</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373</vt:i4>
      </vt:variant>
    </vt:vector>
  </HeadingPairs>
  <TitlesOfParts>
    <vt:vector size="375" baseType="lpstr">
      <vt:lpstr>Game Math Lecture Notes</vt:lpstr>
      <vt:lpstr>Equation</vt:lpstr>
      <vt:lpstr>Chapter 10:  Mathematical Topics from 3D Graphics</vt:lpstr>
      <vt:lpstr>What You’ll See in This Chapter</vt:lpstr>
      <vt:lpstr>Word Cloud</vt:lpstr>
      <vt:lpstr>Section 10.1: How Graphics Works</vt:lpstr>
      <vt:lpstr>The Rendering Equation</vt:lpstr>
      <vt:lpstr>Visible Surface Determination</vt:lpstr>
      <vt:lpstr>Ray Tracing</vt:lpstr>
      <vt:lpstr>Depth Buffer</vt:lpstr>
      <vt:lpstr>Depth Buffer Usage</vt:lpstr>
      <vt:lpstr>Forward and Deferred Rendering</vt:lpstr>
      <vt:lpstr>Lighting</vt:lpstr>
      <vt:lpstr>BRDF</vt:lpstr>
      <vt:lpstr>Example: A Green Ball</vt:lpstr>
      <vt:lpstr>BSSDF</vt:lpstr>
      <vt:lpstr>The Normalization Constraint and Helmholtz Reciprocity</vt:lpstr>
      <vt:lpstr>The Lighting Equation</vt:lpstr>
      <vt:lpstr>The Lighting Equation</vt:lpstr>
      <vt:lpstr>More on the Tricky Integral</vt:lpstr>
      <vt:lpstr>More on the Tricky Integral</vt:lpstr>
      <vt:lpstr>More on the Tricky Integral</vt:lpstr>
      <vt:lpstr>Rendering as an Integral Equation</vt:lpstr>
      <vt:lpstr>Rendering as an Approximation</vt:lpstr>
      <vt:lpstr>Global Illumination</vt:lpstr>
      <vt:lpstr>Section 10.2: Viewing in 3D</vt:lpstr>
      <vt:lpstr>Specifying the Output Window</vt:lpstr>
      <vt:lpstr>Screen Coordinates</vt:lpstr>
      <vt:lpstr>PowerPoint Presentation</vt:lpstr>
      <vt:lpstr>Pixel Aspect Ratio</vt:lpstr>
      <vt:lpstr>Physical Size of the Device</vt:lpstr>
      <vt:lpstr>The Frustum</vt:lpstr>
      <vt:lpstr>PowerPoint Presentation</vt:lpstr>
      <vt:lpstr>Camera Properties</vt:lpstr>
      <vt:lpstr>Field of View</vt:lpstr>
      <vt:lpstr>Zoom</vt:lpstr>
      <vt:lpstr>PowerPoint Presentation</vt:lpstr>
      <vt:lpstr>3D Zooms</vt:lpstr>
      <vt:lpstr>Zoom Ratio</vt:lpstr>
      <vt:lpstr>PowerPoint Presentation</vt:lpstr>
      <vt:lpstr>Specifying FOV or Zooms</vt:lpstr>
      <vt:lpstr>Orthographic Projection</vt:lpstr>
      <vt:lpstr>Perspective Projection</vt:lpstr>
      <vt:lpstr>Orthographic Projection</vt:lpstr>
      <vt:lpstr>Orthographic Fov</vt:lpstr>
      <vt:lpstr>Orthographic Zoom Ratio</vt:lpstr>
      <vt:lpstr>Section 10.3: Coordinate Spaces</vt:lpstr>
      <vt:lpstr>Coordinate Spaces</vt:lpstr>
      <vt:lpstr>A New Coordinate Space</vt:lpstr>
      <vt:lpstr>Homogenous Vectors Again</vt:lpstr>
      <vt:lpstr>Projection Revisited</vt:lpstr>
      <vt:lpstr>Varying Focal Distance</vt:lpstr>
      <vt:lpstr>Why Not?</vt:lpstr>
      <vt:lpstr>Why Not? (Continued)</vt:lpstr>
      <vt:lpstr>Why Not? (Continued)</vt:lpstr>
      <vt:lpstr>Clip Matrix: First Cut</vt:lpstr>
      <vt:lpstr>Perspective Clip Matrix</vt:lpstr>
      <vt:lpstr>Orthographic Clip Matrix</vt:lpstr>
      <vt:lpstr>Clip Planes</vt:lpstr>
      <vt:lpstr>Zoom in the Clip Matrix</vt:lpstr>
      <vt:lpstr>Zooming Clip Matrix</vt:lpstr>
      <vt:lpstr>DirectX</vt:lpstr>
      <vt:lpstr>DirectX Clip Matrix</vt:lpstr>
      <vt:lpstr>Orthographic Version</vt:lpstr>
      <vt:lpstr>Orthographic Clip Matrices</vt:lpstr>
      <vt:lpstr>OpenGL Versions</vt:lpstr>
      <vt:lpstr>The Near Clip Plane</vt:lpstr>
      <vt:lpstr>Overflow Risk with w</vt:lpstr>
      <vt:lpstr>Screen Space</vt:lpstr>
      <vt:lpstr>Projecting to Screen Space</vt:lpstr>
      <vt:lpstr>PowerPoint Presentation</vt:lpstr>
      <vt:lpstr>But screeny has a Minus Sign</vt:lpstr>
      <vt:lpstr>w-buffering</vt:lpstr>
      <vt:lpstr>w-buffering</vt:lpstr>
      <vt:lpstr>Other Uses for clipw</vt:lpstr>
      <vt:lpstr>More Coordinate Spaces</vt:lpstr>
      <vt:lpstr>Tangent Space</vt:lpstr>
      <vt:lpstr>PowerPoint Presentation</vt:lpstr>
      <vt:lpstr>Section 10.4: Triangle Meshes</vt:lpstr>
      <vt:lpstr>CSG</vt:lpstr>
      <vt:lpstr>Metaballs</vt:lpstr>
      <vt:lpstr>Triangle Meshes</vt:lpstr>
      <vt:lpstr>Trivial Mesh Representation</vt:lpstr>
      <vt:lpstr>Triangle Mesh Information</vt:lpstr>
      <vt:lpstr>Triangle Mesh Information</vt:lpstr>
      <vt:lpstr>Triangle Mesh</vt:lpstr>
      <vt:lpstr>Vertex Structure</vt:lpstr>
      <vt:lpstr>Triangle Structure</vt:lpstr>
      <vt:lpstr>Triangle Mesh Structure</vt:lpstr>
      <vt:lpstr>Example</vt:lpstr>
      <vt:lpstr>Example: Vertex Coordinates</vt:lpstr>
      <vt:lpstr>Example Mesh Table</vt:lpstr>
      <vt:lpstr>PowerPoint Presentation</vt:lpstr>
      <vt:lpstr>Implementation Notes</vt:lpstr>
      <vt:lpstr>Implementation Notes</vt:lpstr>
      <vt:lpstr>Implementation Notes</vt:lpstr>
      <vt:lpstr>Surface and Vertex Normals</vt:lpstr>
      <vt:lpstr>Normals and Lighting</vt:lpstr>
      <vt:lpstr>What to Do?</vt:lpstr>
      <vt:lpstr>Gouraud and Phong Shading</vt:lpstr>
      <vt:lpstr>Phong Shading</vt:lpstr>
      <vt:lpstr>Back to Vertex Normals</vt:lpstr>
      <vt:lpstr>PowerPoint Presentation</vt:lpstr>
      <vt:lpstr>PowerPoint Presentation</vt:lpstr>
      <vt:lpstr>PowerPoint Presentation</vt:lpstr>
      <vt:lpstr>A Gotcha</vt:lpstr>
      <vt:lpstr>Detaching Faces</vt:lpstr>
      <vt:lpstr>Cube with Welded Faces</vt:lpstr>
      <vt:lpstr>PowerPoint Presentation</vt:lpstr>
      <vt:lpstr>Billboards</vt:lpstr>
      <vt:lpstr>When Unweighted Averaging is Wrong</vt:lpstr>
      <vt:lpstr>Edge Turning</vt:lpstr>
      <vt:lpstr>Covariant and Contravariant Vectors</vt:lpstr>
      <vt:lpstr>Example of Contravariance</vt:lpstr>
      <vt:lpstr>Transforming Surface Normals</vt:lpstr>
      <vt:lpstr>Section 10.5: Texture Mapping</vt:lpstr>
      <vt:lpstr>Texture Mapping</vt:lpstr>
      <vt:lpstr>UV Coordinates</vt:lpstr>
      <vt:lpstr>Example</vt:lpstr>
      <vt:lpstr>Repeating and Clamping</vt:lpstr>
      <vt:lpstr>More on Texture Mapping</vt:lpstr>
      <vt:lpstr>PowerPoint Presentation</vt:lpstr>
      <vt:lpstr>Section 10.6: The Standard Lighting Model</vt:lpstr>
      <vt:lpstr>The Standard Lighting Model</vt:lpstr>
      <vt:lpstr>Legacy Feature, or Reliable Standard?</vt:lpstr>
      <vt:lpstr>Basic Concepts of the Standard Lighting Model</vt:lpstr>
      <vt:lpstr>The Standard Lighting Equation</vt:lpstr>
      <vt:lpstr>Lighting and Darkening</vt:lpstr>
      <vt:lpstr>The Specular Component</vt:lpstr>
      <vt:lpstr>The Phong Lighting Model</vt:lpstr>
      <vt:lpstr>PowerPoint Presentation</vt:lpstr>
      <vt:lpstr>Phong Parameters</vt:lpstr>
      <vt:lpstr>PowerPoint Presentation</vt:lpstr>
      <vt:lpstr>The Reflection Vector</vt:lpstr>
      <vt:lpstr>PowerPoint Presentation</vt:lpstr>
      <vt:lpstr>PowerPoint Presentation</vt:lpstr>
      <vt:lpstr>PowerPoint Presentation</vt:lpstr>
      <vt:lpstr>PowerPoint Presentation</vt:lpstr>
      <vt:lpstr>Glossiness</vt:lpstr>
      <vt:lpstr>Shininess</vt:lpstr>
      <vt:lpstr>Gobos</vt:lpstr>
      <vt:lpstr>Specular Light Color</vt:lpstr>
      <vt:lpstr>The Phong Specular Equation</vt:lpstr>
      <vt:lpstr>Deconstructing the  Phong Specular Equation</vt:lpstr>
      <vt:lpstr>PowerPoint Presentation</vt:lpstr>
      <vt:lpstr>Optimizing Phong</vt:lpstr>
      <vt:lpstr>The Blinn Model</vt:lpstr>
      <vt:lpstr>The Blinn Specularity Equation</vt:lpstr>
      <vt:lpstr>The Diffuse Component</vt:lpstr>
      <vt:lpstr>PowerPoint Presentation</vt:lpstr>
      <vt:lpstr>Diffuse Lighting</vt:lpstr>
      <vt:lpstr>PowerPoint Presentation</vt:lpstr>
      <vt:lpstr>Diffuse Lighting Model</vt:lpstr>
      <vt:lpstr>Diffuse Lighting Parameters</vt:lpstr>
      <vt:lpstr>Lambert’s Law</vt:lpstr>
      <vt:lpstr>Ambient Lighting</vt:lpstr>
      <vt:lpstr>Ambient Lighting Parameters</vt:lpstr>
      <vt:lpstr>Light Attenuation</vt:lpstr>
      <vt:lpstr>What Gets Attenuated?</vt:lpstr>
      <vt:lpstr>Falloff Distances</vt:lpstr>
      <vt:lpstr>The Full Lighting Equation</vt:lpstr>
      <vt:lpstr>Example</vt:lpstr>
      <vt:lpstr>Specular</vt:lpstr>
      <vt:lpstr>Diffuse</vt:lpstr>
      <vt:lpstr>Ambient</vt:lpstr>
      <vt:lpstr>Ambient</vt:lpstr>
      <vt:lpstr>Notes</vt:lpstr>
      <vt:lpstr>Multiple Lights</vt:lpstr>
      <vt:lpstr>Shading Triangles</vt:lpstr>
      <vt:lpstr>Compare and Contrast</vt:lpstr>
      <vt:lpstr>Flat Shading</vt:lpstr>
      <vt:lpstr>Gouraud Shading</vt:lpstr>
      <vt:lpstr>Phong Shading</vt:lpstr>
      <vt:lpstr>Problem with Gouraud Shading</vt:lpstr>
      <vt:lpstr>Using the Lighting Equation for Gouraud Shading</vt:lpstr>
      <vt:lpstr>PowerPoint Presentation</vt:lpstr>
      <vt:lpstr>vspec and vdiff</vt:lpstr>
      <vt:lpstr>Vertex and Pixel Level Properties</vt:lpstr>
      <vt:lpstr>PowerPoint Presentation</vt:lpstr>
      <vt:lpstr>PowerPoint Presentation</vt:lpstr>
      <vt:lpstr>PowerPoint Presentation</vt:lpstr>
      <vt:lpstr>PowerPoint Presentation</vt:lpstr>
      <vt:lpstr>PowerPoint Presentation</vt:lpstr>
      <vt:lpstr>PowerPoint Presentation</vt:lpstr>
      <vt:lpstr>Section 10.7: Light Sources</vt:lpstr>
      <vt:lpstr>Standard Light Sources</vt:lpstr>
      <vt:lpstr>Point Lights</vt:lpstr>
      <vt:lpstr>PowerPoint Presentation</vt:lpstr>
      <vt:lpstr>Directional Lights</vt:lpstr>
      <vt:lpstr>Spot Lights</vt:lpstr>
      <vt:lpstr>Conical Spotlight</vt:lpstr>
      <vt:lpstr>PowerPoint Presentation</vt:lpstr>
      <vt:lpstr>Rectangular Spotlight</vt:lpstr>
      <vt:lpstr>Ambient Lighting</vt:lpstr>
      <vt:lpstr>Light Attenuation</vt:lpstr>
      <vt:lpstr>What Gets Attenuated?</vt:lpstr>
      <vt:lpstr>Falloff Distances</vt:lpstr>
      <vt:lpstr>The Light Attenuation Formula</vt:lpstr>
      <vt:lpstr>A Linear Approximation to Reality</vt:lpstr>
      <vt:lpstr>Doom Style Volumetric Lights</vt:lpstr>
      <vt:lpstr>Approximating Intensity</vt:lpstr>
      <vt:lpstr>The Omni Light</vt:lpstr>
      <vt:lpstr>The Omni Light Matrix</vt:lpstr>
      <vt:lpstr>The Spot Light</vt:lpstr>
      <vt:lpstr>The Spot Light Matrix</vt:lpstr>
      <vt:lpstr>The Fake Spot</vt:lpstr>
      <vt:lpstr>Advantages of Volumetric Lights</vt:lpstr>
      <vt:lpstr>More Advantages of Volumetric Lights</vt:lpstr>
      <vt:lpstr>Volumetric Lights in Doom 3</vt:lpstr>
      <vt:lpstr>Section 10.8: Skeletal Animation</vt:lpstr>
      <vt:lpstr>Character Animation</vt:lpstr>
      <vt:lpstr>Skeletal Animation</vt:lpstr>
      <vt:lpstr>Example</vt:lpstr>
      <vt:lpstr>PowerPoint Presentation</vt:lpstr>
      <vt:lpstr>PowerPoint Presentation</vt:lpstr>
      <vt:lpstr>A Simple Strategy</vt:lpstr>
      <vt:lpstr>PowerPoint Presentation</vt:lpstr>
      <vt:lpstr>PowerPoint Presentation</vt:lpstr>
      <vt:lpstr>Where are the Bones From?</vt:lpstr>
      <vt:lpstr>Example</vt:lpstr>
      <vt:lpstr>Rigging</vt:lpstr>
      <vt:lpstr>The Big Picture of Mesh Skinning</vt:lpstr>
      <vt:lpstr>An Optimization</vt:lpstr>
      <vt:lpstr>PowerPoint Presentation</vt:lpstr>
      <vt:lpstr>PowerPoint Presentation</vt:lpstr>
      <vt:lpstr>Last Word on Skinning</vt:lpstr>
      <vt:lpstr>Section 10.9: Bump Mapping</vt:lpstr>
      <vt:lpstr>Bump Mapping</vt:lpstr>
      <vt:lpstr>Using a Normal Map</vt:lpstr>
      <vt:lpstr>First Complication</vt:lpstr>
      <vt:lpstr>Second Complication</vt:lpstr>
      <vt:lpstr>Tangent Space: The Tangent Vector</vt:lpstr>
      <vt:lpstr>Tangent Space: The Binormal Vector</vt:lpstr>
      <vt:lpstr>Normal Map Example</vt:lpstr>
      <vt:lpstr>Tangent Space to Model Space</vt:lpstr>
      <vt:lpstr>Tangent to Model Space Transform</vt:lpstr>
      <vt:lpstr>Tangent Vectors as an Approximation</vt:lpstr>
      <vt:lpstr>PowerPoint Presentation</vt:lpstr>
      <vt:lpstr>Tangent Space Optimization 1 of 2</vt:lpstr>
      <vt:lpstr>Tangent Space Optimization 1 of 2</vt:lpstr>
      <vt:lpstr>Tangent Space Optimization 2 of 2</vt:lpstr>
      <vt:lpstr>Tangent Space Optimization 2 of 2</vt:lpstr>
      <vt:lpstr>Calculating Tangent Space Basis Vectors</vt:lpstr>
      <vt:lpstr>Seeking u and v</vt:lpstr>
      <vt:lpstr>Triangle Level Normals</vt:lpstr>
      <vt:lpstr>Vertex Level Normals</vt:lpstr>
      <vt:lpstr>PowerPoint Presentation</vt:lpstr>
      <vt:lpstr>PowerPoint Presentation</vt:lpstr>
      <vt:lpstr>PowerPoint Presentation</vt:lpstr>
      <vt:lpstr>PowerPoint Presentation</vt:lpstr>
      <vt:lpstr>A Complication</vt:lpstr>
      <vt:lpstr>Do it Later in a Shader</vt:lpstr>
      <vt:lpstr>Section 10.10: The Real-Time Graphics Pipeline</vt:lpstr>
      <vt:lpstr>The Real Time Graphics Pipeline</vt:lpstr>
      <vt:lpstr>Caveat 1</vt:lpstr>
      <vt:lpstr>Caveat 2</vt:lpstr>
      <vt:lpstr>Caveat 3</vt:lpstr>
      <vt:lpstr>The Graphics Pipeline: Overview</vt:lpstr>
      <vt:lpstr>The Graphics Pipeline 1: Setting up the Scene</vt:lpstr>
      <vt:lpstr>The Graphics Pipeline 2: Visibility Determination</vt:lpstr>
      <vt:lpstr>The Graphics Pipeline 3: Setting Object-level Rendering States</vt:lpstr>
      <vt:lpstr>The Graphics Pipeline 4: Geometry Generation &amp; Delivery</vt:lpstr>
      <vt:lpstr>The Graphics Pipeline 5: Vertex Level Operations</vt:lpstr>
      <vt:lpstr>The Graphics Pipeline 6: Culling, Clipping, &amp; Projection</vt:lpstr>
      <vt:lpstr>The Graphics Pipeline 7: Rasterization</vt:lpstr>
      <vt:lpstr>The Graphics Pipeline 8: Pixel Shading</vt:lpstr>
      <vt:lpstr>The Graphics Pipeline 9:  Blending and Output</vt:lpstr>
      <vt:lpstr>What Has Changed</vt:lpstr>
      <vt:lpstr>What Hasn’t Changed</vt:lpstr>
      <vt:lpstr>The Bottom Line</vt:lpstr>
      <vt:lpstr>PowerPoint Presentation</vt:lpstr>
      <vt:lpstr>PowerPoint Presentation</vt:lpstr>
      <vt:lpstr>Buffers</vt:lpstr>
      <vt:lpstr>Double Buffering</vt:lpstr>
      <vt:lpstr>Page Flipping:  Draw from One, Render to the Other</vt:lpstr>
      <vt:lpstr>The Depth Buffer</vt:lpstr>
      <vt:lpstr>How a Depth Buffer Works</vt:lpstr>
      <vt:lpstr>The Graphics Pipeline 4: More on Geometry Generation &amp; Delivery</vt:lpstr>
      <vt:lpstr>Step 2: Vertex Data</vt:lpstr>
      <vt:lpstr>Inputs and Outputs</vt:lpstr>
      <vt:lpstr>Shader Constants</vt:lpstr>
      <vt:lpstr>Typical Vertex Level Information</vt:lpstr>
      <vt:lpstr>Typical Vertex Level Information: 1. Position</vt:lpstr>
      <vt:lpstr>Typical Vertex Level Information: 2. Texture Mapping Coordinates</vt:lpstr>
      <vt:lpstr>Typical Vertex Level Information: 3. Surface Normal, and 4. Color</vt:lpstr>
      <vt:lpstr>Typical Vertex Level Information: 5. Tangent Space Basis Vectors</vt:lpstr>
      <vt:lpstr>Vertex Format Example 1</vt:lpstr>
      <vt:lpstr>Vertex Format Example 2</vt:lpstr>
      <vt:lpstr>Vertex Format Example 3</vt:lpstr>
      <vt:lpstr>Vertex Format Example 4</vt:lpstr>
      <vt:lpstr>Vertex Format Example 5</vt:lpstr>
      <vt:lpstr>Vertex Format Example 6</vt:lpstr>
      <vt:lpstr>Vertex Format Example 7</vt:lpstr>
      <vt:lpstr>The Graphics Pipeline 5: More on Vertex Level Operations</vt:lpstr>
      <vt:lpstr>Vertex Shader Responsibilities</vt:lpstr>
      <vt:lpstr>Some Common Vertex Shader Operations</vt:lpstr>
      <vt:lpstr>More Common Vertex Shader Operations</vt:lpstr>
      <vt:lpstr>Review: Model to Clip Space</vt:lpstr>
      <vt:lpstr>Model to Clip Space</vt:lpstr>
      <vt:lpstr>Operations in Clip Space</vt:lpstr>
      <vt:lpstr>Clipping</vt:lpstr>
      <vt:lpstr>Sutherland-Hodgman</vt:lpstr>
      <vt:lpstr>PowerPoint Presentation</vt:lpstr>
      <vt:lpstr>Sutherland-Hodgman Example</vt:lpstr>
      <vt:lpstr>PowerPoint Presentation</vt:lpstr>
      <vt:lpstr>Clipping Notes</vt:lpstr>
      <vt:lpstr>Backface Culling</vt:lpstr>
      <vt:lpstr>Backface Culling in 2D</vt:lpstr>
      <vt:lpstr>Backface Culling in 3D</vt:lpstr>
      <vt:lpstr>The Graphics Pipeline 7-9: More on Rasterization, Shading, and Output</vt:lpstr>
      <vt:lpstr>Rendering a Pixel in 5 Easy Steps</vt:lpstr>
      <vt:lpstr>Pixel Rendering Step 1: Interpolate</vt:lpstr>
      <vt:lpstr>Pixel Rendering Step 2: Depth Test</vt:lpstr>
      <vt:lpstr>Pixel Rendering Step 3: Shade</vt:lpstr>
      <vt:lpstr>Pixel Rendering Step 4: Alpha Test</vt:lpstr>
      <vt:lpstr>Pixel Rendering Step 5: Write</vt:lpstr>
      <vt:lpstr>Section 10.11: Some HLSL Examples</vt:lpstr>
      <vt:lpstr>Some Shaders in HLSL</vt:lpstr>
      <vt:lpstr>Vertex Shader for Decal Rendering</vt:lpstr>
      <vt:lpstr>Input</vt:lpstr>
      <vt:lpstr>Output</vt:lpstr>
      <vt:lpstr>Body of Vertex Shader</vt:lpstr>
      <vt:lpstr>Pixel Shader for Decal Rendering</vt:lpstr>
      <vt:lpstr>Inputs and Global Variable</vt:lpstr>
      <vt:lpstr>Texture Lookup Variable</vt:lpstr>
      <vt:lpstr>Body of Pixel Shader</vt:lpstr>
      <vt:lpstr>Calling Parameters</vt:lpstr>
      <vt:lpstr>Basic Per-Pixel Lighting</vt:lpstr>
      <vt:lpstr>Per Pixel Lighting 1:  Vertex Shader</vt:lpstr>
      <vt:lpstr>Per Pixel Lighting 1:  Vertex Shader Output</vt:lpstr>
      <vt:lpstr>Per Pixel Lighting 1:  Body of Vertex Shader</vt:lpstr>
      <vt:lpstr>Per Pixel Lighting 1:  Pixel Shader</vt:lpstr>
      <vt:lpstr>PowerPoint Presentation</vt:lpstr>
      <vt:lpstr>Per Pixel Lighting 1:  Reciprocal of Omni Light Radius</vt:lpstr>
      <vt:lpstr>Per Pixel Lighting 1:  Diffuse and Specular Map Samplers</vt:lpstr>
      <vt:lpstr>PowerPoint Presentation</vt:lpstr>
      <vt:lpstr>PowerPoint Presentation</vt:lpstr>
      <vt:lpstr>Do it in the Vertex or the Pixel Shader?</vt:lpstr>
      <vt:lpstr>Per Pixel Lighting 2, Pixel Shader:  Get L, H, lightColor from Vertex Shader</vt:lpstr>
      <vt:lpstr>Per Pixel Lighting 2, Pixel Shader:  Delete Globals for Omni Light, View Pos</vt:lpstr>
      <vt:lpstr>Per Pixel Lighting 2, Pixel Shader:  Delete Code for Computing L</vt:lpstr>
      <vt:lpstr>Per Pixel Lighting 2, Pixel Shader:  Delete Code for Computing V, H, and lightColor</vt:lpstr>
      <vt:lpstr>Per Pixel Lighting 2, Pixel Shader:  Add Code for Processing L, H, and lightColor</vt:lpstr>
      <vt:lpstr>Per Pixel Lighting 2, Vertex Shader:  Send L, H, lightColor to Pixel Shader</vt:lpstr>
      <vt:lpstr>Per Pixel Lighting 2, Vertex Shader:  New (Moved) Global Variables</vt:lpstr>
      <vt:lpstr>Per Pixel Lighting 2, Vertex Shader:  New (Moved) Code for Computing V, H, and lightColor</vt:lpstr>
      <vt:lpstr>Per Pixel Lighting 3, Vertex Shader:  Lighting in Camera Space</vt:lpstr>
      <vt:lpstr>Per Pixel Lighting 3, Vertex Shader:  Global Variables</vt:lpstr>
      <vt:lpstr>Per Pixel Lighting 3, Vertex Shader:  Code</vt:lpstr>
      <vt:lpstr>Per Pixel Lighting 3, Vertex Shader:  Code</vt:lpstr>
      <vt:lpstr>Gouraud Shading</vt:lpstr>
      <vt:lpstr>Gouraud Shading: Vertex Shader Output</vt:lpstr>
      <vt:lpstr>Gouraud Shading:  New Vertex Shader Globals</vt:lpstr>
      <vt:lpstr>PowerPoint Presentation</vt:lpstr>
      <vt:lpstr>PowerPoint Presentation</vt:lpstr>
      <vt:lpstr>Gouraud Shading:  Change Lighting Environment</vt:lpstr>
      <vt:lpstr>Gouraud Shading:  Vertex Shader for 3 Directional + 1 Ambient Light</vt:lpstr>
      <vt:lpstr>Gouraud Shading:  Vertex Shader for 3 Directional + 1 Ambient Light</vt:lpstr>
      <vt:lpstr>Bump Mapping</vt:lpstr>
      <vt:lpstr>Bump Mapping: Vertex Shader Global Variables</vt:lpstr>
      <vt:lpstr>Bump Mapping: Vertex Shader Code</vt:lpstr>
      <vt:lpstr>Bump Mapping: Vertex Shader Code</vt:lpstr>
      <vt:lpstr>Bump Mapping: Pixel Shader</vt:lpstr>
      <vt:lpstr>Bump Mapping: Pixel Shader Globals</vt:lpstr>
      <vt:lpstr>Bump Mapping: Pixel Shader Code</vt:lpstr>
      <vt:lpstr>Bump Mapping: Pixel Shader Code</vt:lpstr>
      <vt:lpstr>Skinned Mesh</vt:lpstr>
      <vt:lpstr>Skinned Mesh: Vertex Shader Input and Output</vt:lpstr>
      <vt:lpstr>Skinned Mesh: Vertex Shader Globals</vt:lpstr>
      <vt:lpstr>PowerPoint Presentation</vt:lpstr>
      <vt:lpstr>Skinned Normal-mapped Mesh: Vertex Shader Input and Output</vt:lpstr>
      <vt:lpstr>Skinned Normal-mapped Mesh: Vertex Shader Globals</vt:lpstr>
      <vt:lpstr>Skinned Normal-mapped Mesh: Vertex Shader Code</vt:lpstr>
      <vt:lpstr>Skinned Normal-mapped Mesh: Vertex Shader Code</vt:lpstr>
      <vt:lpstr>That concludes Chapter 10. Next, Chapter 11: Mechanics 1: Linear Kinematics and Calculus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Notes for Chapter 10: Graphics</dc:title>
  <dc:creator>Ian Parberry</dc:creator>
  <cp:lastModifiedBy>Ian</cp:lastModifiedBy>
  <cp:revision>323</cp:revision>
  <dcterms:created xsi:type="dcterms:W3CDTF">2006-08-16T00:00:00Z</dcterms:created>
  <dcterms:modified xsi:type="dcterms:W3CDTF">2011-09-07T20:07:56Z</dcterms:modified>
  <cp:version>1</cp:version>
</cp:coreProperties>
</file>